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744" r:id="rId1"/>
    <p:sldMasterId id="2147483758" r:id="rId2"/>
    <p:sldMasterId id="2147483772" r:id="rId3"/>
    <p:sldMasterId id="2147483777" r:id="rId4"/>
  </p:sldMasterIdLst>
  <p:notesMasterIdLst>
    <p:notesMasterId r:id="rId45"/>
  </p:notesMasterIdLst>
  <p:sldIdLst>
    <p:sldId id="303" r:id="rId5"/>
    <p:sldId id="284" r:id="rId6"/>
    <p:sldId id="1047" r:id="rId7"/>
    <p:sldId id="257" r:id="rId8"/>
    <p:sldId id="296" r:id="rId9"/>
    <p:sldId id="527" r:id="rId10"/>
    <p:sldId id="615" r:id="rId11"/>
    <p:sldId id="650" r:id="rId12"/>
    <p:sldId id="657" r:id="rId13"/>
    <p:sldId id="616" r:id="rId14"/>
    <p:sldId id="585" r:id="rId15"/>
    <p:sldId id="655" r:id="rId16"/>
    <p:sldId id="319" r:id="rId17"/>
    <p:sldId id="656" r:id="rId18"/>
    <p:sldId id="549" r:id="rId19"/>
    <p:sldId id="617" r:id="rId20"/>
    <p:sldId id="548" r:id="rId21"/>
    <p:sldId id="595" r:id="rId22"/>
    <p:sldId id="621" r:id="rId23"/>
    <p:sldId id="633" r:id="rId24"/>
    <p:sldId id="634" r:id="rId25"/>
    <p:sldId id="498" r:id="rId26"/>
    <p:sldId id="612" r:id="rId27"/>
    <p:sldId id="298" r:id="rId28"/>
    <p:sldId id="2508" r:id="rId29"/>
    <p:sldId id="4760" r:id="rId30"/>
    <p:sldId id="4747" r:id="rId31"/>
    <p:sldId id="4759" r:id="rId32"/>
    <p:sldId id="2509" r:id="rId33"/>
    <p:sldId id="4761" r:id="rId34"/>
    <p:sldId id="4755" r:id="rId35"/>
    <p:sldId id="4756" r:id="rId36"/>
    <p:sldId id="4762" r:id="rId37"/>
    <p:sldId id="4763" r:id="rId38"/>
    <p:sldId id="2510" r:id="rId39"/>
    <p:sldId id="4764" r:id="rId40"/>
    <p:sldId id="4765" r:id="rId41"/>
    <p:sldId id="329" r:id="rId42"/>
    <p:sldId id="1046" r:id="rId43"/>
    <p:sldId id="331"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cky Angeles" initials="BA" lastIdx="23" clrIdx="0">
    <p:extLst>
      <p:ext uri="{19B8F6BF-5375-455C-9EA6-DF929625EA0E}">
        <p15:presenceInfo xmlns:p15="http://schemas.microsoft.com/office/powerpoint/2012/main" userId="2495d70db3445b8d" providerId="Windows Live"/>
      </p:ext>
    </p:extLst>
  </p:cmAuthor>
  <p:cmAuthor id="2" name="Norton, Jenna (NIH/NIDDK) [C]" initials="NJ([" lastIdx="5" clrIdx="1">
    <p:extLst>
      <p:ext uri="{19B8F6BF-5375-455C-9EA6-DF929625EA0E}">
        <p15:presenceInfo xmlns:p15="http://schemas.microsoft.com/office/powerpoint/2012/main" userId="S::nortonjm@nih.gov::39588baf-b5f3-494b-a01a-be58ba31e51a" providerId="AD"/>
      </p:ext>
    </p:extLst>
  </p:cmAuthor>
  <p:cmAuthor id="3" name="Gugerty, Brian (CDC/DDPHSS/NCHS/DHCS)" initials="GB(" lastIdx="1" clrIdx="2">
    <p:extLst>
      <p:ext uri="{19B8F6BF-5375-455C-9EA6-DF929625EA0E}">
        <p15:presenceInfo xmlns:p15="http://schemas.microsoft.com/office/powerpoint/2012/main" userId="S::vaz6@cdc.gov::dbaf3640-d3ef-4cdf-9188-59ff4b8cafa7" providerId="AD"/>
      </p:ext>
    </p:extLst>
  </p:cmAuthor>
  <p:cmAuthor id="4" name=" " initials="" lastIdx="5" clrIdx="3">
    <p:extLst>
      <p:ext uri="{19B8F6BF-5375-455C-9EA6-DF929625EA0E}">
        <p15:presenceInfo xmlns:p15="http://schemas.microsoft.com/office/powerpoint/2012/main" userId="3c7b92512a17b7f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D7E0"/>
    <a:srgbClr val="EBEC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97" autoAdjust="0"/>
    <p:restoredTop sz="92739" autoAdjust="0"/>
  </p:normalViewPr>
  <p:slideViewPr>
    <p:cSldViewPr>
      <p:cViewPr varScale="1">
        <p:scale>
          <a:sx n="96" d="100"/>
          <a:sy n="96" d="100"/>
        </p:scale>
        <p:origin x="1224" y="7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CEC24F-D1D9-4D79-A845-4E9F5DA981E1}"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BA1ECFFD-070E-46C2-B05E-66E1F54D0F1A}">
      <dgm:prSet phldrT="[Text]"/>
      <dgm:spPr/>
      <dgm:t>
        <a:bodyPr/>
        <a:lstStyle/>
        <a:p>
          <a:r>
            <a:rPr lang="en-US" dirty="0">
              <a:solidFill>
                <a:schemeClr val="accent1">
                  <a:lumMod val="75000"/>
                </a:schemeClr>
              </a:solidFill>
            </a:rPr>
            <a:t>March</a:t>
          </a:r>
        </a:p>
      </dgm:t>
    </dgm:pt>
    <dgm:pt modelId="{4B1EAA51-DB47-4E8A-AA1D-F65EA4C994B5}" type="parTrans" cxnId="{AFA720B0-964A-45FC-96D5-AAA8174E9BA0}">
      <dgm:prSet/>
      <dgm:spPr/>
      <dgm:t>
        <a:bodyPr/>
        <a:lstStyle/>
        <a:p>
          <a:endParaRPr lang="en-US"/>
        </a:p>
      </dgm:t>
    </dgm:pt>
    <dgm:pt modelId="{819D9D39-AE4E-44F0-B1EF-EFF776C8FE60}" type="sibTrans" cxnId="{AFA720B0-964A-45FC-96D5-AAA8174E9BA0}">
      <dgm:prSet/>
      <dgm:spPr/>
      <dgm:t>
        <a:bodyPr/>
        <a:lstStyle/>
        <a:p>
          <a:endParaRPr lang="en-US"/>
        </a:p>
      </dgm:t>
    </dgm:pt>
    <dgm:pt modelId="{944D3E21-31E5-4EE2-922C-324E54A87723}">
      <dgm:prSet phldrT="[Text]"/>
      <dgm:spPr/>
      <dgm:t>
        <a:bodyPr/>
        <a:lstStyle/>
        <a:p>
          <a:r>
            <a:rPr lang="en-US" dirty="0">
              <a:solidFill>
                <a:schemeClr val="accent1">
                  <a:lumMod val="75000"/>
                </a:schemeClr>
              </a:solidFill>
            </a:rPr>
            <a:t>April</a:t>
          </a:r>
        </a:p>
      </dgm:t>
    </dgm:pt>
    <dgm:pt modelId="{DCAE7EB5-C44B-48F1-99D8-AD56292D6F2A}" type="parTrans" cxnId="{2BB13466-F665-4EC6-9F80-DD5501695D21}">
      <dgm:prSet/>
      <dgm:spPr/>
      <dgm:t>
        <a:bodyPr/>
        <a:lstStyle/>
        <a:p>
          <a:endParaRPr lang="en-US"/>
        </a:p>
      </dgm:t>
    </dgm:pt>
    <dgm:pt modelId="{7E345830-3AB5-4600-A0A8-488F2DD8AFCC}" type="sibTrans" cxnId="{2BB13466-F665-4EC6-9F80-DD5501695D21}">
      <dgm:prSet/>
      <dgm:spPr/>
      <dgm:t>
        <a:bodyPr/>
        <a:lstStyle/>
        <a:p>
          <a:endParaRPr lang="en-US"/>
        </a:p>
      </dgm:t>
    </dgm:pt>
    <dgm:pt modelId="{73FBE1F6-6376-465C-9E87-4D107CB9C63A}">
      <dgm:prSet phldrT="[Text]"/>
      <dgm:spPr/>
      <dgm:t>
        <a:bodyPr/>
        <a:lstStyle/>
        <a:p>
          <a:r>
            <a:rPr lang="en-US" dirty="0">
              <a:solidFill>
                <a:schemeClr val="accent1">
                  <a:lumMod val="75000"/>
                </a:schemeClr>
              </a:solidFill>
            </a:rPr>
            <a:t>May</a:t>
          </a:r>
        </a:p>
      </dgm:t>
    </dgm:pt>
    <dgm:pt modelId="{864DF091-8874-4716-BB24-5D0660ED24DA}" type="parTrans" cxnId="{25A216E0-A7F7-4886-8C8E-FCBA44ABFEC1}">
      <dgm:prSet/>
      <dgm:spPr/>
      <dgm:t>
        <a:bodyPr/>
        <a:lstStyle/>
        <a:p>
          <a:endParaRPr lang="en-US"/>
        </a:p>
      </dgm:t>
    </dgm:pt>
    <dgm:pt modelId="{A84985D1-8B4F-4B42-947B-49AAA775285E}" type="sibTrans" cxnId="{25A216E0-A7F7-4886-8C8E-FCBA44ABFEC1}">
      <dgm:prSet/>
      <dgm:spPr/>
      <dgm:t>
        <a:bodyPr/>
        <a:lstStyle/>
        <a:p>
          <a:endParaRPr lang="en-US"/>
        </a:p>
      </dgm:t>
    </dgm:pt>
    <dgm:pt modelId="{71BEDC6F-7790-4076-B6D2-B90668927C3C}">
      <dgm:prSet phldrT="[Text]"/>
      <dgm:spPr/>
      <dgm:t>
        <a:bodyPr/>
        <a:lstStyle/>
        <a:p>
          <a:r>
            <a:rPr lang="en-US" dirty="0">
              <a:solidFill>
                <a:schemeClr val="accent1">
                  <a:lumMod val="75000"/>
                </a:schemeClr>
              </a:solidFill>
            </a:rPr>
            <a:t>June</a:t>
          </a:r>
        </a:p>
      </dgm:t>
    </dgm:pt>
    <dgm:pt modelId="{2D3E5479-870C-4980-BB8D-E7899D73D406}" type="parTrans" cxnId="{24722EAE-8416-4BCB-A618-01E37429BFD2}">
      <dgm:prSet/>
      <dgm:spPr/>
      <dgm:t>
        <a:bodyPr/>
        <a:lstStyle/>
        <a:p>
          <a:endParaRPr lang="en-US"/>
        </a:p>
      </dgm:t>
    </dgm:pt>
    <dgm:pt modelId="{E47D42FF-432F-43F8-85F2-B430672C1198}" type="sibTrans" cxnId="{24722EAE-8416-4BCB-A618-01E37429BFD2}">
      <dgm:prSet/>
      <dgm:spPr/>
      <dgm:t>
        <a:bodyPr/>
        <a:lstStyle/>
        <a:p>
          <a:endParaRPr lang="en-US"/>
        </a:p>
      </dgm:t>
    </dgm:pt>
    <dgm:pt modelId="{B8F6DB24-B292-4DCB-BEDC-FA61FBC64C24}">
      <dgm:prSet phldrT="[Text]"/>
      <dgm:spPr/>
      <dgm:t>
        <a:bodyPr/>
        <a:lstStyle/>
        <a:p>
          <a:r>
            <a:rPr lang="en-US" dirty="0">
              <a:solidFill>
                <a:schemeClr val="accent1">
                  <a:lumMod val="75000"/>
                </a:schemeClr>
              </a:solidFill>
            </a:rPr>
            <a:t>July</a:t>
          </a:r>
        </a:p>
      </dgm:t>
    </dgm:pt>
    <dgm:pt modelId="{4E0B0A27-4B2B-4FF3-A595-14EECB915DAD}" type="parTrans" cxnId="{0CB870AA-1919-439F-8572-41828255399B}">
      <dgm:prSet/>
      <dgm:spPr/>
      <dgm:t>
        <a:bodyPr/>
        <a:lstStyle/>
        <a:p>
          <a:endParaRPr lang="en-US"/>
        </a:p>
      </dgm:t>
    </dgm:pt>
    <dgm:pt modelId="{C4D00476-4500-491A-AA2F-7164916272E4}" type="sibTrans" cxnId="{0CB870AA-1919-439F-8572-41828255399B}">
      <dgm:prSet/>
      <dgm:spPr/>
      <dgm:t>
        <a:bodyPr/>
        <a:lstStyle/>
        <a:p>
          <a:endParaRPr lang="en-US"/>
        </a:p>
      </dgm:t>
    </dgm:pt>
    <dgm:pt modelId="{1F02916B-5834-4000-BDDE-1943A6BD2D7F}">
      <dgm:prSet phldrT="[Text]"/>
      <dgm:spPr/>
      <dgm:t>
        <a:bodyPr/>
        <a:lstStyle/>
        <a:p>
          <a:r>
            <a:rPr lang="en-US" dirty="0">
              <a:solidFill>
                <a:schemeClr val="accent1">
                  <a:lumMod val="75000"/>
                </a:schemeClr>
              </a:solidFill>
            </a:rPr>
            <a:t>August</a:t>
          </a:r>
        </a:p>
      </dgm:t>
    </dgm:pt>
    <dgm:pt modelId="{CA5010F9-FC8D-42BE-A503-E1F84A8FCF78}" type="parTrans" cxnId="{D8ECF0A9-6204-4942-B5A6-BA285E7C55BC}">
      <dgm:prSet/>
      <dgm:spPr/>
      <dgm:t>
        <a:bodyPr/>
        <a:lstStyle/>
        <a:p>
          <a:endParaRPr lang="en-US"/>
        </a:p>
      </dgm:t>
    </dgm:pt>
    <dgm:pt modelId="{804C4884-6914-462E-9C16-BE1BB3CA6FBF}" type="sibTrans" cxnId="{D8ECF0A9-6204-4942-B5A6-BA285E7C55BC}">
      <dgm:prSet/>
      <dgm:spPr/>
      <dgm:t>
        <a:bodyPr/>
        <a:lstStyle/>
        <a:p>
          <a:endParaRPr lang="en-US"/>
        </a:p>
      </dgm:t>
    </dgm:pt>
    <dgm:pt modelId="{2D38CFED-4572-4F11-A748-5A37FB09209C}">
      <dgm:prSet phldrT="[Text]"/>
      <dgm:spPr/>
      <dgm:t>
        <a:bodyPr/>
        <a:lstStyle/>
        <a:p>
          <a:r>
            <a:rPr lang="en-US" dirty="0">
              <a:solidFill>
                <a:schemeClr val="accent1">
                  <a:lumMod val="75000"/>
                </a:schemeClr>
              </a:solidFill>
            </a:rPr>
            <a:t>September</a:t>
          </a:r>
        </a:p>
      </dgm:t>
    </dgm:pt>
    <dgm:pt modelId="{07169D9E-8B36-41E2-9248-2FF2FC4A195E}" type="parTrans" cxnId="{8F252EF2-8D7F-4582-81B1-30C75DC90EB6}">
      <dgm:prSet/>
      <dgm:spPr/>
      <dgm:t>
        <a:bodyPr/>
        <a:lstStyle/>
        <a:p>
          <a:endParaRPr lang="en-US"/>
        </a:p>
      </dgm:t>
    </dgm:pt>
    <dgm:pt modelId="{98B6B97B-0067-4572-8455-9F405342E557}" type="sibTrans" cxnId="{8F252EF2-8D7F-4582-81B1-30C75DC90EB6}">
      <dgm:prSet/>
      <dgm:spPr/>
      <dgm:t>
        <a:bodyPr/>
        <a:lstStyle/>
        <a:p>
          <a:endParaRPr lang="en-US"/>
        </a:p>
      </dgm:t>
    </dgm:pt>
    <dgm:pt modelId="{6B2DA6B3-4081-441B-B803-9F8D1F2BC76B}">
      <dgm:prSet phldrT="[Text]"/>
      <dgm:spPr/>
      <dgm:t>
        <a:bodyPr/>
        <a:lstStyle/>
        <a:p>
          <a:r>
            <a:rPr lang="en-US" dirty="0">
              <a:solidFill>
                <a:schemeClr val="accent1">
                  <a:lumMod val="75000"/>
                </a:schemeClr>
              </a:solidFill>
            </a:rPr>
            <a:t>October</a:t>
          </a:r>
        </a:p>
      </dgm:t>
    </dgm:pt>
    <dgm:pt modelId="{72AA705E-47C0-46D5-A547-CE6528C6BDCC}" type="parTrans" cxnId="{FD869AEC-2EB7-4BB3-B94F-A3067FFF1201}">
      <dgm:prSet/>
      <dgm:spPr/>
      <dgm:t>
        <a:bodyPr/>
        <a:lstStyle/>
        <a:p>
          <a:endParaRPr lang="en-US"/>
        </a:p>
      </dgm:t>
    </dgm:pt>
    <dgm:pt modelId="{438FDC20-082E-41BA-BFB8-4D65E1A473F0}" type="sibTrans" cxnId="{FD869AEC-2EB7-4BB3-B94F-A3067FFF1201}">
      <dgm:prSet/>
      <dgm:spPr/>
      <dgm:t>
        <a:bodyPr/>
        <a:lstStyle/>
        <a:p>
          <a:endParaRPr lang="en-US"/>
        </a:p>
      </dgm:t>
    </dgm:pt>
    <dgm:pt modelId="{7ECA0234-90C5-4263-AD9C-02C71AFACA8C}">
      <dgm:prSet phldrT="[Text]"/>
      <dgm:spPr/>
      <dgm:t>
        <a:bodyPr/>
        <a:lstStyle/>
        <a:p>
          <a:r>
            <a:rPr lang="en-US" dirty="0">
              <a:solidFill>
                <a:schemeClr val="accent1">
                  <a:lumMod val="75000"/>
                </a:schemeClr>
              </a:solidFill>
            </a:rPr>
            <a:t>November</a:t>
          </a:r>
        </a:p>
      </dgm:t>
    </dgm:pt>
    <dgm:pt modelId="{1BE4CF92-358D-470B-8210-D179FD6F4D59}" type="parTrans" cxnId="{A0612AA4-65DD-4416-90AF-DE7EC2ADEC55}">
      <dgm:prSet/>
      <dgm:spPr/>
      <dgm:t>
        <a:bodyPr/>
        <a:lstStyle/>
        <a:p>
          <a:endParaRPr lang="en-US"/>
        </a:p>
      </dgm:t>
    </dgm:pt>
    <dgm:pt modelId="{1DFEDFC9-2C40-4955-ACD4-C538C69ADBAF}" type="sibTrans" cxnId="{A0612AA4-65DD-4416-90AF-DE7EC2ADEC55}">
      <dgm:prSet/>
      <dgm:spPr/>
      <dgm:t>
        <a:bodyPr/>
        <a:lstStyle/>
        <a:p>
          <a:endParaRPr lang="en-US"/>
        </a:p>
      </dgm:t>
    </dgm:pt>
    <dgm:pt modelId="{853946EE-33FC-43DD-93F8-E508C503ECF7}">
      <dgm:prSet phldrT="[Text]"/>
      <dgm:spPr/>
      <dgm:t>
        <a:bodyPr/>
        <a:lstStyle/>
        <a:p>
          <a:r>
            <a:rPr lang="en-US" dirty="0">
              <a:solidFill>
                <a:schemeClr val="accent1">
                  <a:lumMod val="75000"/>
                </a:schemeClr>
              </a:solidFill>
            </a:rPr>
            <a:t>December</a:t>
          </a:r>
        </a:p>
      </dgm:t>
    </dgm:pt>
    <dgm:pt modelId="{1B2DFA4C-70D6-490A-BDBD-E2FB04BFADD2}" type="parTrans" cxnId="{ABF6E607-17D2-458E-BD90-7C3FE447D671}">
      <dgm:prSet/>
      <dgm:spPr/>
      <dgm:t>
        <a:bodyPr/>
        <a:lstStyle/>
        <a:p>
          <a:endParaRPr lang="en-US"/>
        </a:p>
      </dgm:t>
    </dgm:pt>
    <dgm:pt modelId="{1EF4BA42-B515-465F-A7C4-5289A8D4BDA5}" type="sibTrans" cxnId="{ABF6E607-17D2-458E-BD90-7C3FE447D671}">
      <dgm:prSet/>
      <dgm:spPr/>
      <dgm:t>
        <a:bodyPr/>
        <a:lstStyle/>
        <a:p>
          <a:endParaRPr lang="en-US"/>
        </a:p>
      </dgm:t>
    </dgm:pt>
    <dgm:pt modelId="{07F2FF3B-D8B9-4743-86C3-687E054025EF}">
      <dgm:prSet phldrT="[Text]"/>
      <dgm:spPr/>
      <dgm:t>
        <a:bodyPr/>
        <a:lstStyle/>
        <a:p>
          <a:r>
            <a:rPr lang="en-US" dirty="0">
              <a:solidFill>
                <a:schemeClr val="accent1">
                  <a:lumMod val="75000"/>
                </a:schemeClr>
              </a:solidFill>
            </a:rPr>
            <a:t>January 2021</a:t>
          </a:r>
        </a:p>
      </dgm:t>
    </dgm:pt>
    <dgm:pt modelId="{3043E279-DE7E-4D35-A000-2D34C4221CBE}" type="parTrans" cxnId="{0FB68889-54A9-46ED-904F-CFFE48597A45}">
      <dgm:prSet/>
      <dgm:spPr/>
      <dgm:t>
        <a:bodyPr/>
        <a:lstStyle/>
        <a:p>
          <a:endParaRPr lang="en-US"/>
        </a:p>
      </dgm:t>
    </dgm:pt>
    <dgm:pt modelId="{A0865B6F-28C9-4B4C-8218-DA2B53426C49}" type="sibTrans" cxnId="{0FB68889-54A9-46ED-904F-CFFE48597A45}">
      <dgm:prSet/>
      <dgm:spPr/>
      <dgm:t>
        <a:bodyPr/>
        <a:lstStyle/>
        <a:p>
          <a:endParaRPr lang="en-US"/>
        </a:p>
      </dgm:t>
    </dgm:pt>
    <dgm:pt modelId="{DD7E958E-EB78-4687-BB0C-2BB497947271}" type="pres">
      <dgm:prSet presAssocID="{16CEC24F-D1D9-4D79-A845-4E9F5DA981E1}" presName="Name0" presStyleCnt="0">
        <dgm:presLayoutVars>
          <dgm:dir/>
          <dgm:resizeHandles val="exact"/>
        </dgm:presLayoutVars>
      </dgm:prSet>
      <dgm:spPr/>
    </dgm:pt>
    <dgm:pt modelId="{7D522E63-09AB-47D4-9DE8-096A69D16B49}" type="pres">
      <dgm:prSet presAssocID="{16CEC24F-D1D9-4D79-A845-4E9F5DA981E1}" presName="arrow" presStyleLbl="bgShp" presStyleIdx="0" presStyleCnt="1"/>
      <dgm:spPr/>
    </dgm:pt>
    <dgm:pt modelId="{57E26925-5633-45A2-9896-B0B7CE6F5FD6}" type="pres">
      <dgm:prSet presAssocID="{16CEC24F-D1D9-4D79-A845-4E9F5DA981E1}" presName="points" presStyleCnt="0"/>
      <dgm:spPr/>
    </dgm:pt>
    <dgm:pt modelId="{E5867298-E631-4152-B043-B56E34DC4B2E}" type="pres">
      <dgm:prSet presAssocID="{BA1ECFFD-070E-46C2-B05E-66E1F54D0F1A}" presName="compositeA" presStyleCnt="0"/>
      <dgm:spPr/>
    </dgm:pt>
    <dgm:pt modelId="{4063CA27-3CED-4222-AA6A-EF4B5A76A445}" type="pres">
      <dgm:prSet presAssocID="{BA1ECFFD-070E-46C2-B05E-66E1F54D0F1A}" presName="textA" presStyleLbl="revTx" presStyleIdx="0" presStyleCnt="11">
        <dgm:presLayoutVars>
          <dgm:bulletEnabled val="1"/>
        </dgm:presLayoutVars>
      </dgm:prSet>
      <dgm:spPr/>
    </dgm:pt>
    <dgm:pt modelId="{1199B3F6-C12C-4466-8485-518B24CB3DC1}" type="pres">
      <dgm:prSet presAssocID="{BA1ECFFD-070E-46C2-B05E-66E1F54D0F1A}" presName="circleA" presStyleLbl="node1" presStyleIdx="0" presStyleCnt="11"/>
      <dgm:spPr/>
    </dgm:pt>
    <dgm:pt modelId="{A3044264-5DEF-45C9-9A6A-DD63A1D7772B}" type="pres">
      <dgm:prSet presAssocID="{BA1ECFFD-070E-46C2-B05E-66E1F54D0F1A}" presName="spaceA" presStyleCnt="0"/>
      <dgm:spPr/>
    </dgm:pt>
    <dgm:pt modelId="{07DEB9F4-A2A5-4E33-A320-9DADBF7AEFD2}" type="pres">
      <dgm:prSet presAssocID="{819D9D39-AE4E-44F0-B1EF-EFF776C8FE60}" presName="space" presStyleCnt="0"/>
      <dgm:spPr/>
    </dgm:pt>
    <dgm:pt modelId="{E9C1C79F-2753-4619-A405-F6E1A332686F}" type="pres">
      <dgm:prSet presAssocID="{944D3E21-31E5-4EE2-922C-324E54A87723}" presName="compositeB" presStyleCnt="0"/>
      <dgm:spPr/>
    </dgm:pt>
    <dgm:pt modelId="{51B7F6BD-63AB-4AFE-B425-0EFCEBFAD578}" type="pres">
      <dgm:prSet presAssocID="{944D3E21-31E5-4EE2-922C-324E54A87723}" presName="textB" presStyleLbl="revTx" presStyleIdx="1" presStyleCnt="11">
        <dgm:presLayoutVars>
          <dgm:bulletEnabled val="1"/>
        </dgm:presLayoutVars>
      </dgm:prSet>
      <dgm:spPr/>
    </dgm:pt>
    <dgm:pt modelId="{5450D9B8-2C5B-425A-8FD0-69183E1AA2DB}" type="pres">
      <dgm:prSet presAssocID="{944D3E21-31E5-4EE2-922C-324E54A87723}" presName="circleB" presStyleLbl="node1" presStyleIdx="1" presStyleCnt="11"/>
      <dgm:spPr/>
    </dgm:pt>
    <dgm:pt modelId="{73C91F5F-A218-43AF-8CCA-EE1FF69D049A}" type="pres">
      <dgm:prSet presAssocID="{944D3E21-31E5-4EE2-922C-324E54A87723}" presName="spaceB" presStyleCnt="0"/>
      <dgm:spPr/>
    </dgm:pt>
    <dgm:pt modelId="{56F6BD9A-8413-4CE7-9763-0649686FCF7B}" type="pres">
      <dgm:prSet presAssocID="{7E345830-3AB5-4600-A0A8-488F2DD8AFCC}" presName="space" presStyleCnt="0"/>
      <dgm:spPr/>
    </dgm:pt>
    <dgm:pt modelId="{96BBF70C-160F-42CC-A1EE-B104A6007658}" type="pres">
      <dgm:prSet presAssocID="{73FBE1F6-6376-465C-9E87-4D107CB9C63A}" presName="compositeA" presStyleCnt="0"/>
      <dgm:spPr/>
    </dgm:pt>
    <dgm:pt modelId="{52EE009B-0FC3-4FC9-8550-01907C046696}" type="pres">
      <dgm:prSet presAssocID="{73FBE1F6-6376-465C-9E87-4D107CB9C63A}" presName="textA" presStyleLbl="revTx" presStyleIdx="2" presStyleCnt="11">
        <dgm:presLayoutVars>
          <dgm:bulletEnabled val="1"/>
        </dgm:presLayoutVars>
      </dgm:prSet>
      <dgm:spPr/>
    </dgm:pt>
    <dgm:pt modelId="{654F0C23-76A0-4684-BC6B-05BD0FF25782}" type="pres">
      <dgm:prSet presAssocID="{73FBE1F6-6376-465C-9E87-4D107CB9C63A}" presName="circleA" presStyleLbl="node1" presStyleIdx="2" presStyleCnt="11"/>
      <dgm:spPr/>
    </dgm:pt>
    <dgm:pt modelId="{2F938D13-A856-4672-905F-8992F05EBB81}" type="pres">
      <dgm:prSet presAssocID="{73FBE1F6-6376-465C-9E87-4D107CB9C63A}" presName="spaceA" presStyleCnt="0"/>
      <dgm:spPr/>
    </dgm:pt>
    <dgm:pt modelId="{22A1979B-7DB2-4412-BA01-112652A52C91}" type="pres">
      <dgm:prSet presAssocID="{A84985D1-8B4F-4B42-947B-49AAA775285E}" presName="space" presStyleCnt="0"/>
      <dgm:spPr/>
    </dgm:pt>
    <dgm:pt modelId="{D7EA12DC-99E5-4242-82F1-33F8877A940D}" type="pres">
      <dgm:prSet presAssocID="{71BEDC6F-7790-4076-B6D2-B90668927C3C}" presName="compositeB" presStyleCnt="0"/>
      <dgm:spPr/>
    </dgm:pt>
    <dgm:pt modelId="{7CBC6228-4FC0-4C0D-AE52-63FB0C77EA2A}" type="pres">
      <dgm:prSet presAssocID="{71BEDC6F-7790-4076-B6D2-B90668927C3C}" presName="textB" presStyleLbl="revTx" presStyleIdx="3" presStyleCnt="11">
        <dgm:presLayoutVars>
          <dgm:bulletEnabled val="1"/>
        </dgm:presLayoutVars>
      </dgm:prSet>
      <dgm:spPr/>
    </dgm:pt>
    <dgm:pt modelId="{BE57B17B-1A01-4EE8-8499-93AE01888840}" type="pres">
      <dgm:prSet presAssocID="{71BEDC6F-7790-4076-B6D2-B90668927C3C}" presName="circleB" presStyleLbl="node1" presStyleIdx="3" presStyleCnt="11"/>
      <dgm:spPr/>
    </dgm:pt>
    <dgm:pt modelId="{81456C6D-D9A7-4EED-8035-1C2C9795C949}" type="pres">
      <dgm:prSet presAssocID="{71BEDC6F-7790-4076-B6D2-B90668927C3C}" presName="spaceB" presStyleCnt="0"/>
      <dgm:spPr/>
    </dgm:pt>
    <dgm:pt modelId="{FA260BB3-AFD0-44D2-9DB6-C99652DE02C0}" type="pres">
      <dgm:prSet presAssocID="{E47D42FF-432F-43F8-85F2-B430672C1198}" presName="space" presStyleCnt="0"/>
      <dgm:spPr/>
    </dgm:pt>
    <dgm:pt modelId="{4BA85D4E-3398-45B5-A379-8978424127A7}" type="pres">
      <dgm:prSet presAssocID="{B8F6DB24-B292-4DCB-BEDC-FA61FBC64C24}" presName="compositeA" presStyleCnt="0"/>
      <dgm:spPr/>
    </dgm:pt>
    <dgm:pt modelId="{6ED15B23-9D0E-4163-92BC-9B80354C9A0A}" type="pres">
      <dgm:prSet presAssocID="{B8F6DB24-B292-4DCB-BEDC-FA61FBC64C24}" presName="textA" presStyleLbl="revTx" presStyleIdx="4" presStyleCnt="11">
        <dgm:presLayoutVars>
          <dgm:bulletEnabled val="1"/>
        </dgm:presLayoutVars>
      </dgm:prSet>
      <dgm:spPr/>
    </dgm:pt>
    <dgm:pt modelId="{C11AA3F7-26B3-484D-B94A-9FF084C794B8}" type="pres">
      <dgm:prSet presAssocID="{B8F6DB24-B292-4DCB-BEDC-FA61FBC64C24}" presName="circleA" presStyleLbl="node1" presStyleIdx="4" presStyleCnt="11"/>
      <dgm:spPr/>
    </dgm:pt>
    <dgm:pt modelId="{95BC79C4-2396-48E9-BE3A-77D1C5EEA5E5}" type="pres">
      <dgm:prSet presAssocID="{B8F6DB24-B292-4DCB-BEDC-FA61FBC64C24}" presName="spaceA" presStyleCnt="0"/>
      <dgm:spPr/>
    </dgm:pt>
    <dgm:pt modelId="{E6A1DA4C-CE38-48B4-BE9E-30EBD1F9A1E3}" type="pres">
      <dgm:prSet presAssocID="{C4D00476-4500-491A-AA2F-7164916272E4}" presName="space" presStyleCnt="0"/>
      <dgm:spPr/>
    </dgm:pt>
    <dgm:pt modelId="{6999F848-8CD5-4A90-84D1-A48C73A61789}" type="pres">
      <dgm:prSet presAssocID="{1F02916B-5834-4000-BDDE-1943A6BD2D7F}" presName="compositeB" presStyleCnt="0"/>
      <dgm:spPr/>
    </dgm:pt>
    <dgm:pt modelId="{3A6AD884-DC55-4514-A865-B2C43D53E14B}" type="pres">
      <dgm:prSet presAssocID="{1F02916B-5834-4000-BDDE-1943A6BD2D7F}" presName="textB" presStyleLbl="revTx" presStyleIdx="5" presStyleCnt="11">
        <dgm:presLayoutVars>
          <dgm:bulletEnabled val="1"/>
        </dgm:presLayoutVars>
      </dgm:prSet>
      <dgm:spPr/>
    </dgm:pt>
    <dgm:pt modelId="{B719FFD0-130B-4217-972E-FAFD4D1C96D9}" type="pres">
      <dgm:prSet presAssocID="{1F02916B-5834-4000-BDDE-1943A6BD2D7F}" presName="circleB" presStyleLbl="node1" presStyleIdx="5" presStyleCnt="11"/>
      <dgm:spPr/>
    </dgm:pt>
    <dgm:pt modelId="{7A94EBE6-AEC8-4432-B38C-613EFE40A480}" type="pres">
      <dgm:prSet presAssocID="{1F02916B-5834-4000-BDDE-1943A6BD2D7F}" presName="spaceB" presStyleCnt="0"/>
      <dgm:spPr/>
    </dgm:pt>
    <dgm:pt modelId="{CD96E093-50B8-47F7-8735-BF7F4505B6E1}" type="pres">
      <dgm:prSet presAssocID="{804C4884-6914-462E-9C16-BE1BB3CA6FBF}" presName="space" presStyleCnt="0"/>
      <dgm:spPr/>
    </dgm:pt>
    <dgm:pt modelId="{FCE67D3B-818A-4BC5-9E16-D6D5DC78029D}" type="pres">
      <dgm:prSet presAssocID="{2D38CFED-4572-4F11-A748-5A37FB09209C}" presName="compositeA" presStyleCnt="0"/>
      <dgm:spPr/>
    </dgm:pt>
    <dgm:pt modelId="{6A64985C-FA5A-4BC0-9D0B-02676F007F07}" type="pres">
      <dgm:prSet presAssocID="{2D38CFED-4572-4F11-A748-5A37FB09209C}" presName="textA" presStyleLbl="revTx" presStyleIdx="6" presStyleCnt="11">
        <dgm:presLayoutVars>
          <dgm:bulletEnabled val="1"/>
        </dgm:presLayoutVars>
      </dgm:prSet>
      <dgm:spPr/>
    </dgm:pt>
    <dgm:pt modelId="{D5A4C16D-7B79-4538-887C-996B1F3C1031}" type="pres">
      <dgm:prSet presAssocID="{2D38CFED-4572-4F11-A748-5A37FB09209C}" presName="circleA" presStyleLbl="node1" presStyleIdx="6" presStyleCnt="11"/>
      <dgm:spPr/>
    </dgm:pt>
    <dgm:pt modelId="{015A692C-2AE6-4A89-9E0A-5AC04E11DDB0}" type="pres">
      <dgm:prSet presAssocID="{2D38CFED-4572-4F11-A748-5A37FB09209C}" presName="spaceA" presStyleCnt="0"/>
      <dgm:spPr/>
    </dgm:pt>
    <dgm:pt modelId="{37F19215-922D-4B89-ADC7-6F9B71E817F3}" type="pres">
      <dgm:prSet presAssocID="{98B6B97B-0067-4572-8455-9F405342E557}" presName="space" presStyleCnt="0"/>
      <dgm:spPr/>
    </dgm:pt>
    <dgm:pt modelId="{7CC385D8-97E9-4881-8F68-800B0BA1475A}" type="pres">
      <dgm:prSet presAssocID="{6B2DA6B3-4081-441B-B803-9F8D1F2BC76B}" presName="compositeB" presStyleCnt="0"/>
      <dgm:spPr/>
    </dgm:pt>
    <dgm:pt modelId="{78559467-EA86-463D-AF32-66C00D29B622}" type="pres">
      <dgm:prSet presAssocID="{6B2DA6B3-4081-441B-B803-9F8D1F2BC76B}" presName="textB" presStyleLbl="revTx" presStyleIdx="7" presStyleCnt="11">
        <dgm:presLayoutVars>
          <dgm:bulletEnabled val="1"/>
        </dgm:presLayoutVars>
      </dgm:prSet>
      <dgm:spPr/>
    </dgm:pt>
    <dgm:pt modelId="{CBD8F83D-FA13-4D50-895E-81A0FF6439A5}" type="pres">
      <dgm:prSet presAssocID="{6B2DA6B3-4081-441B-B803-9F8D1F2BC76B}" presName="circleB" presStyleLbl="node1" presStyleIdx="7" presStyleCnt="11"/>
      <dgm:spPr/>
    </dgm:pt>
    <dgm:pt modelId="{298517AB-4E6C-40C1-A616-2D2A601C65A2}" type="pres">
      <dgm:prSet presAssocID="{6B2DA6B3-4081-441B-B803-9F8D1F2BC76B}" presName="spaceB" presStyleCnt="0"/>
      <dgm:spPr/>
    </dgm:pt>
    <dgm:pt modelId="{A6EE4A7B-ABC2-4230-8029-2CD01FB9178C}" type="pres">
      <dgm:prSet presAssocID="{438FDC20-082E-41BA-BFB8-4D65E1A473F0}" presName="space" presStyleCnt="0"/>
      <dgm:spPr/>
    </dgm:pt>
    <dgm:pt modelId="{BEE5EACE-2D6E-47D1-AD43-7543BBA00E61}" type="pres">
      <dgm:prSet presAssocID="{7ECA0234-90C5-4263-AD9C-02C71AFACA8C}" presName="compositeA" presStyleCnt="0"/>
      <dgm:spPr/>
    </dgm:pt>
    <dgm:pt modelId="{448140BF-533D-45C4-94F6-A8A0391B3D0F}" type="pres">
      <dgm:prSet presAssocID="{7ECA0234-90C5-4263-AD9C-02C71AFACA8C}" presName="textA" presStyleLbl="revTx" presStyleIdx="8" presStyleCnt="11">
        <dgm:presLayoutVars>
          <dgm:bulletEnabled val="1"/>
        </dgm:presLayoutVars>
      </dgm:prSet>
      <dgm:spPr/>
    </dgm:pt>
    <dgm:pt modelId="{F682EF90-46AB-4A5B-A354-CE6F81BABE54}" type="pres">
      <dgm:prSet presAssocID="{7ECA0234-90C5-4263-AD9C-02C71AFACA8C}" presName="circleA" presStyleLbl="node1" presStyleIdx="8" presStyleCnt="11"/>
      <dgm:spPr/>
    </dgm:pt>
    <dgm:pt modelId="{9E9DBD10-3609-477A-91B7-2185674D050C}" type="pres">
      <dgm:prSet presAssocID="{7ECA0234-90C5-4263-AD9C-02C71AFACA8C}" presName="spaceA" presStyleCnt="0"/>
      <dgm:spPr/>
    </dgm:pt>
    <dgm:pt modelId="{EC9BBFDE-AE1F-464F-9D23-269211BA9B78}" type="pres">
      <dgm:prSet presAssocID="{1DFEDFC9-2C40-4955-ACD4-C538C69ADBAF}" presName="space" presStyleCnt="0"/>
      <dgm:spPr/>
    </dgm:pt>
    <dgm:pt modelId="{B69CBD06-5860-4340-9ECF-EE7C47080DD9}" type="pres">
      <dgm:prSet presAssocID="{853946EE-33FC-43DD-93F8-E508C503ECF7}" presName="compositeB" presStyleCnt="0"/>
      <dgm:spPr/>
    </dgm:pt>
    <dgm:pt modelId="{E6E1F37D-573E-40D3-80BD-378C59C6ED7D}" type="pres">
      <dgm:prSet presAssocID="{853946EE-33FC-43DD-93F8-E508C503ECF7}" presName="textB" presStyleLbl="revTx" presStyleIdx="9" presStyleCnt="11">
        <dgm:presLayoutVars>
          <dgm:bulletEnabled val="1"/>
        </dgm:presLayoutVars>
      </dgm:prSet>
      <dgm:spPr/>
    </dgm:pt>
    <dgm:pt modelId="{D899C065-07BB-4B1F-A4E0-76840B0AFCDA}" type="pres">
      <dgm:prSet presAssocID="{853946EE-33FC-43DD-93F8-E508C503ECF7}" presName="circleB" presStyleLbl="node1" presStyleIdx="9" presStyleCnt="11"/>
      <dgm:spPr/>
    </dgm:pt>
    <dgm:pt modelId="{ABC08A05-EF2E-4E23-AC3C-2E729E0317B4}" type="pres">
      <dgm:prSet presAssocID="{853946EE-33FC-43DD-93F8-E508C503ECF7}" presName="spaceB" presStyleCnt="0"/>
      <dgm:spPr/>
    </dgm:pt>
    <dgm:pt modelId="{C63795CD-6B33-40D9-BFF3-402A40D0709D}" type="pres">
      <dgm:prSet presAssocID="{1EF4BA42-B515-465F-A7C4-5289A8D4BDA5}" presName="space" presStyleCnt="0"/>
      <dgm:spPr/>
    </dgm:pt>
    <dgm:pt modelId="{E7DCF0CE-111A-4AF3-B27D-CB6617116C7D}" type="pres">
      <dgm:prSet presAssocID="{07F2FF3B-D8B9-4743-86C3-687E054025EF}" presName="compositeA" presStyleCnt="0"/>
      <dgm:spPr/>
    </dgm:pt>
    <dgm:pt modelId="{88447E63-F0B7-4ED0-A8F2-A063CFAFDC79}" type="pres">
      <dgm:prSet presAssocID="{07F2FF3B-D8B9-4743-86C3-687E054025EF}" presName="textA" presStyleLbl="revTx" presStyleIdx="10" presStyleCnt="11">
        <dgm:presLayoutVars>
          <dgm:bulletEnabled val="1"/>
        </dgm:presLayoutVars>
      </dgm:prSet>
      <dgm:spPr/>
    </dgm:pt>
    <dgm:pt modelId="{EC6014C0-D608-4029-9E38-AE8EF189FC98}" type="pres">
      <dgm:prSet presAssocID="{07F2FF3B-D8B9-4743-86C3-687E054025EF}" presName="circleA" presStyleLbl="node1" presStyleIdx="10" presStyleCnt="11"/>
      <dgm:spPr/>
    </dgm:pt>
    <dgm:pt modelId="{C9CE3A91-A0C0-4373-9554-6E35CA273A29}" type="pres">
      <dgm:prSet presAssocID="{07F2FF3B-D8B9-4743-86C3-687E054025EF}" presName="spaceA" presStyleCnt="0"/>
      <dgm:spPr/>
    </dgm:pt>
  </dgm:ptLst>
  <dgm:cxnLst>
    <dgm:cxn modelId="{ABF6E607-17D2-458E-BD90-7C3FE447D671}" srcId="{16CEC24F-D1D9-4D79-A845-4E9F5DA981E1}" destId="{853946EE-33FC-43DD-93F8-E508C503ECF7}" srcOrd="9" destOrd="0" parTransId="{1B2DFA4C-70D6-490A-BDBD-E2FB04BFADD2}" sibTransId="{1EF4BA42-B515-465F-A7C4-5289A8D4BDA5}"/>
    <dgm:cxn modelId="{48DC0628-4639-415D-86A8-354AD9063670}" type="presOf" srcId="{853946EE-33FC-43DD-93F8-E508C503ECF7}" destId="{E6E1F37D-573E-40D3-80BD-378C59C6ED7D}" srcOrd="0" destOrd="0" presId="urn:microsoft.com/office/officeart/2005/8/layout/hProcess11"/>
    <dgm:cxn modelId="{17C2D439-E8B4-455C-85BE-BC0C994787F4}" type="presOf" srcId="{B8F6DB24-B292-4DCB-BEDC-FA61FBC64C24}" destId="{6ED15B23-9D0E-4163-92BC-9B80354C9A0A}" srcOrd="0" destOrd="0" presId="urn:microsoft.com/office/officeart/2005/8/layout/hProcess11"/>
    <dgm:cxn modelId="{7406C45C-4A1C-44C1-807C-C1AB9C831BD7}" type="presOf" srcId="{BA1ECFFD-070E-46C2-B05E-66E1F54D0F1A}" destId="{4063CA27-3CED-4222-AA6A-EF4B5A76A445}" srcOrd="0" destOrd="0" presId="urn:microsoft.com/office/officeart/2005/8/layout/hProcess11"/>
    <dgm:cxn modelId="{3785BB60-0A30-4D54-8AA0-83CC1652DB91}" type="presOf" srcId="{7ECA0234-90C5-4263-AD9C-02C71AFACA8C}" destId="{448140BF-533D-45C4-94F6-A8A0391B3D0F}" srcOrd="0" destOrd="0" presId="urn:microsoft.com/office/officeart/2005/8/layout/hProcess11"/>
    <dgm:cxn modelId="{2BB13466-F665-4EC6-9F80-DD5501695D21}" srcId="{16CEC24F-D1D9-4D79-A845-4E9F5DA981E1}" destId="{944D3E21-31E5-4EE2-922C-324E54A87723}" srcOrd="1" destOrd="0" parTransId="{DCAE7EB5-C44B-48F1-99D8-AD56292D6F2A}" sibTransId="{7E345830-3AB5-4600-A0A8-488F2DD8AFCC}"/>
    <dgm:cxn modelId="{7707077C-A351-4742-866D-7CA66404C6BE}" type="presOf" srcId="{71BEDC6F-7790-4076-B6D2-B90668927C3C}" destId="{7CBC6228-4FC0-4C0D-AE52-63FB0C77EA2A}" srcOrd="0" destOrd="0" presId="urn:microsoft.com/office/officeart/2005/8/layout/hProcess11"/>
    <dgm:cxn modelId="{854B3E7E-3AB5-4D99-907E-94425A482386}" type="presOf" srcId="{07F2FF3B-D8B9-4743-86C3-687E054025EF}" destId="{88447E63-F0B7-4ED0-A8F2-A063CFAFDC79}" srcOrd="0" destOrd="0" presId="urn:microsoft.com/office/officeart/2005/8/layout/hProcess11"/>
    <dgm:cxn modelId="{F5F59F83-631B-48A0-9020-0D0AC69E2E46}" type="presOf" srcId="{16CEC24F-D1D9-4D79-A845-4E9F5DA981E1}" destId="{DD7E958E-EB78-4687-BB0C-2BB497947271}" srcOrd="0" destOrd="0" presId="urn:microsoft.com/office/officeart/2005/8/layout/hProcess11"/>
    <dgm:cxn modelId="{0FB68889-54A9-46ED-904F-CFFE48597A45}" srcId="{16CEC24F-D1D9-4D79-A845-4E9F5DA981E1}" destId="{07F2FF3B-D8B9-4743-86C3-687E054025EF}" srcOrd="10" destOrd="0" parTransId="{3043E279-DE7E-4D35-A000-2D34C4221CBE}" sibTransId="{A0865B6F-28C9-4B4C-8218-DA2B53426C49}"/>
    <dgm:cxn modelId="{A0612AA4-65DD-4416-90AF-DE7EC2ADEC55}" srcId="{16CEC24F-D1D9-4D79-A845-4E9F5DA981E1}" destId="{7ECA0234-90C5-4263-AD9C-02C71AFACA8C}" srcOrd="8" destOrd="0" parTransId="{1BE4CF92-358D-470B-8210-D179FD6F4D59}" sibTransId="{1DFEDFC9-2C40-4955-ACD4-C538C69ADBAF}"/>
    <dgm:cxn modelId="{D8ECF0A9-6204-4942-B5A6-BA285E7C55BC}" srcId="{16CEC24F-D1D9-4D79-A845-4E9F5DA981E1}" destId="{1F02916B-5834-4000-BDDE-1943A6BD2D7F}" srcOrd="5" destOrd="0" parTransId="{CA5010F9-FC8D-42BE-A503-E1F84A8FCF78}" sibTransId="{804C4884-6914-462E-9C16-BE1BB3CA6FBF}"/>
    <dgm:cxn modelId="{0CB870AA-1919-439F-8572-41828255399B}" srcId="{16CEC24F-D1D9-4D79-A845-4E9F5DA981E1}" destId="{B8F6DB24-B292-4DCB-BEDC-FA61FBC64C24}" srcOrd="4" destOrd="0" parTransId="{4E0B0A27-4B2B-4FF3-A595-14EECB915DAD}" sibTransId="{C4D00476-4500-491A-AA2F-7164916272E4}"/>
    <dgm:cxn modelId="{24722EAE-8416-4BCB-A618-01E37429BFD2}" srcId="{16CEC24F-D1D9-4D79-A845-4E9F5DA981E1}" destId="{71BEDC6F-7790-4076-B6D2-B90668927C3C}" srcOrd="3" destOrd="0" parTransId="{2D3E5479-870C-4980-BB8D-E7899D73D406}" sibTransId="{E47D42FF-432F-43F8-85F2-B430672C1198}"/>
    <dgm:cxn modelId="{AFA720B0-964A-45FC-96D5-AAA8174E9BA0}" srcId="{16CEC24F-D1D9-4D79-A845-4E9F5DA981E1}" destId="{BA1ECFFD-070E-46C2-B05E-66E1F54D0F1A}" srcOrd="0" destOrd="0" parTransId="{4B1EAA51-DB47-4E8A-AA1D-F65EA4C994B5}" sibTransId="{819D9D39-AE4E-44F0-B1EF-EFF776C8FE60}"/>
    <dgm:cxn modelId="{CF4045BF-9246-4F9E-B2F0-79522143A612}" type="presOf" srcId="{73FBE1F6-6376-465C-9E87-4D107CB9C63A}" destId="{52EE009B-0FC3-4FC9-8550-01907C046696}" srcOrd="0" destOrd="0" presId="urn:microsoft.com/office/officeart/2005/8/layout/hProcess11"/>
    <dgm:cxn modelId="{62B4A7C4-59DE-430F-99A7-A2144AFCB326}" type="presOf" srcId="{2D38CFED-4572-4F11-A748-5A37FB09209C}" destId="{6A64985C-FA5A-4BC0-9D0B-02676F007F07}" srcOrd="0" destOrd="0" presId="urn:microsoft.com/office/officeart/2005/8/layout/hProcess11"/>
    <dgm:cxn modelId="{968718DE-37FC-4538-B3F2-DD36EF29AA35}" type="presOf" srcId="{1F02916B-5834-4000-BDDE-1943A6BD2D7F}" destId="{3A6AD884-DC55-4514-A865-B2C43D53E14B}" srcOrd="0" destOrd="0" presId="urn:microsoft.com/office/officeart/2005/8/layout/hProcess11"/>
    <dgm:cxn modelId="{25A216E0-A7F7-4886-8C8E-FCBA44ABFEC1}" srcId="{16CEC24F-D1D9-4D79-A845-4E9F5DA981E1}" destId="{73FBE1F6-6376-465C-9E87-4D107CB9C63A}" srcOrd="2" destOrd="0" parTransId="{864DF091-8874-4716-BB24-5D0660ED24DA}" sibTransId="{A84985D1-8B4F-4B42-947B-49AAA775285E}"/>
    <dgm:cxn modelId="{A049FDE5-AABC-4244-B76A-8406D16D6AAC}" type="presOf" srcId="{944D3E21-31E5-4EE2-922C-324E54A87723}" destId="{51B7F6BD-63AB-4AFE-B425-0EFCEBFAD578}" srcOrd="0" destOrd="0" presId="urn:microsoft.com/office/officeart/2005/8/layout/hProcess11"/>
    <dgm:cxn modelId="{0E24D8EB-FB5E-414B-ADBA-104EF1535E8D}" type="presOf" srcId="{6B2DA6B3-4081-441B-B803-9F8D1F2BC76B}" destId="{78559467-EA86-463D-AF32-66C00D29B622}" srcOrd="0" destOrd="0" presId="urn:microsoft.com/office/officeart/2005/8/layout/hProcess11"/>
    <dgm:cxn modelId="{FD869AEC-2EB7-4BB3-B94F-A3067FFF1201}" srcId="{16CEC24F-D1D9-4D79-A845-4E9F5DA981E1}" destId="{6B2DA6B3-4081-441B-B803-9F8D1F2BC76B}" srcOrd="7" destOrd="0" parTransId="{72AA705E-47C0-46D5-A547-CE6528C6BDCC}" sibTransId="{438FDC20-082E-41BA-BFB8-4D65E1A473F0}"/>
    <dgm:cxn modelId="{8F252EF2-8D7F-4582-81B1-30C75DC90EB6}" srcId="{16CEC24F-D1D9-4D79-A845-4E9F5DA981E1}" destId="{2D38CFED-4572-4F11-A748-5A37FB09209C}" srcOrd="6" destOrd="0" parTransId="{07169D9E-8B36-41E2-9248-2FF2FC4A195E}" sibTransId="{98B6B97B-0067-4572-8455-9F405342E557}"/>
    <dgm:cxn modelId="{772C55D7-2C05-4221-A501-D52A8DCB52C4}" type="presParOf" srcId="{DD7E958E-EB78-4687-BB0C-2BB497947271}" destId="{7D522E63-09AB-47D4-9DE8-096A69D16B49}" srcOrd="0" destOrd="0" presId="urn:microsoft.com/office/officeart/2005/8/layout/hProcess11"/>
    <dgm:cxn modelId="{114D17DB-E04E-4456-AD35-BCB6B0D64B75}" type="presParOf" srcId="{DD7E958E-EB78-4687-BB0C-2BB497947271}" destId="{57E26925-5633-45A2-9896-B0B7CE6F5FD6}" srcOrd="1" destOrd="0" presId="urn:microsoft.com/office/officeart/2005/8/layout/hProcess11"/>
    <dgm:cxn modelId="{84E12AA7-9EE2-4D4F-B285-F1933487BCBD}" type="presParOf" srcId="{57E26925-5633-45A2-9896-B0B7CE6F5FD6}" destId="{E5867298-E631-4152-B043-B56E34DC4B2E}" srcOrd="0" destOrd="0" presId="urn:microsoft.com/office/officeart/2005/8/layout/hProcess11"/>
    <dgm:cxn modelId="{CAD06114-2712-47CF-9A2C-2786F6FF5A32}" type="presParOf" srcId="{E5867298-E631-4152-B043-B56E34DC4B2E}" destId="{4063CA27-3CED-4222-AA6A-EF4B5A76A445}" srcOrd="0" destOrd="0" presId="urn:microsoft.com/office/officeart/2005/8/layout/hProcess11"/>
    <dgm:cxn modelId="{F29F4A2C-8841-486B-B007-D6FF919F958D}" type="presParOf" srcId="{E5867298-E631-4152-B043-B56E34DC4B2E}" destId="{1199B3F6-C12C-4466-8485-518B24CB3DC1}" srcOrd="1" destOrd="0" presId="urn:microsoft.com/office/officeart/2005/8/layout/hProcess11"/>
    <dgm:cxn modelId="{40B89561-FE3F-4DA2-982F-1082E7E14368}" type="presParOf" srcId="{E5867298-E631-4152-B043-B56E34DC4B2E}" destId="{A3044264-5DEF-45C9-9A6A-DD63A1D7772B}" srcOrd="2" destOrd="0" presId="urn:microsoft.com/office/officeart/2005/8/layout/hProcess11"/>
    <dgm:cxn modelId="{E79C193E-6FBB-468E-9263-062686EA9E71}" type="presParOf" srcId="{57E26925-5633-45A2-9896-B0B7CE6F5FD6}" destId="{07DEB9F4-A2A5-4E33-A320-9DADBF7AEFD2}" srcOrd="1" destOrd="0" presId="urn:microsoft.com/office/officeart/2005/8/layout/hProcess11"/>
    <dgm:cxn modelId="{B8503462-9D50-48FD-9E5B-C6E7FC38C461}" type="presParOf" srcId="{57E26925-5633-45A2-9896-B0B7CE6F5FD6}" destId="{E9C1C79F-2753-4619-A405-F6E1A332686F}" srcOrd="2" destOrd="0" presId="urn:microsoft.com/office/officeart/2005/8/layout/hProcess11"/>
    <dgm:cxn modelId="{FABB5244-2CC5-4422-BD32-6DBC49F429C7}" type="presParOf" srcId="{E9C1C79F-2753-4619-A405-F6E1A332686F}" destId="{51B7F6BD-63AB-4AFE-B425-0EFCEBFAD578}" srcOrd="0" destOrd="0" presId="urn:microsoft.com/office/officeart/2005/8/layout/hProcess11"/>
    <dgm:cxn modelId="{265DC6DB-10FE-4590-A919-0BB66713E6AE}" type="presParOf" srcId="{E9C1C79F-2753-4619-A405-F6E1A332686F}" destId="{5450D9B8-2C5B-425A-8FD0-69183E1AA2DB}" srcOrd="1" destOrd="0" presId="urn:microsoft.com/office/officeart/2005/8/layout/hProcess11"/>
    <dgm:cxn modelId="{3372AFC1-E3CF-49D8-B7C8-58A3602B74EA}" type="presParOf" srcId="{E9C1C79F-2753-4619-A405-F6E1A332686F}" destId="{73C91F5F-A218-43AF-8CCA-EE1FF69D049A}" srcOrd="2" destOrd="0" presId="urn:microsoft.com/office/officeart/2005/8/layout/hProcess11"/>
    <dgm:cxn modelId="{2510BA19-D7B8-4A33-AC52-3E87856708CB}" type="presParOf" srcId="{57E26925-5633-45A2-9896-B0B7CE6F5FD6}" destId="{56F6BD9A-8413-4CE7-9763-0649686FCF7B}" srcOrd="3" destOrd="0" presId="urn:microsoft.com/office/officeart/2005/8/layout/hProcess11"/>
    <dgm:cxn modelId="{56641361-3C5B-4333-BECF-5218CBCE7654}" type="presParOf" srcId="{57E26925-5633-45A2-9896-B0B7CE6F5FD6}" destId="{96BBF70C-160F-42CC-A1EE-B104A6007658}" srcOrd="4" destOrd="0" presId="urn:microsoft.com/office/officeart/2005/8/layout/hProcess11"/>
    <dgm:cxn modelId="{7F4CAC9F-3D63-4CB5-B952-ADBA60B4DB67}" type="presParOf" srcId="{96BBF70C-160F-42CC-A1EE-B104A6007658}" destId="{52EE009B-0FC3-4FC9-8550-01907C046696}" srcOrd="0" destOrd="0" presId="urn:microsoft.com/office/officeart/2005/8/layout/hProcess11"/>
    <dgm:cxn modelId="{F745CA76-0087-4093-A33F-C9B3536B61F2}" type="presParOf" srcId="{96BBF70C-160F-42CC-A1EE-B104A6007658}" destId="{654F0C23-76A0-4684-BC6B-05BD0FF25782}" srcOrd="1" destOrd="0" presId="urn:microsoft.com/office/officeart/2005/8/layout/hProcess11"/>
    <dgm:cxn modelId="{13A3C9CF-384A-495C-ACA1-3AEA880E7C0E}" type="presParOf" srcId="{96BBF70C-160F-42CC-A1EE-B104A6007658}" destId="{2F938D13-A856-4672-905F-8992F05EBB81}" srcOrd="2" destOrd="0" presId="urn:microsoft.com/office/officeart/2005/8/layout/hProcess11"/>
    <dgm:cxn modelId="{CF76FEAF-F383-4427-AEC4-748D0F596013}" type="presParOf" srcId="{57E26925-5633-45A2-9896-B0B7CE6F5FD6}" destId="{22A1979B-7DB2-4412-BA01-112652A52C91}" srcOrd="5" destOrd="0" presId="urn:microsoft.com/office/officeart/2005/8/layout/hProcess11"/>
    <dgm:cxn modelId="{32097479-C94D-4239-9F2F-BCA991A75C09}" type="presParOf" srcId="{57E26925-5633-45A2-9896-B0B7CE6F5FD6}" destId="{D7EA12DC-99E5-4242-82F1-33F8877A940D}" srcOrd="6" destOrd="0" presId="urn:microsoft.com/office/officeart/2005/8/layout/hProcess11"/>
    <dgm:cxn modelId="{FC0821EF-EF0E-4C76-A2E1-467E68E612C2}" type="presParOf" srcId="{D7EA12DC-99E5-4242-82F1-33F8877A940D}" destId="{7CBC6228-4FC0-4C0D-AE52-63FB0C77EA2A}" srcOrd="0" destOrd="0" presId="urn:microsoft.com/office/officeart/2005/8/layout/hProcess11"/>
    <dgm:cxn modelId="{820C806F-B8B5-4CBF-A5B7-E6A85D669436}" type="presParOf" srcId="{D7EA12DC-99E5-4242-82F1-33F8877A940D}" destId="{BE57B17B-1A01-4EE8-8499-93AE01888840}" srcOrd="1" destOrd="0" presId="urn:microsoft.com/office/officeart/2005/8/layout/hProcess11"/>
    <dgm:cxn modelId="{9AE88DB5-40F4-47E1-B4B4-09691F77F350}" type="presParOf" srcId="{D7EA12DC-99E5-4242-82F1-33F8877A940D}" destId="{81456C6D-D9A7-4EED-8035-1C2C9795C949}" srcOrd="2" destOrd="0" presId="urn:microsoft.com/office/officeart/2005/8/layout/hProcess11"/>
    <dgm:cxn modelId="{738CA7A5-5A51-4726-A0C8-D26D436988E8}" type="presParOf" srcId="{57E26925-5633-45A2-9896-B0B7CE6F5FD6}" destId="{FA260BB3-AFD0-44D2-9DB6-C99652DE02C0}" srcOrd="7" destOrd="0" presId="urn:microsoft.com/office/officeart/2005/8/layout/hProcess11"/>
    <dgm:cxn modelId="{8ED661C6-0FFD-41BF-B76E-ECDF0C1205E0}" type="presParOf" srcId="{57E26925-5633-45A2-9896-B0B7CE6F5FD6}" destId="{4BA85D4E-3398-45B5-A379-8978424127A7}" srcOrd="8" destOrd="0" presId="urn:microsoft.com/office/officeart/2005/8/layout/hProcess11"/>
    <dgm:cxn modelId="{7DEBDF04-1AB5-4AFE-A113-D6440897FA91}" type="presParOf" srcId="{4BA85D4E-3398-45B5-A379-8978424127A7}" destId="{6ED15B23-9D0E-4163-92BC-9B80354C9A0A}" srcOrd="0" destOrd="0" presId="urn:microsoft.com/office/officeart/2005/8/layout/hProcess11"/>
    <dgm:cxn modelId="{03D0B20D-9CC2-4514-BB37-5E730B656D4A}" type="presParOf" srcId="{4BA85D4E-3398-45B5-A379-8978424127A7}" destId="{C11AA3F7-26B3-484D-B94A-9FF084C794B8}" srcOrd="1" destOrd="0" presId="urn:microsoft.com/office/officeart/2005/8/layout/hProcess11"/>
    <dgm:cxn modelId="{798F1B22-BFAF-47C3-9280-13A1CB759622}" type="presParOf" srcId="{4BA85D4E-3398-45B5-A379-8978424127A7}" destId="{95BC79C4-2396-48E9-BE3A-77D1C5EEA5E5}" srcOrd="2" destOrd="0" presId="urn:microsoft.com/office/officeart/2005/8/layout/hProcess11"/>
    <dgm:cxn modelId="{D67CFA38-4652-403D-AF02-ECB0E31111CD}" type="presParOf" srcId="{57E26925-5633-45A2-9896-B0B7CE6F5FD6}" destId="{E6A1DA4C-CE38-48B4-BE9E-30EBD1F9A1E3}" srcOrd="9" destOrd="0" presId="urn:microsoft.com/office/officeart/2005/8/layout/hProcess11"/>
    <dgm:cxn modelId="{7205ADE4-E64A-4F24-B8A1-435523987C31}" type="presParOf" srcId="{57E26925-5633-45A2-9896-B0B7CE6F5FD6}" destId="{6999F848-8CD5-4A90-84D1-A48C73A61789}" srcOrd="10" destOrd="0" presId="urn:microsoft.com/office/officeart/2005/8/layout/hProcess11"/>
    <dgm:cxn modelId="{1DEDB6A4-34A1-4706-B711-6FC5C4FD8693}" type="presParOf" srcId="{6999F848-8CD5-4A90-84D1-A48C73A61789}" destId="{3A6AD884-DC55-4514-A865-B2C43D53E14B}" srcOrd="0" destOrd="0" presId="urn:microsoft.com/office/officeart/2005/8/layout/hProcess11"/>
    <dgm:cxn modelId="{63CE4C31-FD60-4831-AD19-3082FCEE15E7}" type="presParOf" srcId="{6999F848-8CD5-4A90-84D1-A48C73A61789}" destId="{B719FFD0-130B-4217-972E-FAFD4D1C96D9}" srcOrd="1" destOrd="0" presId="urn:microsoft.com/office/officeart/2005/8/layout/hProcess11"/>
    <dgm:cxn modelId="{F4204F0E-BAF5-4667-9FFC-C5B23955588E}" type="presParOf" srcId="{6999F848-8CD5-4A90-84D1-A48C73A61789}" destId="{7A94EBE6-AEC8-4432-B38C-613EFE40A480}" srcOrd="2" destOrd="0" presId="urn:microsoft.com/office/officeart/2005/8/layout/hProcess11"/>
    <dgm:cxn modelId="{EF406BBC-6F2F-46E6-B9A9-9509A132DF02}" type="presParOf" srcId="{57E26925-5633-45A2-9896-B0B7CE6F5FD6}" destId="{CD96E093-50B8-47F7-8735-BF7F4505B6E1}" srcOrd="11" destOrd="0" presId="urn:microsoft.com/office/officeart/2005/8/layout/hProcess11"/>
    <dgm:cxn modelId="{DF4B86B0-3988-4679-8018-816D41B93E90}" type="presParOf" srcId="{57E26925-5633-45A2-9896-B0B7CE6F5FD6}" destId="{FCE67D3B-818A-4BC5-9E16-D6D5DC78029D}" srcOrd="12" destOrd="0" presId="urn:microsoft.com/office/officeart/2005/8/layout/hProcess11"/>
    <dgm:cxn modelId="{42B098B6-C587-4C6E-A9F7-486EE6BA7642}" type="presParOf" srcId="{FCE67D3B-818A-4BC5-9E16-D6D5DC78029D}" destId="{6A64985C-FA5A-4BC0-9D0B-02676F007F07}" srcOrd="0" destOrd="0" presId="urn:microsoft.com/office/officeart/2005/8/layout/hProcess11"/>
    <dgm:cxn modelId="{2E4C85BB-B7DE-4A8D-A4DB-EE846D6ACEEE}" type="presParOf" srcId="{FCE67D3B-818A-4BC5-9E16-D6D5DC78029D}" destId="{D5A4C16D-7B79-4538-887C-996B1F3C1031}" srcOrd="1" destOrd="0" presId="urn:microsoft.com/office/officeart/2005/8/layout/hProcess11"/>
    <dgm:cxn modelId="{370AB8E4-D3D8-43B6-A99E-B427BCA534CE}" type="presParOf" srcId="{FCE67D3B-818A-4BC5-9E16-D6D5DC78029D}" destId="{015A692C-2AE6-4A89-9E0A-5AC04E11DDB0}" srcOrd="2" destOrd="0" presId="urn:microsoft.com/office/officeart/2005/8/layout/hProcess11"/>
    <dgm:cxn modelId="{F331775F-F6B3-4270-807A-25770DD1ABBB}" type="presParOf" srcId="{57E26925-5633-45A2-9896-B0B7CE6F5FD6}" destId="{37F19215-922D-4B89-ADC7-6F9B71E817F3}" srcOrd="13" destOrd="0" presId="urn:microsoft.com/office/officeart/2005/8/layout/hProcess11"/>
    <dgm:cxn modelId="{02409E82-1365-4C41-88C9-B2D2D79C1786}" type="presParOf" srcId="{57E26925-5633-45A2-9896-B0B7CE6F5FD6}" destId="{7CC385D8-97E9-4881-8F68-800B0BA1475A}" srcOrd="14" destOrd="0" presId="urn:microsoft.com/office/officeart/2005/8/layout/hProcess11"/>
    <dgm:cxn modelId="{61887811-FCED-4D77-A174-F1C25FFD3A12}" type="presParOf" srcId="{7CC385D8-97E9-4881-8F68-800B0BA1475A}" destId="{78559467-EA86-463D-AF32-66C00D29B622}" srcOrd="0" destOrd="0" presId="urn:microsoft.com/office/officeart/2005/8/layout/hProcess11"/>
    <dgm:cxn modelId="{8DAFC201-3C35-4D37-B824-C93C0B249A63}" type="presParOf" srcId="{7CC385D8-97E9-4881-8F68-800B0BA1475A}" destId="{CBD8F83D-FA13-4D50-895E-81A0FF6439A5}" srcOrd="1" destOrd="0" presId="urn:microsoft.com/office/officeart/2005/8/layout/hProcess11"/>
    <dgm:cxn modelId="{B4FE875D-AF47-4519-B0ED-65AC5330A3C6}" type="presParOf" srcId="{7CC385D8-97E9-4881-8F68-800B0BA1475A}" destId="{298517AB-4E6C-40C1-A616-2D2A601C65A2}" srcOrd="2" destOrd="0" presId="urn:microsoft.com/office/officeart/2005/8/layout/hProcess11"/>
    <dgm:cxn modelId="{7B903CD8-1E2D-4F50-B406-3FCB158D3730}" type="presParOf" srcId="{57E26925-5633-45A2-9896-B0B7CE6F5FD6}" destId="{A6EE4A7B-ABC2-4230-8029-2CD01FB9178C}" srcOrd="15" destOrd="0" presId="urn:microsoft.com/office/officeart/2005/8/layout/hProcess11"/>
    <dgm:cxn modelId="{13012BB1-15AB-418D-BFCA-239D59389EF7}" type="presParOf" srcId="{57E26925-5633-45A2-9896-B0B7CE6F5FD6}" destId="{BEE5EACE-2D6E-47D1-AD43-7543BBA00E61}" srcOrd="16" destOrd="0" presId="urn:microsoft.com/office/officeart/2005/8/layout/hProcess11"/>
    <dgm:cxn modelId="{F804213B-3792-405A-84A5-06E4F89FD06E}" type="presParOf" srcId="{BEE5EACE-2D6E-47D1-AD43-7543BBA00E61}" destId="{448140BF-533D-45C4-94F6-A8A0391B3D0F}" srcOrd="0" destOrd="0" presId="urn:microsoft.com/office/officeart/2005/8/layout/hProcess11"/>
    <dgm:cxn modelId="{B2AC8DDE-F9BE-4880-A5E5-99231C7CC6C3}" type="presParOf" srcId="{BEE5EACE-2D6E-47D1-AD43-7543BBA00E61}" destId="{F682EF90-46AB-4A5B-A354-CE6F81BABE54}" srcOrd="1" destOrd="0" presId="urn:microsoft.com/office/officeart/2005/8/layout/hProcess11"/>
    <dgm:cxn modelId="{3DCDC8DA-3422-44C9-8BD0-DB13EAD17FDE}" type="presParOf" srcId="{BEE5EACE-2D6E-47D1-AD43-7543BBA00E61}" destId="{9E9DBD10-3609-477A-91B7-2185674D050C}" srcOrd="2" destOrd="0" presId="urn:microsoft.com/office/officeart/2005/8/layout/hProcess11"/>
    <dgm:cxn modelId="{B1B25BCE-B0AC-4761-9C2A-DB2558EA5E85}" type="presParOf" srcId="{57E26925-5633-45A2-9896-B0B7CE6F5FD6}" destId="{EC9BBFDE-AE1F-464F-9D23-269211BA9B78}" srcOrd="17" destOrd="0" presId="urn:microsoft.com/office/officeart/2005/8/layout/hProcess11"/>
    <dgm:cxn modelId="{1271B245-412E-4659-943E-999D2682D234}" type="presParOf" srcId="{57E26925-5633-45A2-9896-B0B7CE6F5FD6}" destId="{B69CBD06-5860-4340-9ECF-EE7C47080DD9}" srcOrd="18" destOrd="0" presId="urn:microsoft.com/office/officeart/2005/8/layout/hProcess11"/>
    <dgm:cxn modelId="{A807F6DB-5FF3-4A42-A61E-540CD61ACA5E}" type="presParOf" srcId="{B69CBD06-5860-4340-9ECF-EE7C47080DD9}" destId="{E6E1F37D-573E-40D3-80BD-378C59C6ED7D}" srcOrd="0" destOrd="0" presId="urn:microsoft.com/office/officeart/2005/8/layout/hProcess11"/>
    <dgm:cxn modelId="{D6FBE6F4-9932-4A26-9E03-DAFCD450E9BD}" type="presParOf" srcId="{B69CBD06-5860-4340-9ECF-EE7C47080DD9}" destId="{D899C065-07BB-4B1F-A4E0-76840B0AFCDA}" srcOrd="1" destOrd="0" presId="urn:microsoft.com/office/officeart/2005/8/layout/hProcess11"/>
    <dgm:cxn modelId="{1EF35E98-426D-46CE-9F82-25A0770EFF3E}" type="presParOf" srcId="{B69CBD06-5860-4340-9ECF-EE7C47080DD9}" destId="{ABC08A05-EF2E-4E23-AC3C-2E729E0317B4}" srcOrd="2" destOrd="0" presId="urn:microsoft.com/office/officeart/2005/8/layout/hProcess11"/>
    <dgm:cxn modelId="{AB598A53-7AC5-4127-B99E-1440CEFFAC1C}" type="presParOf" srcId="{57E26925-5633-45A2-9896-B0B7CE6F5FD6}" destId="{C63795CD-6B33-40D9-BFF3-402A40D0709D}" srcOrd="19" destOrd="0" presId="urn:microsoft.com/office/officeart/2005/8/layout/hProcess11"/>
    <dgm:cxn modelId="{D927CA7F-092A-4755-86B5-2695713C298C}" type="presParOf" srcId="{57E26925-5633-45A2-9896-B0B7CE6F5FD6}" destId="{E7DCF0CE-111A-4AF3-B27D-CB6617116C7D}" srcOrd="20" destOrd="0" presId="urn:microsoft.com/office/officeart/2005/8/layout/hProcess11"/>
    <dgm:cxn modelId="{F7FEA395-D9B3-4669-9E54-32DB9A610CC3}" type="presParOf" srcId="{E7DCF0CE-111A-4AF3-B27D-CB6617116C7D}" destId="{88447E63-F0B7-4ED0-A8F2-A063CFAFDC79}" srcOrd="0" destOrd="0" presId="urn:microsoft.com/office/officeart/2005/8/layout/hProcess11"/>
    <dgm:cxn modelId="{EAF9A04D-946A-468E-A1C2-26F34F48E8FF}" type="presParOf" srcId="{E7DCF0CE-111A-4AF3-B27D-CB6617116C7D}" destId="{EC6014C0-D608-4029-9E38-AE8EF189FC98}" srcOrd="1" destOrd="0" presId="urn:microsoft.com/office/officeart/2005/8/layout/hProcess11"/>
    <dgm:cxn modelId="{E761D55B-1F78-46E1-B00A-1231AA05CEEA}" type="presParOf" srcId="{E7DCF0CE-111A-4AF3-B27D-CB6617116C7D}" destId="{C9CE3A91-A0C0-4373-9554-6E35CA273A29}"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22E63-09AB-47D4-9DE8-096A69D16B49}">
      <dsp:nvSpPr>
        <dsp:cNvPr id="0" name=""/>
        <dsp:cNvSpPr/>
      </dsp:nvSpPr>
      <dsp:spPr>
        <a:xfrm>
          <a:off x="0" y="332537"/>
          <a:ext cx="8803568" cy="443383"/>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63CA27-3CED-4222-AA6A-EF4B5A76A445}">
      <dsp:nvSpPr>
        <dsp:cNvPr id="0" name=""/>
        <dsp:cNvSpPr/>
      </dsp:nvSpPr>
      <dsp:spPr>
        <a:xfrm>
          <a:off x="1934" y="0"/>
          <a:ext cx="688638" cy="443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marL="0" lvl="0" indent="0" algn="ctr" defTabSz="400050">
            <a:lnSpc>
              <a:spcPct val="90000"/>
            </a:lnSpc>
            <a:spcBef>
              <a:spcPct val="0"/>
            </a:spcBef>
            <a:spcAft>
              <a:spcPct val="35000"/>
            </a:spcAft>
            <a:buNone/>
          </a:pPr>
          <a:r>
            <a:rPr lang="en-US" sz="900" kern="1200" dirty="0">
              <a:solidFill>
                <a:schemeClr val="accent1">
                  <a:lumMod val="75000"/>
                </a:schemeClr>
              </a:solidFill>
            </a:rPr>
            <a:t>March</a:t>
          </a:r>
        </a:p>
      </dsp:txBody>
      <dsp:txXfrm>
        <a:off x="1934" y="0"/>
        <a:ext cx="688638" cy="443383"/>
      </dsp:txXfrm>
    </dsp:sp>
    <dsp:sp modelId="{1199B3F6-C12C-4466-8485-518B24CB3DC1}">
      <dsp:nvSpPr>
        <dsp:cNvPr id="0" name=""/>
        <dsp:cNvSpPr/>
      </dsp:nvSpPr>
      <dsp:spPr>
        <a:xfrm>
          <a:off x="290830" y="498806"/>
          <a:ext cx="110845" cy="1108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B7F6BD-63AB-4AFE-B425-0EFCEBFAD578}">
      <dsp:nvSpPr>
        <dsp:cNvPr id="0" name=""/>
        <dsp:cNvSpPr/>
      </dsp:nvSpPr>
      <dsp:spPr>
        <a:xfrm>
          <a:off x="725004" y="665075"/>
          <a:ext cx="688638" cy="443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marL="0" lvl="0" indent="0" algn="ctr" defTabSz="400050">
            <a:lnSpc>
              <a:spcPct val="90000"/>
            </a:lnSpc>
            <a:spcBef>
              <a:spcPct val="0"/>
            </a:spcBef>
            <a:spcAft>
              <a:spcPct val="35000"/>
            </a:spcAft>
            <a:buNone/>
          </a:pPr>
          <a:r>
            <a:rPr lang="en-US" sz="900" kern="1200" dirty="0">
              <a:solidFill>
                <a:schemeClr val="accent1">
                  <a:lumMod val="75000"/>
                </a:schemeClr>
              </a:solidFill>
            </a:rPr>
            <a:t>April</a:t>
          </a:r>
        </a:p>
      </dsp:txBody>
      <dsp:txXfrm>
        <a:off x="725004" y="665075"/>
        <a:ext cx="688638" cy="443383"/>
      </dsp:txXfrm>
    </dsp:sp>
    <dsp:sp modelId="{5450D9B8-2C5B-425A-8FD0-69183E1AA2DB}">
      <dsp:nvSpPr>
        <dsp:cNvPr id="0" name=""/>
        <dsp:cNvSpPr/>
      </dsp:nvSpPr>
      <dsp:spPr>
        <a:xfrm>
          <a:off x="1013901" y="498806"/>
          <a:ext cx="110845" cy="1108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EE009B-0FC3-4FC9-8550-01907C046696}">
      <dsp:nvSpPr>
        <dsp:cNvPr id="0" name=""/>
        <dsp:cNvSpPr/>
      </dsp:nvSpPr>
      <dsp:spPr>
        <a:xfrm>
          <a:off x="1448075" y="0"/>
          <a:ext cx="688638" cy="443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marL="0" lvl="0" indent="0" algn="ctr" defTabSz="400050">
            <a:lnSpc>
              <a:spcPct val="90000"/>
            </a:lnSpc>
            <a:spcBef>
              <a:spcPct val="0"/>
            </a:spcBef>
            <a:spcAft>
              <a:spcPct val="35000"/>
            </a:spcAft>
            <a:buNone/>
          </a:pPr>
          <a:r>
            <a:rPr lang="en-US" sz="900" kern="1200" dirty="0">
              <a:solidFill>
                <a:schemeClr val="accent1">
                  <a:lumMod val="75000"/>
                </a:schemeClr>
              </a:solidFill>
            </a:rPr>
            <a:t>May</a:t>
          </a:r>
        </a:p>
      </dsp:txBody>
      <dsp:txXfrm>
        <a:off x="1448075" y="0"/>
        <a:ext cx="688638" cy="443383"/>
      </dsp:txXfrm>
    </dsp:sp>
    <dsp:sp modelId="{654F0C23-76A0-4684-BC6B-05BD0FF25782}">
      <dsp:nvSpPr>
        <dsp:cNvPr id="0" name=""/>
        <dsp:cNvSpPr/>
      </dsp:nvSpPr>
      <dsp:spPr>
        <a:xfrm>
          <a:off x="1736971" y="498806"/>
          <a:ext cx="110845" cy="1108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BC6228-4FC0-4C0D-AE52-63FB0C77EA2A}">
      <dsp:nvSpPr>
        <dsp:cNvPr id="0" name=""/>
        <dsp:cNvSpPr/>
      </dsp:nvSpPr>
      <dsp:spPr>
        <a:xfrm>
          <a:off x="2171145" y="665075"/>
          <a:ext cx="688638" cy="443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marL="0" lvl="0" indent="0" algn="ctr" defTabSz="400050">
            <a:lnSpc>
              <a:spcPct val="90000"/>
            </a:lnSpc>
            <a:spcBef>
              <a:spcPct val="0"/>
            </a:spcBef>
            <a:spcAft>
              <a:spcPct val="35000"/>
            </a:spcAft>
            <a:buNone/>
          </a:pPr>
          <a:r>
            <a:rPr lang="en-US" sz="900" kern="1200" dirty="0">
              <a:solidFill>
                <a:schemeClr val="accent1">
                  <a:lumMod val="75000"/>
                </a:schemeClr>
              </a:solidFill>
            </a:rPr>
            <a:t>June</a:t>
          </a:r>
        </a:p>
      </dsp:txBody>
      <dsp:txXfrm>
        <a:off x="2171145" y="665075"/>
        <a:ext cx="688638" cy="443383"/>
      </dsp:txXfrm>
    </dsp:sp>
    <dsp:sp modelId="{BE57B17B-1A01-4EE8-8499-93AE01888840}">
      <dsp:nvSpPr>
        <dsp:cNvPr id="0" name=""/>
        <dsp:cNvSpPr/>
      </dsp:nvSpPr>
      <dsp:spPr>
        <a:xfrm>
          <a:off x="2460041" y="498806"/>
          <a:ext cx="110845" cy="1108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D15B23-9D0E-4163-92BC-9B80354C9A0A}">
      <dsp:nvSpPr>
        <dsp:cNvPr id="0" name=""/>
        <dsp:cNvSpPr/>
      </dsp:nvSpPr>
      <dsp:spPr>
        <a:xfrm>
          <a:off x="2894215" y="0"/>
          <a:ext cx="688638" cy="443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marL="0" lvl="0" indent="0" algn="ctr" defTabSz="400050">
            <a:lnSpc>
              <a:spcPct val="90000"/>
            </a:lnSpc>
            <a:spcBef>
              <a:spcPct val="0"/>
            </a:spcBef>
            <a:spcAft>
              <a:spcPct val="35000"/>
            </a:spcAft>
            <a:buNone/>
          </a:pPr>
          <a:r>
            <a:rPr lang="en-US" sz="900" kern="1200" dirty="0">
              <a:solidFill>
                <a:schemeClr val="accent1">
                  <a:lumMod val="75000"/>
                </a:schemeClr>
              </a:solidFill>
            </a:rPr>
            <a:t>July</a:t>
          </a:r>
        </a:p>
      </dsp:txBody>
      <dsp:txXfrm>
        <a:off x="2894215" y="0"/>
        <a:ext cx="688638" cy="443383"/>
      </dsp:txXfrm>
    </dsp:sp>
    <dsp:sp modelId="{C11AA3F7-26B3-484D-B94A-9FF084C794B8}">
      <dsp:nvSpPr>
        <dsp:cNvPr id="0" name=""/>
        <dsp:cNvSpPr/>
      </dsp:nvSpPr>
      <dsp:spPr>
        <a:xfrm>
          <a:off x="3183112" y="498806"/>
          <a:ext cx="110845" cy="1108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6AD884-DC55-4514-A865-B2C43D53E14B}">
      <dsp:nvSpPr>
        <dsp:cNvPr id="0" name=""/>
        <dsp:cNvSpPr/>
      </dsp:nvSpPr>
      <dsp:spPr>
        <a:xfrm>
          <a:off x="3617286" y="665075"/>
          <a:ext cx="688638" cy="443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marL="0" lvl="0" indent="0" algn="ctr" defTabSz="400050">
            <a:lnSpc>
              <a:spcPct val="90000"/>
            </a:lnSpc>
            <a:spcBef>
              <a:spcPct val="0"/>
            </a:spcBef>
            <a:spcAft>
              <a:spcPct val="35000"/>
            </a:spcAft>
            <a:buNone/>
          </a:pPr>
          <a:r>
            <a:rPr lang="en-US" sz="900" kern="1200" dirty="0">
              <a:solidFill>
                <a:schemeClr val="accent1">
                  <a:lumMod val="75000"/>
                </a:schemeClr>
              </a:solidFill>
            </a:rPr>
            <a:t>August</a:t>
          </a:r>
        </a:p>
      </dsp:txBody>
      <dsp:txXfrm>
        <a:off x="3617286" y="665075"/>
        <a:ext cx="688638" cy="443383"/>
      </dsp:txXfrm>
    </dsp:sp>
    <dsp:sp modelId="{B719FFD0-130B-4217-972E-FAFD4D1C96D9}">
      <dsp:nvSpPr>
        <dsp:cNvPr id="0" name=""/>
        <dsp:cNvSpPr/>
      </dsp:nvSpPr>
      <dsp:spPr>
        <a:xfrm>
          <a:off x="3906182" y="498806"/>
          <a:ext cx="110845" cy="1108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64985C-FA5A-4BC0-9D0B-02676F007F07}">
      <dsp:nvSpPr>
        <dsp:cNvPr id="0" name=""/>
        <dsp:cNvSpPr/>
      </dsp:nvSpPr>
      <dsp:spPr>
        <a:xfrm>
          <a:off x="4340356" y="0"/>
          <a:ext cx="688638" cy="443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marL="0" lvl="0" indent="0" algn="ctr" defTabSz="400050">
            <a:lnSpc>
              <a:spcPct val="90000"/>
            </a:lnSpc>
            <a:spcBef>
              <a:spcPct val="0"/>
            </a:spcBef>
            <a:spcAft>
              <a:spcPct val="35000"/>
            </a:spcAft>
            <a:buNone/>
          </a:pPr>
          <a:r>
            <a:rPr lang="en-US" sz="900" kern="1200" dirty="0">
              <a:solidFill>
                <a:schemeClr val="accent1">
                  <a:lumMod val="75000"/>
                </a:schemeClr>
              </a:solidFill>
            </a:rPr>
            <a:t>September</a:t>
          </a:r>
        </a:p>
      </dsp:txBody>
      <dsp:txXfrm>
        <a:off x="4340356" y="0"/>
        <a:ext cx="688638" cy="443383"/>
      </dsp:txXfrm>
    </dsp:sp>
    <dsp:sp modelId="{D5A4C16D-7B79-4538-887C-996B1F3C1031}">
      <dsp:nvSpPr>
        <dsp:cNvPr id="0" name=""/>
        <dsp:cNvSpPr/>
      </dsp:nvSpPr>
      <dsp:spPr>
        <a:xfrm>
          <a:off x="4629253" y="498806"/>
          <a:ext cx="110845" cy="1108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559467-EA86-463D-AF32-66C00D29B622}">
      <dsp:nvSpPr>
        <dsp:cNvPr id="0" name=""/>
        <dsp:cNvSpPr/>
      </dsp:nvSpPr>
      <dsp:spPr>
        <a:xfrm>
          <a:off x="5063427" y="665075"/>
          <a:ext cx="688638" cy="443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marL="0" lvl="0" indent="0" algn="ctr" defTabSz="400050">
            <a:lnSpc>
              <a:spcPct val="90000"/>
            </a:lnSpc>
            <a:spcBef>
              <a:spcPct val="0"/>
            </a:spcBef>
            <a:spcAft>
              <a:spcPct val="35000"/>
            </a:spcAft>
            <a:buNone/>
          </a:pPr>
          <a:r>
            <a:rPr lang="en-US" sz="900" kern="1200" dirty="0">
              <a:solidFill>
                <a:schemeClr val="accent1">
                  <a:lumMod val="75000"/>
                </a:schemeClr>
              </a:solidFill>
            </a:rPr>
            <a:t>October</a:t>
          </a:r>
        </a:p>
      </dsp:txBody>
      <dsp:txXfrm>
        <a:off x="5063427" y="665075"/>
        <a:ext cx="688638" cy="443383"/>
      </dsp:txXfrm>
    </dsp:sp>
    <dsp:sp modelId="{CBD8F83D-FA13-4D50-895E-81A0FF6439A5}">
      <dsp:nvSpPr>
        <dsp:cNvPr id="0" name=""/>
        <dsp:cNvSpPr/>
      </dsp:nvSpPr>
      <dsp:spPr>
        <a:xfrm>
          <a:off x="5352323" y="498806"/>
          <a:ext cx="110845" cy="1108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8140BF-533D-45C4-94F6-A8A0391B3D0F}">
      <dsp:nvSpPr>
        <dsp:cNvPr id="0" name=""/>
        <dsp:cNvSpPr/>
      </dsp:nvSpPr>
      <dsp:spPr>
        <a:xfrm>
          <a:off x="5786497" y="0"/>
          <a:ext cx="688638" cy="443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marL="0" lvl="0" indent="0" algn="ctr" defTabSz="400050">
            <a:lnSpc>
              <a:spcPct val="90000"/>
            </a:lnSpc>
            <a:spcBef>
              <a:spcPct val="0"/>
            </a:spcBef>
            <a:spcAft>
              <a:spcPct val="35000"/>
            </a:spcAft>
            <a:buNone/>
          </a:pPr>
          <a:r>
            <a:rPr lang="en-US" sz="900" kern="1200" dirty="0">
              <a:solidFill>
                <a:schemeClr val="accent1">
                  <a:lumMod val="75000"/>
                </a:schemeClr>
              </a:solidFill>
            </a:rPr>
            <a:t>November</a:t>
          </a:r>
        </a:p>
      </dsp:txBody>
      <dsp:txXfrm>
        <a:off x="5786497" y="0"/>
        <a:ext cx="688638" cy="443383"/>
      </dsp:txXfrm>
    </dsp:sp>
    <dsp:sp modelId="{F682EF90-46AB-4A5B-A354-CE6F81BABE54}">
      <dsp:nvSpPr>
        <dsp:cNvPr id="0" name=""/>
        <dsp:cNvSpPr/>
      </dsp:nvSpPr>
      <dsp:spPr>
        <a:xfrm>
          <a:off x="6075393" y="498806"/>
          <a:ext cx="110845" cy="1108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E1F37D-573E-40D3-80BD-378C59C6ED7D}">
      <dsp:nvSpPr>
        <dsp:cNvPr id="0" name=""/>
        <dsp:cNvSpPr/>
      </dsp:nvSpPr>
      <dsp:spPr>
        <a:xfrm>
          <a:off x="6509567" y="665075"/>
          <a:ext cx="688638" cy="443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marL="0" lvl="0" indent="0" algn="ctr" defTabSz="400050">
            <a:lnSpc>
              <a:spcPct val="90000"/>
            </a:lnSpc>
            <a:spcBef>
              <a:spcPct val="0"/>
            </a:spcBef>
            <a:spcAft>
              <a:spcPct val="35000"/>
            </a:spcAft>
            <a:buNone/>
          </a:pPr>
          <a:r>
            <a:rPr lang="en-US" sz="900" kern="1200" dirty="0">
              <a:solidFill>
                <a:schemeClr val="accent1">
                  <a:lumMod val="75000"/>
                </a:schemeClr>
              </a:solidFill>
            </a:rPr>
            <a:t>December</a:t>
          </a:r>
        </a:p>
      </dsp:txBody>
      <dsp:txXfrm>
        <a:off x="6509567" y="665075"/>
        <a:ext cx="688638" cy="443383"/>
      </dsp:txXfrm>
    </dsp:sp>
    <dsp:sp modelId="{D899C065-07BB-4B1F-A4E0-76840B0AFCDA}">
      <dsp:nvSpPr>
        <dsp:cNvPr id="0" name=""/>
        <dsp:cNvSpPr/>
      </dsp:nvSpPr>
      <dsp:spPr>
        <a:xfrm>
          <a:off x="6798464" y="498806"/>
          <a:ext cx="110845" cy="1108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447E63-F0B7-4ED0-A8F2-A063CFAFDC79}">
      <dsp:nvSpPr>
        <dsp:cNvPr id="0" name=""/>
        <dsp:cNvSpPr/>
      </dsp:nvSpPr>
      <dsp:spPr>
        <a:xfrm>
          <a:off x="7232638" y="0"/>
          <a:ext cx="688638" cy="443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marL="0" lvl="0" indent="0" algn="ctr" defTabSz="400050">
            <a:lnSpc>
              <a:spcPct val="90000"/>
            </a:lnSpc>
            <a:spcBef>
              <a:spcPct val="0"/>
            </a:spcBef>
            <a:spcAft>
              <a:spcPct val="35000"/>
            </a:spcAft>
            <a:buNone/>
          </a:pPr>
          <a:r>
            <a:rPr lang="en-US" sz="900" kern="1200" dirty="0">
              <a:solidFill>
                <a:schemeClr val="accent1">
                  <a:lumMod val="75000"/>
                </a:schemeClr>
              </a:solidFill>
            </a:rPr>
            <a:t>January 2021</a:t>
          </a:r>
        </a:p>
      </dsp:txBody>
      <dsp:txXfrm>
        <a:off x="7232638" y="0"/>
        <a:ext cx="688638" cy="443383"/>
      </dsp:txXfrm>
    </dsp:sp>
    <dsp:sp modelId="{EC6014C0-D608-4029-9E38-AE8EF189FC98}">
      <dsp:nvSpPr>
        <dsp:cNvPr id="0" name=""/>
        <dsp:cNvSpPr/>
      </dsp:nvSpPr>
      <dsp:spPr>
        <a:xfrm>
          <a:off x="7521534" y="498806"/>
          <a:ext cx="110845" cy="1108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60CF95-AD0F-41F1-B69E-82FE626831F4}" type="datetimeFigureOut">
              <a:rPr lang="en-US" smtClean="0"/>
              <a:t>1/21/2021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F1C4AD-94D7-443E-B114-F0C84C8F8D87}" type="slidenum">
              <a:rPr lang="en-US" smtClean="0"/>
              <a:t>‹#›</a:t>
            </a:fld>
            <a:endParaRPr lang="en-US" dirty="0"/>
          </a:p>
        </p:txBody>
      </p:sp>
    </p:spTree>
    <p:extLst>
      <p:ext uri="{BB962C8B-B14F-4D97-AF65-F5344CB8AC3E}">
        <p14:creationId xmlns:p14="http://schemas.microsoft.com/office/powerpoint/2010/main" val="1458487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F1C4AD-94D7-443E-B114-F0C84C8F8D87}" type="slidenum">
              <a:rPr lang="en-US" smtClean="0"/>
              <a:t>2</a:t>
            </a:fld>
            <a:endParaRPr lang="en-US" dirty="0"/>
          </a:p>
        </p:txBody>
      </p:sp>
    </p:spTree>
    <p:extLst>
      <p:ext uri="{BB962C8B-B14F-4D97-AF65-F5344CB8AC3E}">
        <p14:creationId xmlns:p14="http://schemas.microsoft.com/office/powerpoint/2010/main" val="1793804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8424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4003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4968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4850"/>
            <a:ext cx="4695825" cy="3521075"/>
          </a:xfrm>
        </p:spPr>
      </p:sp>
      <p:sp>
        <p:nvSpPr>
          <p:cNvPr id="3" name="Notes Placeholder 2"/>
          <p:cNvSpPr>
            <a:spLocks noGrp="1"/>
          </p:cNvSpPr>
          <p:nvPr>
            <p:ph type="body" idx="1"/>
          </p:nvPr>
        </p:nvSpPr>
        <p:spPr/>
        <p:txBody>
          <a:bodyPr>
            <a:normAutofit/>
          </a:bodyPr>
          <a:lstStyle/>
          <a:p>
            <a:pPr defTabSz="859179" fontAlgn="auto">
              <a:spcBef>
                <a:spcPts val="0"/>
              </a:spcBef>
              <a:spcAft>
                <a:spcPts val="0"/>
              </a:spcAf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1552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59179" fontAlgn="auto">
              <a:spcBef>
                <a:spcPts val="0"/>
              </a:spcBef>
              <a:spcAft>
                <a:spcPts val="0"/>
              </a:spcAft>
              <a:defRPr/>
            </a:pPr>
            <a:endParaRPr lang="en-US" dirty="0"/>
          </a:p>
        </p:txBody>
      </p:sp>
      <p:sp>
        <p:nvSpPr>
          <p:cNvPr id="4" name="Slide Number Placeholder 3"/>
          <p:cNvSpPr>
            <a:spLocks noGrp="1"/>
          </p:cNvSpPr>
          <p:nvPr>
            <p:ph type="sldNum" sz="quarter" idx="10"/>
          </p:nvPr>
        </p:nvSpPr>
        <p:spPr/>
        <p:txBody>
          <a:bodyPr/>
          <a:lstStyle/>
          <a:p>
            <a:pPr marL="0" marR="0" lvl="0" indent="0" algn="r" defTabSz="891357" rtl="0" eaLnBrk="1" fontAlgn="auto" latinLnBrk="0" hangingPunct="1">
              <a:lnSpc>
                <a:spcPct val="100000"/>
              </a:lnSpc>
              <a:spcBef>
                <a:spcPts val="0"/>
              </a:spcBef>
              <a:spcAft>
                <a:spcPts val="0"/>
              </a:spcAft>
              <a:buClrTx/>
              <a:buSzTx/>
              <a:buFontTx/>
              <a:buNone/>
              <a:tabLst/>
              <a:defRPr/>
            </a:pPr>
            <a:fld id="{391E4D51-B524-4959-A852-664A2DAF7AE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891357"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8742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4850"/>
            <a:ext cx="4695825" cy="35210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2153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59179" fontAlgn="auto">
              <a:spcBef>
                <a:spcPts val="0"/>
              </a:spcBef>
              <a:spcAft>
                <a:spcPts val="0"/>
              </a:spcAft>
              <a:defRPr/>
            </a:pPr>
            <a:endParaRPr lang="en-US" dirty="0"/>
          </a:p>
        </p:txBody>
      </p:sp>
      <p:sp>
        <p:nvSpPr>
          <p:cNvPr id="4" name="Slide Number Placeholder 3"/>
          <p:cNvSpPr>
            <a:spLocks noGrp="1"/>
          </p:cNvSpPr>
          <p:nvPr>
            <p:ph type="sldNum" sz="quarter" idx="10"/>
          </p:nvPr>
        </p:nvSpPr>
        <p:spPr/>
        <p:txBody>
          <a:bodyPr/>
          <a:lstStyle/>
          <a:p>
            <a:pPr marL="0" marR="0" lvl="0" indent="0" algn="r" defTabSz="891357" rtl="0" eaLnBrk="1" fontAlgn="auto" latinLnBrk="0" hangingPunct="1">
              <a:lnSpc>
                <a:spcPct val="100000"/>
              </a:lnSpc>
              <a:spcBef>
                <a:spcPts val="0"/>
              </a:spcBef>
              <a:spcAft>
                <a:spcPts val="0"/>
              </a:spcAft>
              <a:buClrTx/>
              <a:buSzTx/>
              <a:buFontTx/>
              <a:buNone/>
              <a:tabLst/>
              <a:defRPr/>
            </a:pPr>
            <a:fld id="{391E4D51-B524-4959-A852-664A2DAF7AE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891357"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4051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8583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5523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4850"/>
            <a:ext cx="4695825" cy="3521075"/>
          </a:xfrm>
        </p:spPr>
      </p:sp>
      <p:sp>
        <p:nvSpPr>
          <p:cNvPr id="3" name="Notes Placeholder 2"/>
          <p:cNvSpPr>
            <a:spLocks noGrp="1"/>
          </p:cNvSpPr>
          <p:nvPr>
            <p:ph type="body" idx="1"/>
          </p:nvPr>
        </p:nvSpPr>
        <p:spPr/>
        <p:txBody>
          <a:bodyPr>
            <a:normAutofit/>
          </a:bodyPr>
          <a:lstStyle/>
          <a:p>
            <a:pPr defTabSz="891357">
              <a:defRPr/>
            </a:pPr>
            <a:r>
              <a:rPr lang="en-US" strike="noStrike" dirty="0"/>
              <a:t>ODH is included in eICR FHIR.</a:t>
            </a:r>
          </a:p>
          <a:p>
            <a:pPr defTabSz="891357">
              <a:defRPr/>
            </a:pPr>
            <a:r>
              <a:rPr lang="en-US" strike="noStrike" dirty="0"/>
              <a:t>Current CDA eICR only has employment detail at this time.</a:t>
            </a:r>
          </a:p>
          <a:p>
            <a:pPr defTabSz="891357">
              <a:defRPr/>
            </a:pPr>
            <a:r>
              <a:rPr lang="en-US" strike="noStrike" dirty="0"/>
              <a:t>First step is to have it included in case reporting and not a trigger code at this time.</a:t>
            </a:r>
          </a:p>
          <a:p>
            <a:pPr defTabSz="891357">
              <a:defRPr/>
            </a:pPr>
            <a:r>
              <a:rPr lang="en-US" strike="noStrike" dirty="0"/>
              <a:t>Its valuable if it comes in the initial report – actions can be taken more quickly to establish preventive measures.</a:t>
            </a:r>
          </a:p>
          <a:p>
            <a:pPr defTabSz="891357">
              <a:defRPr/>
            </a:pPr>
            <a:r>
              <a:rPr lang="en-US" strike="noStrike" dirty="0"/>
              <a:t>John: For triggering the initial report, it is not specific enough. It is better to trigger on a syndrome or condition and use the ODH to help with the rules.</a:t>
            </a:r>
          </a:p>
          <a:p>
            <a:pPr defTabSz="891357">
              <a:defRPr/>
            </a:pPr>
            <a:r>
              <a:rPr lang="en-US" strike="noStrike" dirty="0"/>
              <a:t>Genny: For some conditions, ODH is very specific. </a:t>
            </a:r>
          </a:p>
          <a:p>
            <a:pPr defTabSz="891357">
              <a:defRPr/>
            </a:pPr>
            <a:r>
              <a:rPr lang="en-US" strike="noStrike" dirty="0"/>
              <a:t>Steve: include ODH element for any condition reported.</a:t>
            </a:r>
          </a:p>
          <a:p>
            <a:pPr defTabSz="891357">
              <a:defRPr/>
            </a:pPr>
            <a:r>
              <a:rPr lang="en-US" strike="noStrike" dirty="0"/>
              <a:t>Ryan: ODH is useful, but we need to minimize the burden on providers to collect it. (Chat).</a:t>
            </a:r>
          </a:p>
          <a:p>
            <a:pPr defTabSz="891357">
              <a:defRPr/>
            </a:pPr>
            <a:r>
              <a:rPr lang="en-US" strike="noStrike" dirty="0"/>
              <a:t>Genny: it is very useful if it is collected in an organized fashion.</a:t>
            </a:r>
          </a:p>
          <a:p>
            <a:pPr defTabSz="891357">
              <a:defRPr/>
            </a:pPr>
            <a:r>
              <a:rPr lang="en-US" strike="noStrike" dirty="0"/>
              <a:t>Ryan: What is the legal stance on this information for data mining? </a:t>
            </a:r>
          </a:p>
          <a:p>
            <a:pPr defTabSz="891357">
              <a:defRPr/>
            </a:pPr>
            <a:r>
              <a:rPr lang="en-US" strike="noStrike" dirty="0"/>
              <a:t>Genny: It is out of my area of expertise, but there are situations when it is reported to PH and PH does an investigation and it comes around that way. I can’t see a provider engaging with an employer. </a:t>
            </a:r>
          </a:p>
          <a:p>
            <a:pPr defTabSz="891357">
              <a:defRPr/>
            </a:pPr>
            <a:r>
              <a:rPr lang="en-US" strike="noStrike" dirty="0"/>
              <a:t>Bill: The level of detail for epidemiology is different (more granular) than what is needed by the clinician. </a:t>
            </a:r>
          </a:p>
          <a:p>
            <a:pPr defTabSz="891357">
              <a:defRPr/>
            </a:pPr>
            <a:r>
              <a:rPr lang="en-US" strike="noStrike" dirty="0"/>
              <a:t>Ryan: we have been looking at structured data and NLP, which could be another source. We have collected a lot of data in H&amp;P since we didn’t have a good place to put it. Need a balance to curate this data in other methods. </a:t>
            </a:r>
          </a:p>
          <a:p>
            <a:pPr defTabSz="891357">
              <a:defRPr/>
            </a:pPr>
            <a:r>
              <a:rPr lang="en-US" strike="noStrike" dirty="0"/>
              <a:t>Genny: There has been a study looking at NLP – results were not promising at the time.  I don’t remember the details though. We have looked at NLP though.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1823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strike="noStrike" kern="1200" baseline="0" dirty="0">
              <a:solidFill>
                <a:schemeClr val="tx1"/>
              </a:solidFill>
              <a:effectLst/>
              <a:latin typeface="+mn-lt"/>
              <a:ea typeface="+mn-ea"/>
              <a:cs typeface="+mn-cs"/>
            </a:endParaRP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54512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4850"/>
            <a:ext cx="4695825" cy="3521075"/>
          </a:xfrm>
        </p:spPr>
      </p:sp>
      <p:sp>
        <p:nvSpPr>
          <p:cNvPr id="3" name="Notes Placeholder 2"/>
          <p:cNvSpPr>
            <a:spLocks noGrp="1"/>
          </p:cNvSpPr>
          <p:nvPr>
            <p:ph type="body" idx="1"/>
          </p:nvPr>
        </p:nvSpPr>
        <p:spPr/>
        <p:txBody>
          <a:bodyPr>
            <a:normAutofit/>
          </a:bodyPr>
          <a:lstStyle/>
          <a:p>
            <a:pPr defTabSz="891357">
              <a:defRPr/>
            </a:pPr>
            <a:endParaRPr lang="en-US"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3631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4417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10640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54FD5-90C9-4202-8F4D-D48B402172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7489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F1C4AD-94D7-443E-B114-F0C84C8F8D87}" type="slidenum">
              <a:rPr lang="en-US" smtClean="0"/>
              <a:t>30</a:t>
            </a:fld>
            <a:endParaRPr lang="en-US" dirty="0"/>
          </a:p>
        </p:txBody>
      </p:sp>
    </p:spTree>
    <p:extLst>
      <p:ext uri="{BB962C8B-B14F-4D97-AF65-F5344CB8AC3E}">
        <p14:creationId xmlns:p14="http://schemas.microsoft.com/office/powerpoint/2010/main" val="3495562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In the event that too many level 2 data elements were eligible for promotion into the USCDI’s next version, the HITAC recommended that ONC consider establishing a prioritization process in order to reduce the risk of overwhelming providers and health IT developers with new requirements. The HITAC noted that a prioritization process should consider data classes/elements’ relevance to high priority goals, applicability to broad stakeholder groups, clearly defined use cases and workflows, and clear value propositions for adoption. Consistent with these recommendations and the fact that more than 100 submitted data elements were classified at level 2, ONC further prioritized the level 2 data elements for consideration as part of what would be put forward for public comment in Draft USCDI version 2 (USCDI v2). A key factor as part of our prioritization this year recognized that the ongoing COVID-19 pandemic has placed a strain on the resources of health IT developers and the health care community. For the Draft USCDI v2, we determined that proposed data elements for inclusion would need to meet two general priorities: 1) impose minimal new development burden, and 2) complement existing data elements in USCDI in order to support the broadest possibilities of use. To prioritize data elements for Draft USCDI v2, we assessed whether a level 2 data element could fill a significant gap within USCDI v1 and was already supported by current versions of the C-CDA and FHIR US Core implementation guide. We recognize that these criteria may change each year based on trends within the submissions received, high priority target areas, and other factors. We aim to provide relevant details on a given year’s priorities in order to provide greater transparency into the process and ensure continued alignment of USCDI submissions to high priority target areas for health IT and health care. As a result, we identified a set of data classes and elements for the Draft USCDI v2, which is set forth on the following pages. Level 2 data elements that were not included in the Draft USCDI v2 can be reviewed on the USCDI Level 2 webpage.</a:t>
            </a:r>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31</a:t>
            </a:fld>
            <a:endParaRPr lang="en-US" dirty="0"/>
          </a:p>
        </p:txBody>
      </p:sp>
    </p:spTree>
    <p:extLst>
      <p:ext uri="{BB962C8B-B14F-4D97-AF65-F5344CB8AC3E}">
        <p14:creationId xmlns:p14="http://schemas.microsoft.com/office/powerpoint/2010/main" val="16784868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32</a:t>
            </a:fld>
            <a:endParaRPr lang="en-US" dirty="0"/>
          </a:p>
        </p:txBody>
      </p:sp>
    </p:spTree>
    <p:extLst>
      <p:ext uri="{BB962C8B-B14F-4D97-AF65-F5344CB8AC3E}">
        <p14:creationId xmlns:p14="http://schemas.microsoft.com/office/powerpoint/2010/main" val="22681640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week is the HL7 Working Group Meeting.</a:t>
            </a:r>
          </a:p>
          <a:p>
            <a:r>
              <a:rPr lang="en-US" dirty="0"/>
              <a:t>Craig Newman and Ben Hamlin will be tied up in the WGM. If we decide talk about Content IG on next week’s call, we may not have the folks needed for that discussion…</a:t>
            </a:r>
          </a:p>
        </p:txBody>
      </p:sp>
      <p:sp>
        <p:nvSpPr>
          <p:cNvPr id="4" name="Slide Number Placeholder 3"/>
          <p:cNvSpPr>
            <a:spLocks noGrp="1"/>
          </p:cNvSpPr>
          <p:nvPr>
            <p:ph type="sldNum" sz="quarter" idx="5"/>
          </p:nvPr>
        </p:nvSpPr>
        <p:spPr/>
        <p:txBody>
          <a:bodyPr/>
          <a:lstStyle/>
          <a:p>
            <a:fld id="{1FF1C4AD-94D7-443E-B114-F0C84C8F8D87}" type="slidenum">
              <a:rPr lang="en-US" smtClean="0"/>
              <a:t>38</a:t>
            </a:fld>
            <a:endParaRPr lang="en-US" dirty="0"/>
          </a:p>
        </p:txBody>
      </p:sp>
    </p:spTree>
    <p:extLst>
      <p:ext uri="{BB962C8B-B14F-4D97-AF65-F5344CB8AC3E}">
        <p14:creationId xmlns:p14="http://schemas.microsoft.com/office/powerpoint/2010/main" val="94153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trike="noStrike"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2450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4850"/>
            <a:ext cx="4695825" cy="3521075"/>
          </a:xfrm>
        </p:spPr>
      </p:sp>
      <p:sp>
        <p:nvSpPr>
          <p:cNvPr id="3" name="Notes Placeholder 2"/>
          <p:cNvSpPr>
            <a:spLocks noGrp="1"/>
          </p:cNvSpPr>
          <p:nvPr>
            <p:ph type="body" idx="1"/>
          </p:nvPr>
        </p:nvSpPr>
        <p:spPr/>
        <p:txBody>
          <a:bodyPr>
            <a:normAutofit/>
          </a:bodyPr>
          <a:lstStyle/>
          <a:p>
            <a:endParaRPr lang="en-US"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8286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1023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trike="noStrik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1404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trike="noStrik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3278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4850"/>
            <a:ext cx="4695825" cy="3521075"/>
          </a:xfrm>
        </p:spPr>
      </p:sp>
      <p:sp>
        <p:nvSpPr>
          <p:cNvPr id="3" name="Notes Placeholder 2"/>
          <p:cNvSpPr>
            <a:spLocks noGrp="1"/>
          </p:cNvSpPr>
          <p:nvPr>
            <p:ph type="body" idx="1"/>
          </p:nvPr>
        </p:nvSpPr>
        <p:spPr/>
        <p:txBody>
          <a:bodyPr>
            <a:normAutofit/>
          </a:bodyPr>
          <a:lstStyle/>
          <a:p>
            <a:pPr defTabSz="891357">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8158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5922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wm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w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1"/>
      </p:bgRef>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itle 6"/>
          <p:cNvSpPr>
            <a:spLocks noGrp="1"/>
          </p:cNvSpPr>
          <p:nvPr>
            <p:ph type="title"/>
          </p:nvPr>
        </p:nvSpPr>
        <p:spPr>
          <a:xfrm>
            <a:off x="457200" y="457200"/>
            <a:ext cx="8229600" cy="533400"/>
          </a:xfrm>
        </p:spPr>
        <p:txBody>
          <a:bodyPr/>
          <a:lstStyle>
            <a:lvl1pPr>
              <a:defRPr sz="3200" baseline="0"/>
            </a:lvl1pPr>
          </a:lstStyle>
          <a:p>
            <a:r>
              <a:rPr lang="en-US" dirty="0"/>
              <a:t>Click to edit Master title style</a:t>
            </a:r>
          </a:p>
        </p:txBody>
      </p:sp>
    </p:spTree>
    <p:extLst>
      <p:ext uri="{BB962C8B-B14F-4D97-AF65-F5344CB8AC3E}">
        <p14:creationId xmlns:p14="http://schemas.microsoft.com/office/powerpoint/2010/main" val="52362103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a:spLocks/>
          </p:cNvSpPr>
          <p:nvPr/>
        </p:nvSpPr>
        <p:spPr bwMode="auto">
          <a:xfrm rot="420000" flipV="1">
            <a:off x="3165475" y="1108075"/>
            <a:ext cx="5257800" cy="4114800"/>
          </a:xfrm>
          <a:custGeom>
            <a:avLst/>
            <a:gdLst>
              <a:gd name="T0" fmla="*/ 0 w 5257800"/>
              <a:gd name="T1" fmla="*/ 0 h 4114800"/>
              <a:gd name="T2" fmla="*/ 5107772 w 5257800"/>
              <a:gd name="T3" fmla="*/ 0 h 4114800"/>
              <a:gd name="T4" fmla="*/ 5257800 w 5257800"/>
              <a:gd name="T5" fmla="*/ 150026 h 4114800"/>
              <a:gd name="T6" fmla="*/ 5257800 w 5257800"/>
              <a:gd name="T7" fmla="*/ 4114800 h 4114800"/>
              <a:gd name="T8" fmla="*/ 0 w 5257800"/>
              <a:gd name="T9" fmla="*/ 4114800 h 4114800"/>
              <a:gd name="T10" fmla="*/ 0 w 5257800"/>
              <a:gd name="T11" fmla="*/ 0 h 4114800"/>
              <a:gd name="T12" fmla="*/ 0 w 5257800"/>
              <a:gd name="T13" fmla="*/ 0 h 4114800"/>
              <a:gd name="T14" fmla="*/ 0 60000 65536"/>
              <a:gd name="T15" fmla="*/ 0 60000 65536"/>
              <a:gd name="T16" fmla="*/ 0 60000 65536"/>
              <a:gd name="T17" fmla="*/ 0 60000 65536"/>
              <a:gd name="T18" fmla="*/ 0 60000 65536"/>
              <a:gd name="T19" fmla="*/ 0 60000 65536"/>
              <a:gd name="T20" fmla="*/ 0 60000 65536"/>
              <a:gd name="T21" fmla="*/ 0 w 5257800"/>
              <a:gd name="T22" fmla="*/ 0 h 4114800"/>
              <a:gd name="T23" fmla="*/ 5257800 w 5257800"/>
              <a:gd name="T24" fmla="*/ 4114800 h 41148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175" cap="rnd" cmpd="sng">
            <a:solidFill>
              <a:srgbClr val="C0C0C0"/>
            </a:solidFill>
            <a:prstDash val="solid"/>
            <a:round/>
            <a:headEnd/>
            <a:tailEnd/>
          </a:ln>
          <a:effectLst>
            <a:outerShdw dist="38500" dir="7500041" sx="98500" sy="100079" kx="99984" algn="tl" rotWithShape="0">
              <a:srgbClr val="000000">
                <a:alpha val="25000"/>
              </a:srgbClr>
            </a:outerShdw>
          </a:effectLst>
        </p:spPr>
        <p:txBody>
          <a:bodyPr anchor="ctr"/>
          <a:lstStyle/>
          <a:p>
            <a:pPr defTabSz="457200"/>
            <a:endParaRPr lang="en-US" dirty="0">
              <a:solidFill>
                <a:prstClr val="black"/>
              </a:solidFill>
              <a:latin typeface="Constantia"/>
            </a:endParaRPr>
          </a:p>
        </p:txBody>
      </p:sp>
      <p:sp>
        <p:nvSpPr>
          <p:cNvPr id="6" name="Right Triangle 14"/>
          <p:cNvSpPr>
            <a:spLocks noChangeArrowheads="1"/>
          </p:cNvSpPr>
          <p:nvPr/>
        </p:nvSpPr>
        <p:spPr bwMode="auto">
          <a:xfrm rot="420000" flipV="1">
            <a:off x="8004175" y="5359400"/>
            <a:ext cx="155575" cy="155575"/>
          </a:xfrm>
          <a:prstGeom prst="rtTriangle">
            <a:avLst/>
          </a:prstGeom>
          <a:solidFill>
            <a:srgbClr val="FFFFFF"/>
          </a:solidFill>
          <a:ln w="12700">
            <a:solidFill>
              <a:srgbClr val="FFFFFF"/>
            </a:solidFill>
            <a:bevel/>
            <a:headEnd/>
            <a:tailEnd/>
          </a:ln>
          <a:effectLst>
            <a:outerShdw dist="6350" dir="12899787" algn="tl" rotWithShape="0">
              <a:srgbClr val="808080">
                <a:alpha val="46999"/>
              </a:srgbClr>
            </a:outerShdw>
          </a:effectLst>
        </p:spPr>
        <p:txBody>
          <a:bodyPr anchor="ctr"/>
          <a:lstStyle/>
          <a:p>
            <a:pPr algn="ctr" defTabSz="457200"/>
            <a:endParaRPr lang="en-US" dirty="0">
              <a:solidFill>
                <a:srgbClr val="FFFFFF"/>
              </a:solidFill>
              <a:latin typeface="Constantia" pitchFamily="18" charset="0"/>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457200">
              <a:defRPr/>
            </a:pPr>
            <a:endParaRPr lang="en-US" dirty="0">
              <a:solidFill>
                <a:prstClr val="black"/>
              </a:solidFill>
              <a:latin typeface="Constantia"/>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457200">
              <a:defRPr/>
            </a:pPr>
            <a:endParaRPr lang="en-US" dirty="0">
              <a:solidFill>
                <a:prstClr val="black"/>
              </a:solidFill>
              <a:latin typeface="Constantia"/>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a:t>Drag picture to placeholder or click icon to add</a:t>
            </a:r>
          </a:p>
        </p:txBody>
      </p:sp>
      <p:sp>
        <p:nvSpPr>
          <p:cNvPr id="9" name="Date Placeholder 4"/>
          <p:cNvSpPr>
            <a:spLocks noGrp="1"/>
          </p:cNvSpPr>
          <p:nvPr>
            <p:ph type="dt" sz="half" idx="10"/>
          </p:nvPr>
        </p:nvSpPr>
        <p:spPr/>
        <p:txBody>
          <a:bodyPr/>
          <a:lstStyle>
            <a:lvl1pPr>
              <a:defRPr/>
            </a:lvl1pPr>
          </a:lstStyle>
          <a:p>
            <a:fld id="{B0F76EF8-0209-C949-9DAA-A21557B1487A}" type="datetimeFigureOut">
              <a:rPr lang="en-US" smtClean="0">
                <a:latin typeface="Constantia"/>
              </a:rPr>
              <a:pPr/>
              <a:t>1/21/2021</a:t>
            </a:fld>
            <a:endParaRPr lang="en-US" dirty="0">
              <a:latin typeface="Constantia"/>
            </a:endParaRPr>
          </a:p>
        </p:txBody>
      </p:sp>
      <p:sp>
        <p:nvSpPr>
          <p:cNvPr id="10" name="Footer Placeholder 5"/>
          <p:cNvSpPr>
            <a:spLocks noGrp="1"/>
          </p:cNvSpPr>
          <p:nvPr>
            <p:ph type="ftr" sz="quarter" idx="11"/>
          </p:nvPr>
        </p:nvSpPr>
        <p:spPr/>
        <p:txBody>
          <a:bodyPr/>
          <a:lstStyle>
            <a:lvl1pPr>
              <a:defRPr/>
            </a:lvl1pPr>
          </a:lstStyle>
          <a:p>
            <a:endParaRPr lang="en-US" dirty="0">
              <a:solidFill>
                <a:srgbClr val="2F5897">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1A984B47-0E05-734E-BA01-58F1CC94543B}" type="slidenum">
              <a:rPr lang="en-US" smtClean="0">
                <a:latin typeface="Constantia"/>
              </a:rPr>
              <a:pPr/>
              <a:t>‹#›</a:t>
            </a:fld>
            <a:endParaRPr lang="en-US" dirty="0">
              <a:latin typeface="Constantia"/>
            </a:endParaRPr>
          </a:p>
        </p:txBody>
      </p:sp>
      <p:pic>
        <p:nvPicPr>
          <p:cNvPr id="12" name="Picture 9" descr="ESAC Inc Logo_July_2010"/>
          <p:cNvPicPr>
            <a:picLocks noChangeAspect="1" noChangeArrowheads="1"/>
          </p:cNvPicPr>
          <p:nvPr/>
        </p:nvPicPr>
        <p:blipFill>
          <a:blip r:embed="rId2" cstate="print"/>
          <a:srcRect/>
          <a:stretch>
            <a:fillRect/>
          </a:stretch>
        </p:blipFill>
        <p:spPr bwMode="auto">
          <a:xfrm>
            <a:off x="7086600" y="6096000"/>
            <a:ext cx="1663700" cy="619125"/>
          </a:xfrm>
          <a:prstGeom prst="rect">
            <a:avLst/>
          </a:prstGeom>
          <a:noFill/>
          <a:ln w="9525">
            <a:noFill/>
            <a:miter lim="800000"/>
            <a:headEnd/>
            <a:tailEnd/>
          </a:ln>
        </p:spPr>
      </p:pic>
    </p:spTree>
    <p:extLst>
      <p:ext uri="{BB962C8B-B14F-4D97-AF65-F5344CB8AC3E}">
        <p14:creationId xmlns:p14="http://schemas.microsoft.com/office/powerpoint/2010/main" val="1559921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9"/>
          <p:cNvSpPr>
            <a:spLocks noGrp="1"/>
          </p:cNvSpPr>
          <p:nvPr>
            <p:ph type="dt" sz="half" idx="10"/>
          </p:nvPr>
        </p:nvSpPr>
        <p:spPr/>
        <p:txBody>
          <a:bodyPr/>
          <a:lstStyle>
            <a:lvl1pPr>
              <a:defRPr/>
            </a:lvl1pPr>
          </a:lstStyle>
          <a:p>
            <a:fld id="{B0F76EF8-0209-C949-9DAA-A21557B1487A}" type="datetimeFigureOut">
              <a:rPr lang="en-US" smtClean="0">
                <a:latin typeface="Constantia"/>
              </a:rPr>
              <a:pPr/>
              <a:t>1/21/2021</a:t>
            </a:fld>
            <a:endParaRPr lang="en-US" dirty="0">
              <a:latin typeface="Constantia"/>
            </a:endParaRPr>
          </a:p>
        </p:txBody>
      </p:sp>
      <p:sp>
        <p:nvSpPr>
          <p:cNvPr id="5" name="Footer Placeholder 21"/>
          <p:cNvSpPr>
            <a:spLocks noGrp="1"/>
          </p:cNvSpPr>
          <p:nvPr>
            <p:ph type="ftr" sz="quarter" idx="11"/>
          </p:nvPr>
        </p:nvSpPr>
        <p:spPr/>
        <p:txBody>
          <a:bodyPr/>
          <a:lstStyle>
            <a:lvl1pPr>
              <a:defRPr/>
            </a:lvl1pPr>
          </a:lstStyle>
          <a:p>
            <a:endParaRPr lang="en-US" dirty="0">
              <a:solidFill>
                <a:srgbClr val="2F5897">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1A984B47-0E05-734E-BA01-58F1CC94543B}" type="slidenum">
              <a:rPr lang="en-US" smtClean="0">
                <a:latin typeface="Constantia"/>
              </a:rPr>
              <a:pPr/>
              <a:t>‹#›</a:t>
            </a:fld>
            <a:endParaRPr lang="en-US" dirty="0">
              <a:latin typeface="Constantia"/>
            </a:endParaRPr>
          </a:p>
        </p:txBody>
      </p:sp>
    </p:spTree>
    <p:extLst>
      <p:ext uri="{BB962C8B-B14F-4D97-AF65-F5344CB8AC3E}">
        <p14:creationId xmlns:p14="http://schemas.microsoft.com/office/powerpoint/2010/main" val="639103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9"/>
          <p:cNvSpPr>
            <a:spLocks noGrp="1"/>
          </p:cNvSpPr>
          <p:nvPr>
            <p:ph type="dt" sz="half" idx="10"/>
          </p:nvPr>
        </p:nvSpPr>
        <p:spPr/>
        <p:txBody>
          <a:bodyPr/>
          <a:lstStyle>
            <a:lvl1pPr>
              <a:defRPr/>
            </a:lvl1pPr>
          </a:lstStyle>
          <a:p>
            <a:fld id="{B0F76EF8-0209-C949-9DAA-A21557B1487A}" type="datetimeFigureOut">
              <a:rPr lang="en-US" smtClean="0">
                <a:latin typeface="Constantia"/>
              </a:rPr>
              <a:pPr/>
              <a:t>1/21/2021</a:t>
            </a:fld>
            <a:endParaRPr lang="en-US" dirty="0">
              <a:latin typeface="Constantia"/>
            </a:endParaRPr>
          </a:p>
        </p:txBody>
      </p:sp>
      <p:sp>
        <p:nvSpPr>
          <p:cNvPr id="5" name="Footer Placeholder 21"/>
          <p:cNvSpPr>
            <a:spLocks noGrp="1"/>
          </p:cNvSpPr>
          <p:nvPr>
            <p:ph type="ftr" sz="quarter" idx="11"/>
          </p:nvPr>
        </p:nvSpPr>
        <p:spPr/>
        <p:txBody>
          <a:bodyPr/>
          <a:lstStyle>
            <a:lvl1pPr>
              <a:defRPr/>
            </a:lvl1pPr>
          </a:lstStyle>
          <a:p>
            <a:endParaRPr lang="en-US" dirty="0">
              <a:solidFill>
                <a:srgbClr val="2F5897">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1A984B47-0E05-734E-BA01-58F1CC94543B}" type="slidenum">
              <a:rPr lang="en-US" smtClean="0">
                <a:latin typeface="Constantia"/>
              </a:rPr>
              <a:pPr/>
              <a:t>‹#›</a:t>
            </a:fld>
            <a:endParaRPr lang="en-US" dirty="0">
              <a:latin typeface="Constantia"/>
            </a:endParaRPr>
          </a:p>
        </p:txBody>
      </p:sp>
    </p:spTree>
    <p:extLst>
      <p:ext uri="{BB962C8B-B14F-4D97-AF65-F5344CB8AC3E}">
        <p14:creationId xmlns:p14="http://schemas.microsoft.com/office/powerpoint/2010/main" val="3682796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Picture with Caption">
    <p:spTree>
      <p:nvGrpSpPr>
        <p:cNvPr id="1" name=""/>
        <p:cNvGrpSpPr/>
        <p:nvPr/>
      </p:nvGrpSpPr>
      <p:grpSpPr>
        <a:xfrm>
          <a:off x="0" y="0"/>
          <a:ext cx="0" cy="0"/>
          <a:chOff x="0" y="0"/>
          <a:chExt cx="0" cy="0"/>
        </a:xfrm>
      </p:grpSpPr>
      <p:sp>
        <p:nvSpPr>
          <p:cNvPr id="6" name="Right Triangle 14"/>
          <p:cNvSpPr>
            <a:spLocks noChangeArrowheads="1"/>
          </p:cNvSpPr>
          <p:nvPr/>
        </p:nvSpPr>
        <p:spPr bwMode="auto">
          <a:xfrm rot="420000" flipV="1">
            <a:off x="8004175" y="5359400"/>
            <a:ext cx="155575" cy="155575"/>
          </a:xfrm>
          <a:prstGeom prst="rtTriangle">
            <a:avLst/>
          </a:prstGeom>
          <a:solidFill>
            <a:srgbClr val="FFFFFF"/>
          </a:solidFill>
          <a:ln w="12700">
            <a:solidFill>
              <a:srgbClr val="FFFFFF"/>
            </a:solidFill>
            <a:bevel/>
            <a:headEnd/>
            <a:tailEnd/>
          </a:ln>
          <a:effectLst>
            <a:outerShdw dist="6350" dir="12899787" algn="tl" rotWithShape="0">
              <a:srgbClr val="808080">
                <a:alpha val="46999"/>
              </a:srgbClr>
            </a:outerShdw>
          </a:effectLst>
        </p:spPr>
        <p:txBody>
          <a:bodyPr anchor="ctr"/>
          <a:lstStyle/>
          <a:p>
            <a:pPr algn="ctr" defTabSz="457200"/>
            <a:endParaRPr lang="en-US" dirty="0">
              <a:solidFill>
                <a:srgbClr val="FFFFFF"/>
              </a:solidFill>
              <a:latin typeface="Constantia" pitchFamily="18" charset="0"/>
            </a:endParaRPr>
          </a:p>
        </p:txBody>
      </p:sp>
    </p:spTree>
    <p:extLst>
      <p:ext uri="{BB962C8B-B14F-4D97-AF65-F5344CB8AC3E}">
        <p14:creationId xmlns:p14="http://schemas.microsoft.com/office/powerpoint/2010/main" val="852956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1"/>
      </p:bgRef>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7" name="Title 6"/>
          <p:cNvSpPr>
            <a:spLocks noGrp="1"/>
          </p:cNvSpPr>
          <p:nvPr>
            <p:ph type="title"/>
          </p:nvPr>
        </p:nvSpPr>
        <p:spPr>
          <a:xfrm>
            <a:off x="457200" y="457200"/>
            <a:ext cx="8229600" cy="533400"/>
          </a:xfrm>
        </p:spPr>
        <p:txBody>
          <a:bodyPr/>
          <a:lstStyle>
            <a:lvl1pPr>
              <a:defRPr sz="2400" baseline="0"/>
            </a:lvl1pPr>
          </a:lstStyle>
          <a:p>
            <a:r>
              <a:rPr lang="en-US" dirty="0"/>
              <a:t>Click to edit Master title style</a:t>
            </a:r>
          </a:p>
        </p:txBody>
      </p:sp>
    </p:spTree>
    <p:extLst>
      <p:ext uri="{BB962C8B-B14F-4D97-AF65-F5344CB8AC3E}">
        <p14:creationId xmlns:p14="http://schemas.microsoft.com/office/powerpoint/2010/main" val="205384832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fld id="{B0F76EF8-0209-C949-9DAA-A21557B1487A}" type="datetimeFigureOut">
              <a:rPr lang="en-US" smtClean="0">
                <a:latin typeface="Constantia"/>
              </a:rPr>
              <a:pPr/>
              <a:t>1/21/2021</a:t>
            </a:fld>
            <a:endParaRPr lang="en-US" dirty="0">
              <a:latin typeface="Constantia"/>
            </a:endParaRPr>
          </a:p>
        </p:txBody>
      </p:sp>
      <p:sp>
        <p:nvSpPr>
          <p:cNvPr id="4" name="Footer Placeholder 21"/>
          <p:cNvSpPr>
            <a:spLocks noGrp="1"/>
          </p:cNvSpPr>
          <p:nvPr>
            <p:ph type="ftr" sz="quarter" idx="11"/>
          </p:nvPr>
        </p:nvSpPr>
        <p:spPr/>
        <p:txBody>
          <a:bodyPr/>
          <a:lstStyle>
            <a:lvl1pPr>
              <a:defRPr/>
            </a:lvl1pPr>
          </a:lstStyle>
          <a:p>
            <a:endParaRPr lang="en-US" dirty="0">
              <a:solidFill>
                <a:srgbClr val="2F5897">
                  <a:shade val="90000"/>
                </a:srgbClr>
              </a:solidFill>
            </a:endParaRPr>
          </a:p>
        </p:txBody>
      </p:sp>
      <p:sp>
        <p:nvSpPr>
          <p:cNvPr id="5" name="Slide Number Placeholder 17"/>
          <p:cNvSpPr>
            <a:spLocks noGrp="1"/>
          </p:cNvSpPr>
          <p:nvPr>
            <p:ph type="sldNum" sz="quarter" idx="12"/>
          </p:nvPr>
        </p:nvSpPr>
        <p:spPr/>
        <p:txBody>
          <a:bodyPr/>
          <a:lstStyle>
            <a:lvl1pPr>
              <a:defRPr/>
            </a:lvl1pPr>
          </a:lstStyle>
          <a:p>
            <a:fld id="{1A984B47-0E05-734E-BA01-58F1CC94543B}" type="slidenum">
              <a:rPr lang="en-US" smtClean="0">
                <a:latin typeface="Constantia"/>
              </a:rPr>
              <a:pPr/>
              <a:t>‹#›</a:t>
            </a:fld>
            <a:endParaRPr lang="en-US" dirty="0">
              <a:latin typeface="Constantia"/>
            </a:endParaRPr>
          </a:p>
        </p:txBody>
      </p:sp>
    </p:spTree>
    <p:extLst>
      <p:ext uri="{BB962C8B-B14F-4D97-AF65-F5344CB8AC3E}">
        <p14:creationId xmlns:p14="http://schemas.microsoft.com/office/powerpoint/2010/main" val="71452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baseline="0">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B0F76EF8-0209-C949-9DAA-A21557B1487A}" type="datetimeFigureOut">
              <a:rPr lang="en-US" smtClean="0">
                <a:latin typeface="Constantia"/>
              </a:rPr>
              <a:pPr/>
              <a:t>1/21/2021</a:t>
            </a:fld>
            <a:endParaRPr lang="en-US" dirty="0">
              <a:latin typeface="Constantia"/>
            </a:endParaRPr>
          </a:p>
        </p:txBody>
      </p:sp>
      <p:sp>
        <p:nvSpPr>
          <p:cNvPr id="6" name="Footer Placeholder 4"/>
          <p:cNvSpPr>
            <a:spLocks noGrp="1"/>
          </p:cNvSpPr>
          <p:nvPr>
            <p:ph type="ftr" sz="quarter" idx="11"/>
          </p:nvPr>
        </p:nvSpPr>
        <p:spPr/>
        <p:txBody>
          <a:bodyPr/>
          <a:lstStyle>
            <a:lvl1pPr>
              <a:defRPr/>
            </a:lvl1pPr>
          </a:lstStyle>
          <a:p>
            <a:endParaRPr lang="en-US" dirty="0">
              <a:solidFill>
                <a:srgbClr val="2F5897">
                  <a:shade val="90000"/>
                </a:srgbClr>
              </a:solidFill>
            </a:endParaRPr>
          </a:p>
        </p:txBody>
      </p:sp>
      <p:sp>
        <p:nvSpPr>
          <p:cNvPr id="7" name="Slide Number Placeholder 5"/>
          <p:cNvSpPr>
            <a:spLocks noGrp="1"/>
          </p:cNvSpPr>
          <p:nvPr>
            <p:ph type="sldNum" sz="quarter" idx="12"/>
          </p:nvPr>
        </p:nvSpPr>
        <p:spPr/>
        <p:txBody>
          <a:bodyPr/>
          <a:lstStyle>
            <a:lvl1pPr>
              <a:defRPr/>
            </a:lvl1pPr>
          </a:lstStyle>
          <a:p>
            <a:fld id="{1A984B47-0E05-734E-BA01-58F1CC94543B}" type="slidenum">
              <a:rPr lang="en-US" smtClean="0">
                <a:latin typeface="Constantia"/>
              </a:rPr>
              <a:pPr/>
              <a:t>‹#›</a:t>
            </a:fld>
            <a:endParaRPr lang="en-US" dirty="0">
              <a:latin typeface="Constantia"/>
            </a:endParaRPr>
          </a:p>
        </p:txBody>
      </p:sp>
    </p:spTree>
    <p:extLst>
      <p:ext uri="{BB962C8B-B14F-4D97-AF65-F5344CB8AC3E}">
        <p14:creationId xmlns:p14="http://schemas.microsoft.com/office/powerpoint/2010/main" val="1038100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lvl1pPr>
              <a:defRPr sz="2400" baseline="0"/>
            </a:lvl1pPr>
          </a:lstStyle>
          <a:p>
            <a:r>
              <a:rPr lang="en-US" dirty="0"/>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1950"/>
            </a:lvl1pPr>
            <a:lvl2pPr>
              <a:defRPr sz="1800"/>
            </a:lvl2pPr>
            <a:lvl3pPr>
              <a:defRPr sz="1500"/>
            </a:lvl3pPr>
            <a:lvl4pPr>
              <a:defRPr sz="135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20085"/>
            <a:ext cx="4038600" cy="4434840"/>
          </a:xfrm>
        </p:spPr>
        <p:txBody>
          <a:bodyPr/>
          <a:lstStyle>
            <a:lvl1pPr>
              <a:defRPr sz="1950"/>
            </a:lvl1pPr>
            <a:lvl2pPr>
              <a:defRPr sz="1800"/>
            </a:lvl2pPr>
            <a:lvl3pPr>
              <a:defRPr sz="1500"/>
            </a:lvl3pPr>
            <a:lvl4pPr>
              <a:defRPr sz="135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9"/>
          <p:cNvSpPr>
            <a:spLocks noGrp="1"/>
          </p:cNvSpPr>
          <p:nvPr>
            <p:ph type="dt" sz="half" idx="10"/>
          </p:nvPr>
        </p:nvSpPr>
        <p:spPr/>
        <p:txBody>
          <a:bodyPr/>
          <a:lstStyle>
            <a:lvl1pPr>
              <a:defRPr/>
            </a:lvl1pPr>
          </a:lstStyle>
          <a:p>
            <a:fld id="{B0F76EF8-0209-C949-9DAA-A21557B1487A}" type="datetimeFigureOut">
              <a:rPr lang="en-US" smtClean="0">
                <a:latin typeface="Constantia"/>
              </a:rPr>
              <a:pPr/>
              <a:t>1/21/2021</a:t>
            </a:fld>
            <a:endParaRPr lang="en-US" dirty="0">
              <a:latin typeface="Constantia"/>
            </a:endParaRPr>
          </a:p>
        </p:txBody>
      </p:sp>
      <p:sp>
        <p:nvSpPr>
          <p:cNvPr id="6" name="Footer Placeholder 21"/>
          <p:cNvSpPr>
            <a:spLocks noGrp="1"/>
          </p:cNvSpPr>
          <p:nvPr>
            <p:ph type="ftr" sz="quarter" idx="11"/>
          </p:nvPr>
        </p:nvSpPr>
        <p:spPr/>
        <p:txBody>
          <a:bodyPr/>
          <a:lstStyle>
            <a:lvl1pPr>
              <a:defRPr/>
            </a:lvl1pPr>
          </a:lstStyle>
          <a:p>
            <a:endParaRPr lang="en-US" dirty="0">
              <a:solidFill>
                <a:srgbClr val="2F5897">
                  <a:shade val="90000"/>
                </a:srgbClr>
              </a:solidFill>
            </a:endParaRPr>
          </a:p>
        </p:txBody>
      </p:sp>
      <p:sp>
        <p:nvSpPr>
          <p:cNvPr id="7" name="Slide Number Placeholder 17"/>
          <p:cNvSpPr>
            <a:spLocks noGrp="1"/>
          </p:cNvSpPr>
          <p:nvPr>
            <p:ph type="sldNum" sz="quarter" idx="12"/>
          </p:nvPr>
        </p:nvSpPr>
        <p:spPr/>
        <p:txBody>
          <a:bodyPr/>
          <a:lstStyle>
            <a:lvl1pPr>
              <a:defRPr/>
            </a:lvl1pPr>
          </a:lstStyle>
          <a:p>
            <a:fld id="{1A984B47-0E05-734E-BA01-58F1CC94543B}" type="slidenum">
              <a:rPr lang="en-US" smtClean="0">
                <a:latin typeface="Constantia"/>
              </a:rPr>
              <a:pPr/>
              <a:t>‹#›</a:t>
            </a:fld>
            <a:endParaRPr lang="en-US" dirty="0">
              <a:latin typeface="Constantia"/>
            </a:endParaRPr>
          </a:p>
        </p:txBody>
      </p:sp>
    </p:spTree>
    <p:extLst>
      <p:ext uri="{BB962C8B-B14F-4D97-AF65-F5344CB8AC3E}">
        <p14:creationId xmlns:p14="http://schemas.microsoft.com/office/powerpoint/2010/main" val="19693169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lvl1pPr>
              <a:defRPr sz="2400" baseline="0"/>
            </a:lvl1pPr>
          </a:lstStyle>
          <a:p>
            <a:r>
              <a:rPr lang="en-US" dirty="0"/>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18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a:r>
              <a:rPr lang="en-US"/>
              <a:t>Click to edit Master text styles</a:t>
            </a:r>
          </a:p>
        </p:txBody>
      </p:sp>
      <p:sp>
        <p:nvSpPr>
          <p:cNvPr id="4" name="Text Placeholder 3"/>
          <p:cNvSpPr>
            <a:spLocks noGrp="1"/>
          </p:cNvSpPr>
          <p:nvPr>
            <p:ph type="body" sz="half" idx="3"/>
          </p:nvPr>
        </p:nvSpPr>
        <p:spPr>
          <a:xfrm>
            <a:off x="4645026" y="1859759"/>
            <a:ext cx="4041775" cy="654843"/>
          </a:xfrm>
        </p:spPr>
        <p:txBody>
          <a:bodyPr lIns="45720" tIns="0" rIns="45720" bIns="0" anchor="ctr"/>
          <a:lstStyle>
            <a:lvl1pPr marL="0" indent="0">
              <a:buNone/>
              <a:defRPr sz="18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165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6" y="2514600"/>
            <a:ext cx="4041775" cy="3845720"/>
          </a:xfrm>
        </p:spPr>
        <p:txBody>
          <a:bodyPr tIns="0"/>
          <a:lstStyle>
            <a:lvl1pPr>
              <a:defRPr sz="165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fld id="{B0F76EF8-0209-C949-9DAA-A21557B1487A}" type="datetimeFigureOut">
              <a:rPr lang="en-US" smtClean="0">
                <a:latin typeface="Constantia"/>
              </a:rPr>
              <a:pPr/>
              <a:t>1/21/2021</a:t>
            </a:fld>
            <a:endParaRPr lang="en-US" dirty="0">
              <a:latin typeface="Constantia"/>
            </a:endParaRPr>
          </a:p>
        </p:txBody>
      </p:sp>
      <p:sp>
        <p:nvSpPr>
          <p:cNvPr id="8" name="Footer Placeholder 21"/>
          <p:cNvSpPr>
            <a:spLocks noGrp="1"/>
          </p:cNvSpPr>
          <p:nvPr>
            <p:ph type="ftr" sz="quarter" idx="11"/>
          </p:nvPr>
        </p:nvSpPr>
        <p:spPr/>
        <p:txBody>
          <a:bodyPr/>
          <a:lstStyle>
            <a:lvl1pPr>
              <a:defRPr/>
            </a:lvl1pPr>
          </a:lstStyle>
          <a:p>
            <a:endParaRPr lang="en-US" dirty="0">
              <a:solidFill>
                <a:srgbClr val="2F5897">
                  <a:shade val="90000"/>
                </a:srgbClr>
              </a:solidFill>
            </a:endParaRPr>
          </a:p>
        </p:txBody>
      </p:sp>
      <p:sp>
        <p:nvSpPr>
          <p:cNvPr id="9" name="Slide Number Placeholder 17"/>
          <p:cNvSpPr>
            <a:spLocks noGrp="1"/>
          </p:cNvSpPr>
          <p:nvPr>
            <p:ph type="sldNum" sz="quarter" idx="12"/>
          </p:nvPr>
        </p:nvSpPr>
        <p:spPr/>
        <p:txBody>
          <a:bodyPr/>
          <a:lstStyle>
            <a:lvl1pPr>
              <a:defRPr/>
            </a:lvl1pPr>
          </a:lstStyle>
          <a:p>
            <a:fld id="{1A984B47-0E05-734E-BA01-58F1CC94543B}" type="slidenum">
              <a:rPr lang="en-US" smtClean="0">
                <a:latin typeface="Constantia"/>
              </a:rPr>
              <a:pPr/>
              <a:t>‹#›</a:t>
            </a:fld>
            <a:endParaRPr lang="en-US" dirty="0">
              <a:latin typeface="Constantia"/>
            </a:endParaRPr>
          </a:p>
        </p:txBody>
      </p:sp>
    </p:spTree>
    <p:extLst>
      <p:ext uri="{BB962C8B-B14F-4D97-AF65-F5344CB8AC3E}">
        <p14:creationId xmlns:p14="http://schemas.microsoft.com/office/powerpoint/2010/main" val="26745738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300" b="0">
                <a:ln>
                  <a:noFill/>
                </a:ln>
                <a:solidFill>
                  <a:schemeClr val="tx2"/>
                </a:solidFill>
                <a:effectLst/>
                <a:latin typeface="Arial" pitchFamily="34" charset="0"/>
                <a:ea typeface="+mj-ea"/>
                <a:cs typeface="Arial" pitchFamily="34" charset="0"/>
              </a:defRPr>
            </a:lvl1pPr>
          </a:lstStyle>
          <a:p>
            <a:r>
              <a:rPr lang="en-US"/>
              <a:t>Click to edit Master title style</a:t>
            </a:r>
            <a:endParaRPr lang="en-US" dirty="0"/>
          </a:p>
        </p:txBody>
      </p:sp>
      <p:sp>
        <p:nvSpPr>
          <p:cNvPr id="3" name="Date Placeholder 9"/>
          <p:cNvSpPr>
            <a:spLocks noGrp="1"/>
          </p:cNvSpPr>
          <p:nvPr>
            <p:ph type="dt" sz="half" idx="10"/>
          </p:nvPr>
        </p:nvSpPr>
        <p:spPr/>
        <p:txBody>
          <a:bodyPr/>
          <a:lstStyle>
            <a:lvl1pPr>
              <a:defRPr/>
            </a:lvl1pPr>
          </a:lstStyle>
          <a:p>
            <a:fld id="{B0F76EF8-0209-C949-9DAA-A21557B1487A}" type="datetimeFigureOut">
              <a:rPr lang="en-US" smtClean="0">
                <a:latin typeface="Constantia"/>
              </a:rPr>
              <a:pPr/>
              <a:t>1/21/2021</a:t>
            </a:fld>
            <a:endParaRPr lang="en-US" dirty="0">
              <a:latin typeface="Constantia"/>
            </a:endParaRPr>
          </a:p>
        </p:txBody>
      </p:sp>
      <p:sp>
        <p:nvSpPr>
          <p:cNvPr id="4" name="Footer Placeholder 21"/>
          <p:cNvSpPr>
            <a:spLocks noGrp="1"/>
          </p:cNvSpPr>
          <p:nvPr>
            <p:ph type="ftr" sz="quarter" idx="11"/>
          </p:nvPr>
        </p:nvSpPr>
        <p:spPr/>
        <p:txBody>
          <a:bodyPr/>
          <a:lstStyle>
            <a:lvl1pPr>
              <a:defRPr/>
            </a:lvl1pPr>
          </a:lstStyle>
          <a:p>
            <a:endParaRPr lang="en-US" dirty="0">
              <a:solidFill>
                <a:srgbClr val="2F5897">
                  <a:shade val="90000"/>
                </a:srgbClr>
              </a:solidFill>
            </a:endParaRPr>
          </a:p>
        </p:txBody>
      </p:sp>
      <p:sp>
        <p:nvSpPr>
          <p:cNvPr id="5" name="Slide Number Placeholder 17"/>
          <p:cNvSpPr>
            <a:spLocks noGrp="1"/>
          </p:cNvSpPr>
          <p:nvPr>
            <p:ph type="sldNum" sz="quarter" idx="12"/>
          </p:nvPr>
        </p:nvSpPr>
        <p:spPr/>
        <p:txBody>
          <a:bodyPr/>
          <a:lstStyle>
            <a:lvl1pPr>
              <a:defRPr/>
            </a:lvl1pPr>
          </a:lstStyle>
          <a:p>
            <a:fld id="{1A984B47-0E05-734E-BA01-58F1CC94543B}" type="slidenum">
              <a:rPr lang="en-US" smtClean="0">
                <a:latin typeface="Constantia"/>
              </a:rPr>
              <a:pPr/>
              <a:t>‹#›</a:t>
            </a:fld>
            <a:endParaRPr lang="en-US" dirty="0">
              <a:latin typeface="Constantia"/>
            </a:endParaRPr>
          </a:p>
        </p:txBody>
      </p:sp>
    </p:spTree>
    <p:extLst>
      <p:ext uri="{BB962C8B-B14F-4D97-AF65-F5344CB8AC3E}">
        <p14:creationId xmlns:p14="http://schemas.microsoft.com/office/powerpoint/2010/main" val="3818501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fld id="{B0F76EF8-0209-C949-9DAA-A21557B1487A}" type="datetimeFigureOut">
              <a:rPr lang="en-US" smtClean="0">
                <a:latin typeface="Constantia"/>
              </a:rPr>
              <a:pPr/>
              <a:t>1/21/2021</a:t>
            </a:fld>
            <a:endParaRPr lang="en-US" dirty="0">
              <a:latin typeface="Constantia"/>
            </a:endParaRPr>
          </a:p>
        </p:txBody>
      </p:sp>
      <p:sp>
        <p:nvSpPr>
          <p:cNvPr id="4" name="Footer Placeholder 21"/>
          <p:cNvSpPr>
            <a:spLocks noGrp="1"/>
          </p:cNvSpPr>
          <p:nvPr>
            <p:ph type="ftr" sz="quarter" idx="11"/>
          </p:nvPr>
        </p:nvSpPr>
        <p:spPr/>
        <p:txBody>
          <a:bodyPr/>
          <a:lstStyle>
            <a:lvl1pPr>
              <a:defRPr/>
            </a:lvl1pPr>
          </a:lstStyle>
          <a:p>
            <a:endParaRPr lang="en-US" dirty="0">
              <a:solidFill>
                <a:srgbClr val="2F5897">
                  <a:shade val="90000"/>
                </a:srgbClr>
              </a:solidFill>
            </a:endParaRPr>
          </a:p>
        </p:txBody>
      </p:sp>
      <p:sp>
        <p:nvSpPr>
          <p:cNvPr id="5" name="Slide Number Placeholder 17"/>
          <p:cNvSpPr>
            <a:spLocks noGrp="1"/>
          </p:cNvSpPr>
          <p:nvPr>
            <p:ph type="sldNum" sz="quarter" idx="12"/>
          </p:nvPr>
        </p:nvSpPr>
        <p:spPr/>
        <p:txBody>
          <a:bodyPr/>
          <a:lstStyle>
            <a:lvl1pPr>
              <a:defRPr/>
            </a:lvl1pPr>
          </a:lstStyle>
          <a:p>
            <a:fld id="{1A984B47-0E05-734E-BA01-58F1CC94543B}" type="slidenum">
              <a:rPr lang="en-US" smtClean="0">
                <a:latin typeface="Constantia"/>
              </a:rPr>
              <a:pPr/>
              <a:t>‹#›</a:t>
            </a:fld>
            <a:endParaRPr lang="en-US" dirty="0">
              <a:latin typeface="Constantia"/>
            </a:endParaRPr>
          </a:p>
        </p:txBody>
      </p:sp>
    </p:spTree>
    <p:extLst>
      <p:ext uri="{BB962C8B-B14F-4D97-AF65-F5344CB8AC3E}">
        <p14:creationId xmlns:p14="http://schemas.microsoft.com/office/powerpoint/2010/main" val="1259987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fld id="{B0F76EF8-0209-C949-9DAA-A21557B1487A}" type="datetimeFigureOut">
              <a:rPr lang="en-US" smtClean="0">
                <a:latin typeface="Constantia"/>
              </a:rPr>
              <a:pPr/>
              <a:t>1/21/2021</a:t>
            </a:fld>
            <a:endParaRPr lang="en-US" dirty="0">
              <a:latin typeface="Constantia"/>
            </a:endParaRPr>
          </a:p>
        </p:txBody>
      </p:sp>
      <p:sp>
        <p:nvSpPr>
          <p:cNvPr id="3" name="Footer Placeholder 21"/>
          <p:cNvSpPr>
            <a:spLocks noGrp="1"/>
          </p:cNvSpPr>
          <p:nvPr>
            <p:ph type="ftr" sz="quarter" idx="11"/>
          </p:nvPr>
        </p:nvSpPr>
        <p:spPr/>
        <p:txBody>
          <a:bodyPr/>
          <a:lstStyle>
            <a:lvl1pPr>
              <a:defRPr/>
            </a:lvl1pPr>
          </a:lstStyle>
          <a:p>
            <a:endParaRPr lang="en-US" dirty="0">
              <a:solidFill>
                <a:srgbClr val="2F5897">
                  <a:shade val="90000"/>
                </a:srgbClr>
              </a:solidFill>
            </a:endParaRPr>
          </a:p>
        </p:txBody>
      </p:sp>
      <p:sp>
        <p:nvSpPr>
          <p:cNvPr id="4" name="Slide Number Placeholder 17"/>
          <p:cNvSpPr>
            <a:spLocks noGrp="1"/>
          </p:cNvSpPr>
          <p:nvPr>
            <p:ph type="sldNum" sz="quarter" idx="12"/>
          </p:nvPr>
        </p:nvSpPr>
        <p:spPr/>
        <p:txBody>
          <a:bodyPr/>
          <a:lstStyle>
            <a:lvl1pPr>
              <a:defRPr/>
            </a:lvl1pPr>
          </a:lstStyle>
          <a:p>
            <a:fld id="{1A984B47-0E05-734E-BA01-58F1CC94543B}" type="slidenum">
              <a:rPr lang="en-US" smtClean="0">
                <a:latin typeface="Constantia"/>
              </a:rPr>
              <a:pPr/>
              <a:t>‹#›</a:t>
            </a:fld>
            <a:endParaRPr lang="en-US" dirty="0">
              <a:latin typeface="Constantia"/>
            </a:endParaRPr>
          </a:p>
        </p:txBody>
      </p:sp>
    </p:spTree>
    <p:extLst>
      <p:ext uri="{BB962C8B-B14F-4D97-AF65-F5344CB8AC3E}">
        <p14:creationId xmlns:p14="http://schemas.microsoft.com/office/powerpoint/2010/main" val="26570120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a:lvl1pPr>
          </a:lstStyle>
          <a:p>
            <a:r>
              <a:rPr lang="en-US" dirty="0"/>
              <a:t>Click to edit Master title style</a:t>
            </a:r>
          </a:p>
        </p:txBody>
      </p:sp>
      <p:sp>
        <p:nvSpPr>
          <p:cNvPr id="3" name="Date Placeholder 9"/>
          <p:cNvSpPr>
            <a:spLocks noGrp="1"/>
          </p:cNvSpPr>
          <p:nvPr>
            <p:ph type="dt" sz="half" idx="10"/>
          </p:nvPr>
        </p:nvSpPr>
        <p:spPr/>
        <p:txBody>
          <a:bodyPr/>
          <a:lstStyle>
            <a:lvl1pPr>
              <a:defRPr/>
            </a:lvl1pPr>
          </a:lstStyle>
          <a:p>
            <a:fld id="{B0F76EF8-0209-C949-9DAA-A21557B1487A}" type="datetimeFigureOut">
              <a:rPr lang="en-US" smtClean="0">
                <a:latin typeface="Constantia"/>
              </a:rPr>
              <a:pPr/>
              <a:t>1/21/2021</a:t>
            </a:fld>
            <a:endParaRPr lang="en-US" dirty="0">
              <a:latin typeface="Constantia"/>
            </a:endParaRPr>
          </a:p>
        </p:txBody>
      </p:sp>
      <p:sp>
        <p:nvSpPr>
          <p:cNvPr id="4" name="Footer Placeholder 21"/>
          <p:cNvSpPr>
            <a:spLocks noGrp="1"/>
          </p:cNvSpPr>
          <p:nvPr>
            <p:ph type="ftr" sz="quarter" idx="11"/>
          </p:nvPr>
        </p:nvSpPr>
        <p:spPr/>
        <p:txBody>
          <a:bodyPr/>
          <a:lstStyle>
            <a:lvl1pPr>
              <a:defRPr/>
            </a:lvl1pPr>
          </a:lstStyle>
          <a:p>
            <a:endParaRPr lang="en-US" dirty="0">
              <a:solidFill>
                <a:srgbClr val="2F5897">
                  <a:shade val="90000"/>
                </a:srgbClr>
              </a:solidFill>
            </a:endParaRPr>
          </a:p>
        </p:txBody>
      </p:sp>
      <p:sp>
        <p:nvSpPr>
          <p:cNvPr id="5" name="Slide Number Placeholder 17"/>
          <p:cNvSpPr>
            <a:spLocks noGrp="1"/>
          </p:cNvSpPr>
          <p:nvPr>
            <p:ph type="sldNum" sz="quarter" idx="12"/>
          </p:nvPr>
        </p:nvSpPr>
        <p:spPr/>
        <p:txBody>
          <a:bodyPr/>
          <a:lstStyle>
            <a:lvl1pPr>
              <a:defRPr/>
            </a:lvl1pPr>
          </a:lstStyle>
          <a:p>
            <a:fld id="{1A984B47-0E05-734E-BA01-58F1CC94543B}" type="slidenum">
              <a:rPr lang="en-US" smtClean="0">
                <a:latin typeface="Constantia"/>
              </a:rPr>
              <a:pPr/>
              <a:t>‹#›</a:t>
            </a:fld>
            <a:endParaRPr lang="en-US" dirty="0">
              <a:latin typeface="Constantia"/>
            </a:endParaRPr>
          </a:p>
        </p:txBody>
      </p:sp>
      <p:pic>
        <p:nvPicPr>
          <p:cNvPr id="6" name="Picture 9" descr="ESAC Inc Logo_July_2010"/>
          <p:cNvPicPr>
            <a:picLocks noChangeAspect="1" noChangeArrowheads="1"/>
          </p:cNvPicPr>
          <p:nvPr/>
        </p:nvPicPr>
        <p:blipFill>
          <a:blip r:embed="rId2" cstate="print"/>
          <a:srcRect/>
          <a:stretch>
            <a:fillRect/>
          </a:stretch>
        </p:blipFill>
        <p:spPr bwMode="auto">
          <a:xfrm>
            <a:off x="7086601" y="6096002"/>
            <a:ext cx="1663700" cy="619125"/>
          </a:xfrm>
          <a:prstGeom prst="rect">
            <a:avLst/>
          </a:prstGeom>
          <a:noFill/>
          <a:ln w="9525">
            <a:noFill/>
            <a:miter lim="800000"/>
            <a:headEnd/>
            <a:tailEnd/>
          </a:ln>
        </p:spPr>
      </p:pic>
    </p:spTree>
    <p:extLst>
      <p:ext uri="{BB962C8B-B14F-4D97-AF65-F5344CB8AC3E}">
        <p14:creationId xmlns:p14="http://schemas.microsoft.com/office/powerpoint/2010/main" val="5910860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1950" b="0">
                <a:ln>
                  <a:noFill/>
                </a:ln>
                <a:solidFill>
                  <a:schemeClr val="tx2"/>
                </a:solidFill>
                <a:effectLst/>
                <a:latin typeface="Arial" pitchFamily="34" charset="0"/>
                <a:ea typeface="+mj-ea"/>
                <a:cs typeface="Arial" pitchFamily="34" charset="0"/>
              </a:defRPr>
            </a:lvl1pPr>
          </a:lstStyle>
          <a:p>
            <a:r>
              <a:rPr lang="en-US"/>
              <a:t>Click to edit Master title style</a:t>
            </a:r>
            <a:endParaRPr lang="en-US" dirty="0"/>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050"/>
            </a:lvl1pPr>
            <a:lvl2pPr indent="0" algn="l">
              <a:buNone/>
              <a:defRPr sz="900"/>
            </a:lvl2pPr>
            <a:lvl3pPr indent="0" algn="l">
              <a:buNone/>
              <a:defRPr sz="750"/>
            </a:lvl3pPr>
            <a:lvl4pPr indent="0" algn="l">
              <a:buNone/>
              <a:defRPr sz="675"/>
            </a:lvl4pPr>
            <a:lvl5pPr indent="0" algn="l">
              <a:buNone/>
              <a:defRPr sz="675"/>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100"/>
            </a:lvl1pPr>
            <a:lvl2pPr>
              <a:defRPr sz="1950"/>
            </a:lvl2pPr>
            <a:lvl3pPr>
              <a:defRPr sz="1800"/>
            </a:lvl3pPr>
            <a:lvl4pPr>
              <a:defRPr sz="150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9"/>
          <p:cNvSpPr>
            <a:spLocks noGrp="1"/>
          </p:cNvSpPr>
          <p:nvPr>
            <p:ph type="dt" sz="half" idx="10"/>
          </p:nvPr>
        </p:nvSpPr>
        <p:spPr/>
        <p:txBody>
          <a:bodyPr/>
          <a:lstStyle>
            <a:lvl1pPr>
              <a:defRPr/>
            </a:lvl1pPr>
          </a:lstStyle>
          <a:p>
            <a:fld id="{B0F76EF8-0209-C949-9DAA-A21557B1487A}" type="datetimeFigureOut">
              <a:rPr lang="en-US" smtClean="0">
                <a:latin typeface="Constantia"/>
              </a:rPr>
              <a:pPr/>
              <a:t>1/21/2021</a:t>
            </a:fld>
            <a:endParaRPr lang="en-US" dirty="0">
              <a:latin typeface="Constantia"/>
            </a:endParaRPr>
          </a:p>
        </p:txBody>
      </p:sp>
      <p:sp>
        <p:nvSpPr>
          <p:cNvPr id="6" name="Footer Placeholder 21"/>
          <p:cNvSpPr>
            <a:spLocks noGrp="1"/>
          </p:cNvSpPr>
          <p:nvPr>
            <p:ph type="ftr" sz="quarter" idx="11"/>
          </p:nvPr>
        </p:nvSpPr>
        <p:spPr/>
        <p:txBody>
          <a:bodyPr/>
          <a:lstStyle>
            <a:lvl1pPr>
              <a:defRPr/>
            </a:lvl1pPr>
          </a:lstStyle>
          <a:p>
            <a:endParaRPr lang="en-US" dirty="0">
              <a:solidFill>
                <a:srgbClr val="2F5897">
                  <a:shade val="90000"/>
                </a:srgbClr>
              </a:solidFill>
            </a:endParaRPr>
          </a:p>
        </p:txBody>
      </p:sp>
      <p:sp>
        <p:nvSpPr>
          <p:cNvPr id="7" name="Slide Number Placeholder 17"/>
          <p:cNvSpPr>
            <a:spLocks noGrp="1"/>
          </p:cNvSpPr>
          <p:nvPr>
            <p:ph type="sldNum" sz="quarter" idx="12"/>
          </p:nvPr>
        </p:nvSpPr>
        <p:spPr/>
        <p:txBody>
          <a:bodyPr/>
          <a:lstStyle>
            <a:lvl1pPr>
              <a:defRPr/>
            </a:lvl1pPr>
          </a:lstStyle>
          <a:p>
            <a:fld id="{1A984B47-0E05-734E-BA01-58F1CC94543B}" type="slidenum">
              <a:rPr lang="en-US" smtClean="0">
                <a:latin typeface="Constantia"/>
              </a:rPr>
              <a:pPr/>
              <a:t>‹#›</a:t>
            </a:fld>
            <a:endParaRPr lang="en-US" dirty="0">
              <a:latin typeface="Constantia"/>
            </a:endParaRPr>
          </a:p>
        </p:txBody>
      </p:sp>
    </p:spTree>
    <p:extLst>
      <p:ext uri="{BB962C8B-B14F-4D97-AF65-F5344CB8AC3E}">
        <p14:creationId xmlns:p14="http://schemas.microsoft.com/office/powerpoint/2010/main" val="19339277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a:spLocks/>
          </p:cNvSpPr>
          <p:nvPr/>
        </p:nvSpPr>
        <p:spPr bwMode="auto">
          <a:xfrm rot="420000" flipV="1">
            <a:off x="3165475" y="1108075"/>
            <a:ext cx="5257800" cy="4114800"/>
          </a:xfrm>
          <a:custGeom>
            <a:avLst/>
            <a:gdLst>
              <a:gd name="T0" fmla="*/ 0 w 5257800"/>
              <a:gd name="T1" fmla="*/ 0 h 4114800"/>
              <a:gd name="T2" fmla="*/ 5107772 w 5257800"/>
              <a:gd name="T3" fmla="*/ 0 h 4114800"/>
              <a:gd name="T4" fmla="*/ 5257800 w 5257800"/>
              <a:gd name="T5" fmla="*/ 150026 h 4114800"/>
              <a:gd name="T6" fmla="*/ 5257800 w 5257800"/>
              <a:gd name="T7" fmla="*/ 4114800 h 4114800"/>
              <a:gd name="T8" fmla="*/ 0 w 5257800"/>
              <a:gd name="T9" fmla="*/ 4114800 h 4114800"/>
              <a:gd name="T10" fmla="*/ 0 w 5257800"/>
              <a:gd name="T11" fmla="*/ 0 h 4114800"/>
              <a:gd name="T12" fmla="*/ 0 w 5257800"/>
              <a:gd name="T13" fmla="*/ 0 h 4114800"/>
              <a:gd name="T14" fmla="*/ 0 60000 65536"/>
              <a:gd name="T15" fmla="*/ 0 60000 65536"/>
              <a:gd name="T16" fmla="*/ 0 60000 65536"/>
              <a:gd name="T17" fmla="*/ 0 60000 65536"/>
              <a:gd name="T18" fmla="*/ 0 60000 65536"/>
              <a:gd name="T19" fmla="*/ 0 60000 65536"/>
              <a:gd name="T20" fmla="*/ 0 60000 65536"/>
              <a:gd name="T21" fmla="*/ 0 w 5257800"/>
              <a:gd name="T22" fmla="*/ 0 h 4114800"/>
              <a:gd name="T23" fmla="*/ 5257800 w 5257800"/>
              <a:gd name="T24" fmla="*/ 4114800 h 41148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175" cap="rnd" cmpd="sng">
            <a:solidFill>
              <a:srgbClr val="C0C0C0"/>
            </a:solidFill>
            <a:prstDash val="solid"/>
            <a:round/>
            <a:headEnd/>
            <a:tailEnd/>
          </a:ln>
          <a:effectLst>
            <a:outerShdw dist="38500" dir="7500041" sx="98500" sy="100079" kx="99984" algn="tl" rotWithShape="0">
              <a:srgbClr val="000000">
                <a:alpha val="25000"/>
              </a:srgbClr>
            </a:outerShdw>
          </a:effectLst>
        </p:spPr>
        <p:txBody>
          <a:bodyPr anchor="ctr"/>
          <a:lstStyle/>
          <a:p>
            <a:pPr defTabSz="342900"/>
            <a:endParaRPr lang="en-US" sz="1350" dirty="0">
              <a:solidFill>
                <a:prstClr val="black"/>
              </a:solidFill>
              <a:latin typeface="Constantia"/>
            </a:endParaRPr>
          </a:p>
        </p:txBody>
      </p:sp>
      <p:sp>
        <p:nvSpPr>
          <p:cNvPr id="6" name="Right Triangle 14"/>
          <p:cNvSpPr>
            <a:spLocks noChangeArrowheads="1"/>
          </p:cNvSpPr>
          <p:nvPr/>
        </p:nvSpPr>
        <p:spPr bwMode="auto">
          <a:xfrm rot="420000" flipV="1">
            <a:off x="8004176" y="5359402"/>
            <a:ext cx="155575" cy="155575"/>
          </a:xfrm>
          <a:prstGeom prst="rtTriangle">
            <a:avLst/>
          </a:prstGeom>
          <a:solidFill>
            <a:srgbClr val="FFFFFF"/>
          </a:solidFill>
          <a:ln w="12700">
            <a:solidFill>
              <a:srgbClr val="FFFFFF"/>
            </a:solidFill>
            <a:bevel/>
            <a:headEnd/>
            <a:tailEnd/>
          </a:ln>
          <a:effectLst>
            <a:outerShdw dist="6350" dir="12899787" algn="tl" rotWithShape="0">
              <a:srgbClr val="808080">
                <a:alpha val="46999"/>
              </a:srgbClr>
            </a:outerShdw>
          </a:effectLst>
        </p:spPr>
        <p:txBody>
          <a:bodyPr anchor="ctr"/>
          <a:lstStyle/>
          <a:p>
            <a:pPr algn="ctr" defTabSz="342900"/>
            <a:endParaRPr lang="en-US" sz="1350" dirty="0">
              <a:solidFill>
                <a:srgbClr val="FFFFFF"/>
              </a:solidFill>
              <a:latin typeface="Constantia" pitchFamily="18" charset="0"/>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342900">
              <a:defRPr/>
            </a:pPr>
            <a:endParaRPr lang="en-US" sz="1350" dirty="0">
              <a:solidFill>
                <a:prstClr val="black"/>
              </a:solidFill>
              <a:latin typeface="Constantia"/>
            </a:endParaRPr>
          </a:p>
        </p:txBody>
      </p:sp>
      <p:sp>
        <p:nvSpPr>
          <p:cNvPr id="8" name="Freeform 7"/>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342900">
              <a:defRPr/>
            </a:pPr>
            <a:endParaRPr lang="en-US" sz="1350" dirty="0">
              <a:solidFill>
                <a:prstClr val="black"/>
              </a:solidFill>
              <a:latin typeface="Constantia"/>
            </a:endParaRPr>
          </a:p>
        </p:txBody>
      </p:sp>
      <p:sp>
        <p:nvSpPr>
          <p:cNvPr id="2" name="Title 1"/>
          <p:cNvSpPr>
            <a:spLocks noGrp="1"/>
          </p:cNvSpPr>
          <p:nvPr>
            <p:ph type="title"/>
          </p:nvPr>
        </p:nvSpPr>
        <p:spPr>
          <a:xfrm>
            <a:off x="609600" y="1176998"/>
            <a:ext cx="2212848" cy="1582621"/>
          </a:xfrm>
        </p:spPr>
        <p:txBody>
          <a:bodyPr lIns="45720" rIns="45720" bIns="45720"/>
          <a:lstStyle>
            <a:lvl1pPr algn="l">
              <a:buNone/>
              <a:defRPr sz="1500" b="1">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188"/>
              </a:spcBef>
              <a:buFontTx/>
              <a:buNone/>
              <a:defRPr sz="975"/>
            </a:lvl1pPr>
            <a:lvl2pPr>
              <a:defRPr sz="900"/>
            </a:lvl2pPr>
            <a:lvl3pPr>
              <a:defRPr sz="750"/>
            </a:lvl3pPr>
            <a:lvl4pPr>
              <a:defRPr sz="675"/>
            </a:lvl4pPr>
            <a:lvl5pPr>
              <a:defRPr sz="675"/>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2400"/>
            </a:lvl1pPr>
          </a:lstStyle>
          <a:p>
            <a:pPr lvl="0"/>
            <a:r>
              <a:rPr lang="en-US" noProof="0" dirty="0"/>
              <a:t>Drag picture to placeholder or click icon to add</a:t>
            </a:r>
          </a:p>
        </p:txBody>
      </p:sp>
      <p:sp>
        <p:nvSpPr>
          <p:cNvPr id="9" name="Date Placeholder 4"/>
          <p:cNvSpPr>
            <a:spLocks noGrp="1"/>
          </p:cNvSpPr>
          <p:nvPr>
            <p:ph type="dt" sz="half" idx="10"/>
          </p:nvPr>
        </p:nvSpPr>
        <p:spPr/>
        <p:txBody>
          <a:bodyPr/>
          <a:lstStyle>
            <a:lvl1pPr>
              <a:defRPr/>
            </a:lvl1pPr>
          </a:lstStyle>
          <a:p>
            <a:fld id="{B0F76EF8-0209-C949-9DAA-A21557B1487A}" type="datetimeFigureOut">
              <a:rPr lang="en-US" smtClean="0">
                <a:latin typeface="Constantia"/>
              </a:rPr>
              <a:pPr/>
              <a:t>1/21/2021</a:t>
            </a:fld>
            <a:endParaRPr lang="en-US" dirty="0">
              <a:latin typeface="Constantia"/>
            </a:endParaRPr>
          </a:p>
        </p:txBody>
      </p:sp>
      <p:sp>
        <p:nvSpPr>
          <p:cNvPr id="10" name="Footer Placeholder 5"/>
          <p:cNvSpPr>
            <a:spLocks noGrp="1"/>
          </p:cNvSpPr>
          <p:nvPr>
            <p:ph type="ftr" sz="quarter" idx="11"/>
          </p:nvPr>
        </p:nvSpPr>
        <p:spPr/>
        <p:txBody>
          <a:bodyPr/>
          <a:lstStyle>
            <a:lvl1pPr>
              <a:defRPr/>
            </a:lvl1pPr>
          </a:lstStyle>
          <a:p>
            <a:endParaRPr lang="en-US" dirty="0">
              <a:solidFill>
                <a:srgbClr val="2F5897">
                  <a:shade val="90000"/>
                </a:srgbClr>
              </a:solidFill>
            </a:endParaRPr>
          </a:p>
        </p:txBody>
      </p:sp>
      <p:sp>
        <p:nvSpPr>
          <p:cNvPr id="11" name="Slide Number Placeholder 6"/>
          <p:cNvSpPr>
            <a:spLocks noGrp="1"/>
          </p:cNvSpPr>
          <p:nvPr>
            <p:ph type="sldNum" sz="quarter" idx="12"/>
          </p:nvPr>
        </p:nvSpPr>
        <p:spPr>
          <a:xfrm>
            <a:off x="8077200" y="6356352"/>
            <a:ext cx="609600" cy="365125"/>
          </a:xfrm>
        </p:spPr>
        <p:txBody>
          <a:bodyPr/>
          <a:lstStyle>
            <a:lvl1pPr>
              <a:defRPr/>
            </a:lvl1pPr>
          </a:lstStyle>
          <a:p>
            <a:fld id="{1A984B47-0E05-734E-BA01-58F1CC94543B}" type="slidenum">
              <a:rPr lang="en-US" smtClean="0">
                <a:latin typeface="Constantia"/>
              </a:rPr>
              <a:pPr/>
              <a:t>‹#›</a:t>
            </a:fld>
            <a:endParaRPr lang="en-US" dirty="0">
              <a:latin typeface="Constantia"/>
            </a:endParaRPr>
          </a:p>
        </p:txBody>
      </p:sp>
      <p:pic>
        <p:nvPicPr>
          <p:cNvPr id="12" name="Picture 9" descr="ESAC Inc Logo_July_2010"/>
          <p:cNvPicPr>
            <a:picLocks noChangeAspect="1" noChangeArrowheads="1"/>
          </p:cNvPicPr>
          <p:nvPr/>
        </p:nvPicPr>
        <p:blipFill>
          <a:blip r:embed="rId2" cstate="print"/>
          <a:srcRect/>
          <a:stretch>
            <a:fillRect/>
          </a:stretch>
        </p:blipFill>
        <p:spPr bwMode="auto">
          <a:xfrm>
            <a:off x="7086601" y="6096002"/>
            <a:ext cx="1663700" cy="619125"/>
          </a:xfrm>
          <a:prstGeom prst="rect">
            <a:avLst/>
          </a:prstGeom>
          <a:noFill/>
          <a:ln w="9525">
            <a:noFill/>
            <a:miter lim="800000"/>
            <a:headEnd/>
            <a:tailEnd/>
          </a:ln>
        </p:spPr>
      </p:pic>
    </p:spTree>
    <p:extLst>
      <p:ext uri="{BB962C8B-B14F-4D97-AF65-F5344CB8AC3E}">
        <p14:creationId xmlns:p14="http://schemas.microsoft.com/office/powerpoint/2010/main" val="34685031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9"/>
          <p:cNvSpPr>
            <a:spLocks noGrp="1"/>
          </p:cNvSpPr>
          <p:nvPr>
            <p:ph type="dt" sz="half" idx="10"/>
          </p:nvPr>
        </p:nvSpPr>
        <p:spPr/>
        <p:txBody>
          <a:bodyPr/>
          <a:lstStyle>
            <a:lvl1pPr>
              <a:defRPr/>
            </a:lvl1pPr>
          </a:lstStyle>
          <a:p>
            <a:fld id="{B0F76EF8-0209-C949-9DAA-A21557B1487A}" type="datetimeFigureOut">
              <a:rPr lang="en-US" smtClean="0">
                <a:latin typeface="Constantia"/>
              </a:rPr>
              <a:pPr/>
              <a:t>1/21/2021</a:t>
            </a:fld>
            <a:endParaRPr lang="en-US" dirty="0">
              <a:latin typeface="Constantia"/>
            </a:endParaRPr>
          </a:p>
        </p:txBody>
      </p:sp>
      <p:sp>
        <p:nvSpPr>
          <p:cNvPr id="5" name="Footer Placeholder 21"/>
          <p:cNvSpPr>
            <a:spLocks noGrp="1"/>
          </p:cNvSpPr>
          <p:nvPr>
            <p:ph type="ftr" sz="quarter" idx="11"/>
          </p:nvPr>
        </p:nvSpPr>
        <p:spPr/>
        <p:txBody>
          <a:bodyPr/>
          <a:lstStyle>
            <a:lvl1pPr>
              <a:defRPr/>
            </a:lvl1pPr>
          </a:lstStyle>
          <a:p>
            <a:endParaRPr lang="en-US" dirty="0">
              <a:solidFill>
                <a:srgbClr val="2F5897">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1A984B47-0E05-734E-BA01-58F1CC94543B}" type="slidenum">
              <a:rPr lang="en-US" smtClean="0">
                <a:latin typeface="Constantia"/>
              </a:rPr>
              <a:pPr/>
              <a:t>‹#›</a:t>
            </a:fld>
            <a:endParaRPr lang="en-US" dirty="0">
              <a:latin typeface="Constantia"/>
            </a:endParaRPr>
          </a:p>
        </p:txBody>
      </p:sp>
    </p:spTree>
    <p:extLst>
      <p:ext uri="{BB962C8B-B14F-4D97-AF65-F5344CB8AC3E}">
        <p14:creationId xmlns:p14="http://schemas.microsoft.com/office/powerpoint/2010/main" val="3674568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914402"/>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9"/>
          <p:cNvSpPr>
            <a:spLocks noGrp="1"/>
          </p:cNvSpPr>
          <p:nvPr>
            <p:ph type="dt" sz="half" idx="10"/>
          </p:nvPr>
        </p:nvSpPr>
        <p:spPr/>
        <p:txBody>
          <a:bodyPr/>
          <a:lstStyle>
            <a:lvl1pPr>
              <a:defRPr/>
            </a:lvl1pPr>
          </a:lstStyle>
          <a:p>
            <a:fld id="{B0F76EF8-0209-C949-9DAA-A21557B1487A}" type="datetimeFigureOut">
              <a:rPr lang="en-US" smtClean="0">
                <a:latin typeface="Constantia"/>
              </a:rPr>
              <a:pPr/>
              <a:t>1/21/2021</a:t>
            </a:fld>
            <a:endParaRPr lang="en-US" dirty="0">
              <a:latin typeface="Constantia"/>
            </a:endParaRPr>
          </a:p>
        </p:txBody>
      </p:sp>
      <p:sp>
        <p:nvSpPr>
          <p:cNvPr id="5" name="Footer Placeholder 21"/>
          <p:cNvSpPr>
            <a:spLocks noGrp="1"/>
          </p:cNvSpPr>
          <p:nvPr>
            <p:ph type="ftr" sz="quarter" idx="11"/>
          </p:nvPr>
        </p:nvSpPr>
        <p:spPr/>
        <p:txBody>
          <a:bodyPr/>
          <a:lstStyle>
            <a:lvl1pPr>
              <a:defRPr/>
            </a:lvl1pPr>
          </a:lstStyle>
          <a:p>
            <a:endParaRPr lang="en-US" dirty="0">
              <a:solidFill>
                <a:srgbClr val="2F5897">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1A984B47-0E05-734E-BA01-58F1CC94543B}" type="slidenum">
              <a:rPr lang="en-US" smtClean="0">
                <a:latin typeface="Constantia"/>
              </a:rPr>
              <a:pPr/>
              <a:t>‹#›</a:t>
            </a:fld>
            <a:endParaRPr lang="en-US" dirty="0">
              <a:latin typeface="Constantia"/>
            </a:endParaRPr>
          </a:p>
        </p:txBody>
      </p:sp>
    </p:spTree>
    <p:extLst>
      <p:ext uri="{BB962C8B-B14F-4D97-AF65-F5344CB8AC3E}">
        <p14:creationId xmlns:p14="http://schemas.microsoft.com/office/powerpoint/2010/main" val="12113430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Picture with Caption">
    <p:spTree>
      <p:nvGrpSpPr>
        <p:cNvPr id="1" name=""/>
        <p:cNvGrpSpPr/>
        <p:nvPr/>
      </p:nvGrpSpPr>
      <p:grpSpPr>
        <a:xfrm>
          <a:off x="0" y="0"/>
          <a:ext cx="0" cy="0"/>
          <a:chOff x="0" y="0"/>
          <a:chExt cx="0" cy="0"/>
        </a:xfrm>
      </p:grpSpPr>
      <p:sp>
        <p:nvSpPr>
          <p:cNvPr id="6" name="Right Triangle 14"/>
          <p:cNvSpPr>
            <a:spLocks noChangeArrowheads="1"/>
          </p:cNvSpPr>
          <p:nvPr/>
        </p:nvSpPr>
        <p:spPr bwMode="auto">
          <a:xfrm rot="420000" flipV="1">
            <a:off x="8004176" y="5359402"/>
            <a:ext cx="155575" cy="155575"/>
          </a:xfrm>
          <a:prstGeom prst="rtTriangle">
            <a:avLst/>
          </a:prstGeom>
          <a:solidFill>
            <a:srgbClr val="FFFFFF"/>
          </a:solidFill>
          <a:ln w="12700">
            <a:solidFill>
              <a:srgbClr val="FFFFFF"/>
            </a:solidFill>
            <a:bevel/>
            <a:headEnd/>
            <a:tailEnd/>
          </a:ln>
          <a:effectLst>
            <a:outerShdw dist="6350" dir="12899787" algn="tl" rotWithShape="0">
              <a:srgbClr val="808080">
                <a:alpha val="46999"/>
              </a:srgbClr>
            </a:outerShdw>
          </a:effectLst>
        </p:spPr>
        <p:txBody>
          <a:bodyPr anchor="ctr"/>
          <a:lstStyle/>
          <a:p>
            <a:pPr algn="ctr" defTabSz="342900"/>
            <a:endParaRPr lang="en-US" sz="1350" dirty="0">
              <a:solidFill>
                <a:srgbClr val="FFFFFF"/>
              </a:solidFill>
              <a:latin typeface="Constantia" pitchFamily="18" charset="0"/>
            </a:endParaRPr>
          </a:p>
        </p:txBody>
      </p:sp>
    </p:spTree>
    <p:extLst>
      <p:ext uri="{BB962C8B-B14F-4D97-AF65-F5344CB8AC3E}">
        <p14:creationId xmlns:p14="http://schemas.microsoft.com/office/powerpoint/2010/main" val="22547783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_NIOSH">
    <p:bg>
      <p:bgPr>
        <a:solidFill>
          <a:schemeClr val="bg2"/>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0" y="1"/>
            <a:ext cx="9144000" cy="1227785"/>
            <a:chOff x="0" y="0"/>
            <a:chExt cx="9144000" cy="920839"/>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292"/>
            <a:stretch/>
          </p:blipFill>
          <p:spPr>
            <a:xfrm>
              <a:off x="0" y="0"/>
              <a:ext cx="9144000" cy="920839"/>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21444" y="67815"/>
              <a:ext cx="2058118" cy="766575"/>
            </a:xfrm>
            <a:prstGeom prst="rect">
              <a:avLst/>
            </a:prstGeom>
          </p:spPr>
        </p:pic>
      </p:grpSp>
      <p:sp>
        <p:nvSpPr>
          <p:cNvPr id="7" name="Title 1"/>
          <p:cNvSpPr>
            <a:spLocks noGrp="1"/>
          </p:cNvSpPr>
          <p:nvPr>
            <p:ph type="title"/>
          </p:nvPr>
        </p:nvSpPr>
        <p:spPr>
          <a:xfrm>
            <a:off x="457200" y="1386071"/>
            <a:ext cx="8229600" cy="1155779"/>
          </a:xfrm>
          <a:prstGeom prst="rect">
            <a:avLst/>
          </a:prstGeom>
        </p:spPr>
        <p:txBody>
          <a:bodyPr/>
          <a:lstStyle>
            <a:lvl1pPr algn="l">
              <a:lnSpc>
                <a:spcPts val="3000"/>
              </a:lnSpc>
              <a:defRPr sz="2800" b="1" baseline="0">
                <a:solidFill>
                  <a:srgbClr val="695E4A"/>
                </a:solidFill>
                <a:effectLst/>
                <a:latin typeface="Calibri"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457200" y="2859349"/>
            <a:ext cx="6400800" cy="457200"/>
          </a:xfrm>
          <a:prstGeom prst="rect">
            <a:avLst/>
          </a:prstGeom>
        </p:spPr>
        <p:txBody>
          <a:bodyPr/>
          <a:lstStyle>
            <a:lvl1pPr marL="0" indent="0" algn="l">
              <a:buNone/>
              <a:defRPr sz="2000" b="1" baseline="0">
                <a:solidFill>
                  <a:srgbClr val="695E4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 Placeholder 8"/>
          <p:cNvSpPr>
            <a:spLocks noGrp="1"/>
          </p:cNvSpPr>
          <p:nvPr>
            <p:ph type="body" sz="quarter" idx="10"/>
          </p:nvPr>
        </p:nvSpPr>
        <p:spPr>
          <a:xfrm>
            <a:off x="457200" y="3946019"/>
            <a:ext cx="6400800" cy="1295400"/>
          </a:xfrm>
          <a:prstGeom prst="rect">
            <a:avLst/>
          </a:prstGeom>
        </p:spPr>
        <p:txBody>
          <a:bodyPr/>
          <a:lstStyle>
            <a:lvl1pPr marL="0" indent="0" algn="l">
              <a:lnSpc>
                <a:spcPts val="2000"/>
              </a:lnSpc>
              <a:buNone/>
              <a:defRPr sz="1800" baseline="0">
                <a:solidFill>
                  <a:srgbClr val="695E4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Edit Master text styles</a:t>
            </a:r>
          </a:p>
        </p:txBody>
      </p:sp>
      <p:sp>
        <p:nvSpPr>
          <p:cNvPr id="6" name="TextBox 5"/>
          <p:cNvSpPr txBox="1"/>
          <p:nvPr userDrawn="1"/>
        </p:nvSpPr>
        <p:spPr>
          <a:xfrm>
            <a:off x="457200" y="120203"/>
            <a:ext cx="6903076" cy="369332"/>
          </a:xfrm>
          <a:prstGeom prst="rect">
            <a:avLst/>
          </a:prstGeom>
          <a:noFill/>
        </p:spPr>
        <p:txBody>
          <a:bodyPr wrap="square" rtlCol="0">
            <a:spAutoFit/>
          </a:bodyPr>
          <a:lstStyle/>
          <a:p>
            <a:r>
              <a:rPr lang="en-US" sz="1800" b="1" dirty="0">
                <a:solidFill>
                  <a:schemeClr val="tx2">
                    <a:lumMod val="95000"/>
                  </a:schemeClr>
                </a:solidFill>
                <a:latin typeface="Calibri" panose="020F0502020204030204" pitchFamily="34" charset="0"/>
              </a:rPr>
              <a:t>National Institute for Occupational Safety and Health</a:t>
            </a:r>
          </a:p>
        </p:txBody>
      </p:sp>
    </p:spTree>
    <p:extLst>
      <p:ext uri="{BB962C8B-B14F-4D97-AF65-F5344CB8AC3E}">
        <p14:creationId xmlns:p14="http://schemas.microsoft.com/office/powerpoint/2010/main" val="15673747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3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anchor="b" anchorCtr="0"/>
          <a:lstStyle>
            <a:lvl1pPr algn="l">
              <a:lnSpc>
                <a:spcPts val="3000"/>
              </a:lnSpc>
              <a:defRPr sz="2800" b="1" baseline="0">
                <a:solidFill>
                  <a:srgbClr val="695E4A"/>
                </a:solidFill>
                <a:effectLst/>
                <a:latin typeface="Calibri" pitchFamily="34" charset="0"/>
              </a:defRPr>
            </a:lvl1pPr>
          </a:lstStyle>
          <a:p>
            <a:r>
              <a:rPr lang="en-US" dirty="0"/>
              <a:t>Bottom band: NIOSH</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35"/>
          <a:stretch/>
        </p:blipFill>
        <p:spPr>
          <a:xfrm>
            <a:off x="0" y="6679434"/>
            <a:ext cx="9144000" cy="178567"/>
          </a:xfrm>
          <a:prstGeom prst="rect">
            <a:avLst/>
          </a:prstGeom>
        </p:spPr>
      </p:pic>
      <p:sp>
        <p:nvSpPr>
          <p:cNvPr id="6" name="TextBox 5"/>
          <p:cNvSpPr txBox="1"/>
          <p:nvPr userDrawn="1"/>
        </p:nvSpPr>
        <p:spPr>
          <a:xfrm>
            <a:off x="714777" y="1751527"/>
            <a:ext cx="6342846" cy="646331"/>
          </a:xfrm>
          <a:prstGeom prst="rect">
            <a:avLst/>
          </a:prstGeom>
          <a:noFill/>
        </p:spPr>
        <p:txBody>
          <a:bodyPr wrap="square" rtlCol="0">
            <a:spAutoFit/>
          </a:bodyPr>
          <a:lstStyle/>
          <a:p>
            <a:pPr marL="285750" indent="-285750">
              <a:buFont typeface="Arial" panose="020B0604020202020204" pitchFamily="34" charset="0"/>
              <a:buChar char="•"/>
            </a:pPr>
            <a:endParaRPr lang="en-US" sz="1800" dirty="0">
              <a:solidFill>
                <a:srgbClr val="000000"/>
              </a:solidFill>
              <a:latin typeface="Calibri" panose="020F0502020204030204" pitchFamily="34" charset="0"/>
            </a:endParaRPr>
          </a:p>
          <a:p>
            <a:pPr marL="742950" lvl="1" indent="-285750">
              <a:buClr>
                <a:schemeClr val="accent3"/>
              </a:buClr>
              <a:buFont typeface="Arial" panose="020B0604020202020204" pitchFamily="34" charset="0"/>
              <a:buChar char="•"/>
            </a:pPr>
            <a:endParaRPr lang="en-US" sz="1800" dirty="0">
              <a:solidFill>
                <a:srgbClr val="000000"/>
              </a:solidFill>
              <a:latin typeface="Calibri" panose="020F0502020204030204" pitchFamily="34" charset="0"/>
            </a:endParaRPr>
          </a:p>
        </p:txBody>
      </p:sp>
      <p:sp>
        <p:nvSpPr>
          <p:cNvPr id="7" name="Text Placeholder 7"/>
          <p:cNvSpPr>
            <a:spLocks noGrp="1"/>
          </p:cNvSpPr>
          <p:nvPr>
            <p:ph type="body" sz="quarter" idx="10"/>
          </p:nvPr>
        </p:nvSpPr>
        <p:spPr>
          <a:xfrm>
            <a:off x="457200" y="1545167"/>
            <a:ext cx="8229600" cy="4455584"/>
          </a:xfrm>
        </p:spPr>
        <p:txBody>
          <a:bodyPr/>
          <a:lstStyle>
            <a:lvl1pPr marL="342900" indent="-342900">
              <a:buClr>
                <a:srgbClr val="695E4A"/>
              </a:buClr>
              <a:buFont typeface="Wingdings" panose="05000000000000000000" pitchFamily="2" charset="2"/>
              <a:buChar char="§"/>
              <a:defRPr sz="2000">
                <a:solidFill>
                  <a:schemeClr val="accent4">
                    <a:lumMod val="75000"/>
                  </a:schemeClr>
                </a:solidFill>
              </a:defRPr>
            </a:lvl1pPr>
            <a:lvl2pPr>
              <a:buClr>
                <a:schemeClr val="accent3"/>
              </a:buClr>
              <a:defRPr sz="2000">
                <a:solidFill>
                  <a:schemeClr val="accent4">
                    <a:lumMod val="75000"/>
                  </a:schemeClr>
                </a:solidFill>
              </a:defRPr>
            </a:lvl2pPr>
            <a:lvl3pPr>
              <a:buClr>
                <a:srgbClr val="00B0F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053658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nchor="b" anchorCtr="0"/>
          <a:lstStyle>
            <a:lvl1pPr algn="l">
              <a:lnSpc>
                <a:spcPts val="3000"/>
              </a:lnSpc>
              <a:defRPr sz="2800" b="1" baseline="0">
                <a:solidFill>
                  <a:srgbClr val="594F40"/>
                </a:solidFill>
                <a:effectLst/>
                <a:latin typeface="Calibri"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201" y="1600201"/>
            <a:ext cx="3879669" cy="419100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userDrawn="1">
            <p:ph idx="10"/>
          </p:nvPr>
        </p:nvSpPr>
        <p:spPr>
          <a:xfrm>
            <a:off x="4807132" y="1600201"/>
            <a:ext cx="3879669" cy="419100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5766"/>
          <a:stretch/>
        </p:blipFill>
        <p:spPr>
          <a:xfrm>
            <a:off x="-1" y="6664271"/>
            <a:ext cx="9150841" cy="204061"/>
          </a:xfrm>
          <a:prstGeom prst="rect">
            <a:avLst/>
          </a:prstGeom>
        </p:spPr>
      </p:pic>
    </p:spTree>
    <p:extLst>
      <p:ext uri="{BB962C8B-B14F-4D97-AF65-F5344CB8AC3E}">
        <p14:creationId xmlns:p14="http://schemas.microsoft.com/office/powerpoint/2010/main" val="988710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aseline="0">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B0F76EF8-0209-C949-9DAA-A21557B1487A}" type="datetimeFigureOut">
              <a:rPr lang="en-US" smtClean="0">
                <a:latin typeface="Constantia"/>
              </a:rPr>
              <a:pPr/>
              <a:t>1/21/2021</a:t>
            </a:fld>
            <a:endParaRPr lang="en-US" dirty="0">
              <a:latin typeface="Constantia"/>
            </a:endParaRPr>
          </a:p>
        </p:txBody>
      </p:sp>
      <p:sp>
        <p:nvSpPr>
          <p:cNvPr id="6" name="Footer Placeholder 4"/>
          <p:cNvSpPr>
            <a:spLocks noGrp="1"/>
          </p:cNvSpPr>
          <p:nvPr>
            <p:ph type="ftr" sz="quarter" idx="11"/>
          </p:nvPr>
        </p:nvSpPr>
        <p:spPr/>
        <p:txBody>
          <a:bodyPr/>
          <a:lstStyle>
            <a:lvl1pPr>
              <a:defRPr/>
            </a:lvl1pPr>
          </a:lstStyle>
          <a:p>
            <a:endParaRPr lang="en-US" dirty="0">
              <a:solidFill>
                <a:srgbClr val="2F5897">
                  <a:shade val="90000"/>
                </a:srgbClr>
              </a:solidFill>
            </a:endParaRPr>
          </a:p>
        </p:txBody>
      </p:sp>
      <p:sp>
        <p:nvSpPr>
          <p:cNvPr id="7" name="Slide Number Placeholder 5"/>
          <p:cNvSpPr>
            <a:spLocks noGrp="1"/>
          </p:cNvSpPr>
          <p:nvPr>
            <p:ph type="sldNum" sz="quarter" idx="12"/>
          </p:nvPr>
        </p:nvSpPr>
        <p:spPr/>
        <p:txBody>
          <a:bodyPr/>
          <a:lstStyle>
            <a:lvl1pPr>
              <a:defRPr/>
            </a:lvl1pPr>
          </a:lstStyle>
          <a:p>
            <a:fld id="{1A984B47-0E05-734E-BA01-58F1CC94543B}" type="slidenum">
              <a:rPr lang="en-US" smtClean="0">
                <a:latin typeface="Constantia"/>
              </a:rPr>
              <a:pPr/>
              <a:t>‹#›</a:t>
            </a:fld>
            <a:endParaRPr lang="en-US" dirty="0">
              <a:latin typeface="Constantia"/>
            </a:endParaRPr>
          </a:p>
        </p:txBody>
      </p:sp>
    </p:spTree>
    <p:extLst>
      <p:ext uri="{BB962C8B-B14F-4D97-AF65-F5344CB8AC3E}">
        <p14:creationId xmlns:p14="http://schemas.microsoft.com/office/powerpoint/2010/main" val="15137788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594F4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4467097"/>
            <a:ext cx="8294913" cy="1162051"/>
          </a:xfrm>
          <a:prstGeom prst="rect">
            <a:avLst/>
          </a:prstGeom>
        </p:spPr>
        <p:txBody>
          <a:bodyPr anchor="b"/>
          <a:lstStyle>
            <a:lvl1pPr algn="l">
              <a:defRPr sz="3600" b="1" baseline="0">
                <a:solidFill>
                  <a:schemeClr val="bg2"/>
                </a:solidFill>
                <a:effectLst/>
                <a:latin typeface="Calibri" pitchFamily="34" charset="0"/>
              </a:defRPr>
            </a:lvl1pPr>
          </a:lstStyle>
          <a:p>
            <a:r>
              <a:rPr lang="en-US"/>
              <a:t>Click to edit Master title style</a:t>
            </a:r>
            <a:endParaRPr lang="en-US" dirty="0"/>
          </a:p>
        </p:txBody>
      </p:sp>
      <p:sp>
        <p:nvSpPr>
          <p:cNvPr id="5" name="Text Placeholder 2"/>
          <p:cNvSpPr>
            <a:spLocks noGrp="1"/>
          </p:cNvSpPr>
          <p:nvPr>
            <p:ph type="body" idx="1"/>
          </p:nvPr>
        </p:nvSpPr>
        <p:spPr>
          <a:xfrm>
            <a:off x="457201" y="5900928"/>
            <a:ext cx="7772400"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7257861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_NIOSH">
    <p:bg>
      <p:bgPr>
        <a:solidFill>
          <a:schemeClr val="bg2"/>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14259" y="1"/>
            <a:ext cx="9158260" cy="998075"/>
            <a:chOff x="-10695" y="1"/>
            <a:chExt cx="6868695" cy="748556"/>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7594" b="14292"/>
            <a:stretch/>
          </p:blipFill>
          <p:spPr>
            <a:xfrm>
              <a:off x="-10695" y="1"/>
              <a:ext cx="6868695" cy="748556"/>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81599" y="51624"/>
              <a:ext cx="1628505" cy="606560"/>
            </a:xfrm>
            <a:prstGeom prst="rect">
              <a:avLst/>
            </a:prstGeom>
          </p:spPr>
        </p:pic>
      </p:grpSp>
      <p:sp>
        <p:nvSpPr>
          <p:cNvPr id="7" name="Title 1"/>
          <p:cNvSpPr>
            <a:spLocks noGrp="1"/>
          </p:cNvSpPr>
          <p:nvPr>
            <p:ph type="title"/>
          </p:nvPr>
        </p:nvSpPr>
        <p:spPr>
          <a:xfrm>
            <a:off x="457200" y="1386071"/>
            <a:ext cx="8229600" cy="1155779"/>
          </a:xfrm>
          <a:prstGeom prst="rect">
            <a:avLst/>
          </a:prstGeom>
        </p:spPr>
        <p:txBody>
          <a:bodyPr/>
          <a:lstStyle>
            <a:lvl1pPr algn="l">
              <a:lnSpc>
                <a:spcPts val="2250"/>
              </a:lnSpc>
              <a:defRPr sz="2100" b="1" baseline="0">
                <a:solidFill>
                  <a:srgbClr val="695E4A"/>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859349"/>
            <a:ext cx="6400800" cy="457200"/>
          </a:xfrm>
          <a:prstGeom prst="rect">
            <a:avLst/>
          </a:prstGeom>
        </p:spPr>
        <p:txBody>
          <a:bodyPr/>
          <a:lstStyle>
            <a:lvl1pPr marL="0" indent="0" algn="l">
              <a:buNone/>
              <a:defRPr sz="1500" b="1" baseline="0">
                <a:solidFill>
                  <a:srgbClr val="695E4A"/>
                </a:solidFill>
                <a:effectLst/>
                <a:latin typeface="Calibri"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3946019"/>
            <a:ext cx="6400800" cy="1295400"/>
          </a:xfrm>
          <a:prstGeom prst="rect">
            <a:avLst/>
          </a:prstGeom>
        </p:spPr>
        <p:txBody>
          <a:bodyPr/>
          <a:lstStyle>
            <a:lvl1pPr marL="0" indent="0" algn="l">
              <a:lnSpc>
                <a:spcPts val="1500"/>
              </a:lnSpc>
              <a:buNone/>
              <a:defRPr sz="1350" baseline="0">
                <a:solidFill>
                  <a:srgbClr val="695E4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1" y="120204"/>
            <a:ext cx="5403516" cy="369332"/>
          </a:xfrm>
          <a:prstGeom prst="rect">
            <a:avLst/>
          </a:prstGeom>
          <a:noFill/>
        </p:spPr>
        <p:txBody>
          <a:bodyPr wrap="square" rtlCol="0">
            <a:spAutoFit/>
          </a:bodyPr>
          <a:lstStyle/>
          <a:p>
            <a:r>
              <a:rPr lang="en-US" sz="1800" b="1" dirty="0">
                <a:solidFill>
                  <a:schemeClr val="tx2">
                    <a:lumMod val="95000"/>
                  </a:schemeClr>
                </a:solidFill>
                <a:latin typeface="Calibri" panose="020F0502020204030204" pitchFamily="34" charset="0"/>
              </a:rPr>
              <a:t>National Institute for Occupational Safety and Health</a:t>
            </a:r>
          </a:p>
        </p:txBody>
      </p:sp>
    </p:spTree>
    <p:extLst>
      <p:ext uri="{BB962C8B-B14F-4D97-AF65-F5344CB8AC3E}">
        <p14:creationId xmlns:p14="http://schemas.microsoft.com/office/powerpoint/2010/main" val="15849465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3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anchor="b" anchorCtr="0"/>
          <a:lstStyle>
            <a:lvl1pPr algn="l">
              <a:lnSpc>
                <a:spcPts val="2250"/>
              </a:lnSpc>
              <a:defRPr sz="2200" b="1" baseline="0">
                <a:solidFill>
                  <a:srgbClr val="695E4A"/>
                </a:solidFill>
                <a:effectLst/>
                <a:latin typeface="Calibri" pitchFamily="34" charset="0"/>
              </a:defRPr>
            </a:lvl1pPr>
          </a:lstStyle>
          <a:p>
            <a:r>
              <a:rPr lang="en-US" dirty="0"/>
              <a:t>Bottom band: NIOSH</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35"/>
          <a:stretch/>
        </p:blipFill>
        <p:spPr>
          <a:xfrm>
            <a:off x="0" y="6679437"/>
            <a:ext cx="9144000" cy="178567"/>
          </a:xfrm>
          <a:prstGeom prst="rect">
            <a:avLst/>
          </a:prstGeom>
        </p:spPr>
      </p:pic>
      <p:sp>
        <p:nvSpPr>
          <p:cNvPr id="6" name="TextBox 5"/>
          <p:cNvSpPr txBox="1"/>
          <p:nvPr userDrawn="1"/>
        </p:nvSpPr>
        <p:spPr>
          <a:xfrm>
            <a:off x="714779" y="1751529"/>
            <a:ext cx="6342847" cy="646331"/>
          </a:xfrm>
          <a:prstGeom prst="rect">
            <a:avLst/>
          </a:prstGeom>
          <a:noFill/>
        </p:spPr>
        <p:txBody>
          <a:bodyPr wrap="square" rtlCol="0">
            <a:spAutoFit/>
          </a:bodyPr>
          <a:lstStyle/>
          <a:p>
            <a:pPr marL="214313" indent="-214313">
              <a:buFont typeface="Arial" panose="020B0604020202020204" pitchFamily="34" charset="0"/>
              <a:buChar char="•"/>
            </a:pPr>
            <a:endParaRPr lang="en-US" sz="1800" dirty="0">
              <a:solidFill>
                <a:srgbClr val="000000"/>
              </a:solidFill>
              <a:latin typeface="Calibri" panose="020F0502020204030204" pitchFamily="34" charset="0"/>
            </a:endParaRPr>
          </a:p>
          <a:p>
            <a:pPr marL="557213" lvl="1" indent="-214313">
              <a:buClr>
                <a:schemeClr val="accent3"/>
              </a:buClr>
              <a:buFont typeface="Arial" panose="020B0604020202020204" pitchFamily="34" charset="0"/>
              <a:buChar char="•"/>
            </a:pPr>
            <a:endParaRPr lang="en-US" sz="1800" dirty="0">
              <a:solidFill>
                <a:srgbClr val="000000"/>
              </a:solidFill>
              <a:latin typeface="Calibri" panose="020F0502020204030204" pitchFamily="34" charset="0"/>
            </a:endParaRPr>
          </a:p>
        </p:txBody>
      </p:sp>
      <p:sp>
        <p:nvSpPr>
          <p:cNvPr id="7" name="Text Placeholder 7"/>
          <p:cNvSpPr>
            <a:spLocks noGrp="1"/>
          </p:cNvSpPr>
          <p:nvPr>
            <p:ph type="body" sz="quarter" idx="10"/>
          </p:nvPr>
        </p:nvSpPr>
        <p:spPr>
          <a:xfrm>
            <a:off x="457200" y="1545167"/>
            <a:ext cx="8229600" cy="4455584"/>
          </a:xfrm>
        </p:spPr>
        <p:txBody>
          <a:bodyPr/>
          <a:lstStyle>
            <a:lvl1pPr marL="257175" indent="-257175">
              <a:buClr>
                <a:srgbClr val="695E4A"/>
              </a:buClr>
              <a:buFont typeface="Wingdings" panose="05000000000000000000" pitchFamily="2" charset="2"/>
              <a:buChar char="§"/>
              <a:defRPr sz="1500">
                <a:solidFill>
                  <a:schemeClr val="accent4">
                    <a:lumMod val="75000"/>
                  </a:schemeClr>
                </a:solidFill>
              </a:defRPr>
            </a:lvl1pPr>
            <a:lvl2pPr>
              <a:buClr>
                <a:schemeClr val="accent3"/>
              </a:buClr>
              <a:defRPr sz="1500">
                <a:solidFill>
                  <a:schemeClr val="accent4">
                    <a:lumMod val="75000"/>
                  </a:schemeClr>
                </a:solidFill>
              </a:defRPr>
            </a:lvl2pPr>
            <a:lvl3pPr>
              <a:buClr>
                <a:srgbClr val="00B0F0"/>
              </a:buClr>
              <a:defRPr sz="1500">
                <a:solidFill>
                  <a:schemeClr val="accent4">
                    <a:lumMod val="75000"/>
                  </a:schemeClr>
                </a:solidFill>
              </a:defRPr>
            </a:lvl3pPr>
            <a:lvl4pPr>
              <a:defRPr sz="1500">
                <a:solidFill>
                  <a:schemeClr val="accent4">
                    <a:lumMod val="75000"/>
                  </a:schemeClr>
                </a:solidFill>
              </a:defRPr>
            </a:lvl4pPr>
            <a:lvl5pPr>
              <a:defRPr sz="15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703914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nchor="b" anchorCtr="0"/>
          <a:lstStyle>
            <a:lvl1pPr algn="l">
              <a:lnSpc>
                <a:spcPts val="2250"/>
              </a:lnSpc>
              <a:defRPr sz="2100" b="1" baseline="0">
                <a:solidFill>
                  <a:srgbClr val="594F40"/>
                </a:solidFill>
                <a:effectLst/>
                <a:latin typeface="Calibri" pitchFamily="34" charset="0"/>
              </a:defRPr>
            </a:lvl1pPr>
          </a:lstStyle>
          <a:p>
            <a:endParaRPr lang="en-US" dirty="0"/>
          </a:p>
        </p:txBody>
      </p:sp>
      <p:sp>
        <p:nvSpPr>
          <p:cNvPr id="3" name="Content Placeholder 2"/>
          <p:cNvSpPr>
            <a:spLocks noGrp="1"/>
          </p:cNvSpPr>
          <p:nvPr>
            <p:ph idx="1"/>
          </p:nvPr>
        </p:nvSpPr>
        <p:spPr>
          <a:xfrm>
            <a:off x="457201" y="1600201"/>
            <a:ext cx="3879669" cy="4191000"/>
          </a:xfrm>
          <a:prstGeom prst="rect">
            <a:avLst/>
          </a:prstGeom>
        </p:spPr>
        <p:txBody>
          <a:bodyPr/>
          <a:lstStyle>
            <a:lvl1pPr marL="257175" indent="-257175">
              <a:buClr>
                <a:srgbClr val="541900"/>
              </a:buClr>
              <a:buSzPct val="70000"/>
              <a:buFont typeface="Wingdings" panose="05000000000000000000" pitchFamily="2" charset="2"/>
              <a:buChar char="§"/>
              <a:defRPr sz="1800" b="1" baseline="0">
                <a:solidFill>
                  <a:srgbClr val="000000"/>
                </a:solidFill>
                <a:latin typeface="Calibri" pitchFamily="34" charset="0"/>
              </a:defRPr>
            </a:lvl1pPr>
            <a:lvl2pPr marL="557213" indent="-214313">
              <a:buClr>
                <a:srgbClr val="005984"/>
              </a:buClr>
              <a:buSzPct val="100000"/>
              <a:buFont typeface="Arial" panose="020B0604020202020204" pitchFamily="34" charset="0"/>
              <a:buChar char="•"/>
              <a:defRPr sz="1500">
                <a:solidFill>
                  <a:schemeClr val="accent4">
                    <a:lumMod val="75000"/>
                  </a:schemeClr>
                </a:solidFill>
              </a:defRPr>
            </a:lvl2pPr>
            <a:lvl3pPr>
              <a:buClrTx/>
              <a:buSzPct val="100000"/>
              <a:buFont typeface="Arial" pitchFamily="34" charset="0"/>
              <a:buChar char="•"/>
              <a:defRPr sz="1350">
                <a:solidFill>
                  <a:schemeClr val="accent4">
                    <a:lumMod val="75000"/>
                  </a:schemeClr>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3" y="1600201"/>
            <a:ext cx="3879669" cy="4191000"/>
          </a:xfrm>
          <a:prstGeom prst="rect">
            <a:avLst/>
          </a:prstGeom>
        </p:spPr>
        <p:txBody>
          <a:bodyPr/>
          <a:lstStyle>
            <a:lvl1pPr marL="257175" indent="-257175">
              <a:buClr>
                <a:srgbClr val="541900"/>
              </a:buClr>
              <a:buSzPct val="70000"/>
              <a:buFont typeface="Wingdings" panose="05000000000000000000" pitchFamily="2" charset="2"/>
              <a:buChar char="§"/>
              <a:defRPr sz="1800" b="1" baseline="0">
                <a:solidFill>
                  <a:srgbClr val="000000"/>
                </a:solidFill>
                <a:latin typeface="Calibri" pitchFamily="34" charset="0"/>
              </a:defRPr>
            </a:lvl1pPr>
            <a:lvl2pPr marL="557213" indent="-214313">
              <a:buClr>
                <a:srgbClr val="005984"/>
              </a:buClr>
              <a:buSzPct val="100000"/>
              <a:buFont typeface="Arial" panose="020B0604020202020204" pitchFamily="34" charset="0"/>
              <a:buChar char="•"/>
              <a:defRPr sz="1500">
                <a:solidFill>
                  <a:schemeClr val="accent4">
                    <a:lumMod val="75000"/>
                  </a:schemeClr>
                </a:solidFill>
              </a:defRPr>
            </a:lvl2pPr>
            <a:lvl3pPr>
              <a:buClrTx/>
              <a:buSzPct val="100000"/>
              <a:buFont typeface="Arial" pitchFamily="34" charset="0"/>
              <a:buChar char="•"/>
              <a:defRPr sz="1350">
                <a:solidFill>
                  <a:schemeClr val="accent4">
                    <a:lumMod val="75000"/>
                  </a:schemeClr>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5766"/>
          <a:stretch/>
        </p:blipFill>
        <p:spPr>
          <a:xfrm>
            <a:off x="2" y="6664271"/>
            <a:ext cx="9150841" cy="204061"/>
          </a:xfrm>
          <a:prstGeom prst="rect">
            <a:avLst/>
          </a:prstGeom>
        </p:spPr>
      </p:pic>
    </p:spTree>
    <p:extLst>
      <p:ext uri="{BB962C8B-B14F-4D97-AF65-F5344CB8AC3E}">
        <p14:creationId xmlns:p14="http://schemas.microsoft.com/office/powerpoint/2010/main" val="12212791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594F4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3" y="4467097"/>
            <a:ext cx="8294913" cy="1162051"/>
          </a:xfrm>
          <a:prstGeom prst="rect">
            <a:avLst/>
          </a:prstGeom>
        </p:spPr>
        <p:txBody>
          <a:bodyPr anchor="b"/>
          <a:lstStyle>
            <a:lvl1pPr algn="l">
              <a:defRPr sz="27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5900928"/>
            <a:ext cx="7772400" cy="568325"/>
          </a:xfrm>
          <a:prstGeom prst="rect">
            <a:avLst/>
          </a:prstGeom>
        </p:spPr>
        <p:txBody>
          <a:bodyPr anchor="b"/>
          <a:lstStyle>
            <a:lvl1pPr marL="0" indent="0" algn="l">
              <a:lnSpc>
                <a:spcPts val="1650"/>
              </a:lnSpc>
              <a:buNone/>
              <a:defRPr sz="1500" baseline="0">
                <a:solidFill>
                  <a:schemeClr val="bg2"/>
                </a:solidFill>
                <a:latin typeface="Calibri"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4907300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LOSING_OD">
    <p:bg>
      <p:bgPr>
        <a:solidFill>
          <a:srgbClr val="695E4A">
            <a:alpha val="25000"/>
          </a:srgbClr>
        </a:solidFill>
        <a:effectLst/>
      </p:bgPr>
    </p:bg>
    <p:spTree>
      <p:nvGrpSpPr>
        <p:cNvPr id="1" name=""/>
        <p:cNvGrpSpPr/>
        <p:nvPr/>
      </p:nvGrpSpPr>
      <p:grpSpPr>
        <a:xfrm>
          <a:off x="0" y="0"/>
          <a:ext cx="0" cy="0"/>
          <a:chOff x="0" y="0"/>
          <a:chExt cx="0" cy="0"/>
        </a:xfrm>
      </p:grpSpPr>
      <p:sp>
        <p:nvSpPr>
          <p:cNvPr id="3" name="TextBox 2"/>
          <p:cNvSpPr txBox="1"/>
          <p:nvPr userDrawn="1"/>
        </p:nvSpPr>
        <p:spPr>
          <a:xfrm>
            <a:off x="391022" y="3662435"/>
            <a:ext cx="7786887"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14259" y="5900753"/>
            <a:ext cx="9158260" cy="957249"/>
            <a:chOff x="-10695" y="4425563"/>
            <a:chExt cx="6868695" cy="717937"/>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7594" b="18140"/>
            <a:stretch/>
          </p:blipFill>
          <p:spPr>
            <a:xfrm>
              <a:off x="-10695" y="4425563"/>
              <a:ext cx="6868695" cy="717937"/>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81599" y="4481251"/>
              <a:ext cx="1628505" cy="606560"/>
            </a:xfrm>
            <a:prstGeom prst="rect">
              <a:avLst/>
            </a:prstGeom>
          </p:spPr>
        </p:pic>
      </p:grpSp>
    </p:spTree>
    <p:extLst>
      <p:ext uri="{BB962C8B-B14F-4D97-AF65-F5344CB8AC3E}">
        <p14:creationId xmlns:p14="http://schemas.microsoft.com/office/powerpoint/2010/main" val="3906575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lvl1pPr>
              <a:defRPr sz="3200" baseline="0"/>
            </a:lvl1pPr>
          </a:lstStyle>
          <a:p>
            <a:r>
              <a:rPr lang="en-US" dirty="0"/>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9"/>
          <p:cNvSpPr>
            <a:spLocks noGrp="1"/>
          </p:cNvSpPr>
          <p:nvPr>
            <p:ph type="dt" sz="half" idx="10"/>
          </p:nvPr>
        </p:nvSpPr>
        <p:spPr/>
        <p:txBody>
          <a:bodyPr/>
          <a:lstStyle>
            <a:lvl1pPr>
              <a:defRPr/>
            </a:lvl1pPr>
          </a:lstStyle>
          <a:p>
            <a:fld id="{B0F76EF8-0209-C949-9DAA-A21557B1487A}" type="datetimeFigureOut">
              <a:rPr lang="en-US" smtClean="0">
                <a:latin typeface="Constantia"/>
              </a:rPr>
              <a:pPr/>
              <a:t>1/21/2021</a:t>
            </a:fld>
            <a:endParaRPr lang="en-US" dirty="0">
              <a:latin typeface="Constantia"/>
            </a:endParaRPr>
          </a:p>
        </p:txBody>
      </p:sp>
      <p:sp>
        <p:nvSpPr>
          <p:cNvPr id="6" name="Footer Placeholder 21"/>
          <p:cNvSpPr>
            <a:spLocks noGrp="1"/>
          </p:cNvSpPr>
          <p:nvPr>
            <p:ph type="ftr" sz="quarter" idx="11"/>
          </p:nvPr>
        </p:nvSpPr>
        <p:spPr/>
        <p:txBody>
          <a:bodyPr/>
          <a:lstStyle>
            <a:lvl1pPr>
              <a:defRPr/>
            </a:lvl1pPr>
          </a:lstStyle>
          <a:p>
            <a:endParaRPr lang="en-US" dirty="0">
              <a:solidFill>
                <a:srgbClr val="2F5897">
                  <a:shade val="90000"/>
                </a:srgbClr>
              </a:solidFill>
            </a:endParaRPr>
          </a:p>
        </p:txBody>
      </p:sp>
      <p:sp>
        <p:nvSpPr>
          <p:cNvPr id="7" name="Slide Number Placeholder 17"/>
          <p:cNvSpPr>
            <a:spLocks noGrp="1"/>
          </p:cNvSpPr>
          <p:nvPr>
            <p:ph type="sldNum" sz="quarter" idx="12"/>
          </p:nvPr>
        </p:nvSpPr>
        <p:spPr/>
        <p:txBody>
          <a:bodyPr/>
          <a:lstStyle>
            <a:lvl1pPr>
              <a:defRPr/>
            </a:lvl1pPr>
          </a:lstStyle>
          <a:p>
            <a:fld id="{1A984B47-0E05-734E-BA01-58F1CC94543B}" type="slidenum">
              <a:rPr lang="en-US" smtClean="0">
                <a:latin typeface="Constantia"/>
              </a:rPr>
              <a:pPr/>
              <a:t>‹#›</a:t>
            </a:fld>
            <a:endParaRPr lang="en-US" dirty="0">
              <a:latin typeface="Constantia"/>
            </a:endParaRPr>
          </a:p>
        </p:txBody>
      </p:sp>
    </p:spTree>
    <p:extLst>
      <p:ext uri="{BB962C8B-B14F-4D97-AF65-F5344CB8AC3E}">
        <p14:creationId xmlns:p14="http://schemas.microsoft.com/office/powerpoint/2010/main" val="4156660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lvl1pPr>
              <a:defRPr sz="3200" baseline="0"/>
            </a:lvl1pPr>
          </a:lstStyle>
          <a:p>
            <a:r>
              <a:rPr lang="en-US" dirty="0"/>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fld id="{B0F76EF8-0209-C949-9DAA-A21557B1487A}" type="datetimeFigureOut">
              <a:rPr lang="en-US" smtClean="0">
                <a:latin typeface="Constantia"/>
              </a:rPr>
              <a:pPr/>
              <a:t>1/21/2021</a:t>
            </a:fld>
            <a:endParaRPr lang="en-US" dirty="0">
              <a:latin typeface="Constantia"/>
            </a:endParaRPr>
          </a:p>
        </p:txBody>
      </p:sp>
      <p:sp>
        <p:nvSpPr>
          <p:cNvPr id="8" name="Footer Placeholder 21"/>
          <p:cNvSpPr>
            <a:spLocks noGrp="1"/>
          </p:cNvSpPr>
          <p:nvPr>
            <p:ph type="ftr" sz="quarter" idx="11"/>
          </p:nvPr>
        </p:nvSpPr>
        <p:spPr/>
        <p:txBody>
          <a:bodyPr/>
          <a:lstStyle>
            <a:lvl1pPr>
              <a:defRPr/>
            </a:lvl1pPr>
          </a:lstStyle>
          <a:p>
            <a:endParaRPr lang="en-US" dirty="0">
              <a:solidFill>
                <a:srgbClr val="2F5897">
                  <a:shade val="90000"/>
                </a:srgbClr>
              </a:solidFill>
            </a:endParaRPr>
          </a:p>
        </p:txBody>
      </p:sp>
      <p:sp>
        <p:nvSpPr>
          <p:cNvPr id="9" name="Slide Number Placeholder 17"/>
          <p:cNvSpPr>
            <a:spLocks noGrp="1"/>
          </p:cNvSpPr>
          <p:nvPr>
            <p:ph type="sldNum" sz="quarter" idx="12"/>
          </p:nvPr>
        </p:nvSpPr>
        <p:spPr/>
        <p:txBody>
          <a:bodyPr/>
          <a:lstStyle>
            <a:lvl1pPr>
              <a:defRPr/>
            </a:lvl1pPr>
          </a:lstStyle>
          <a:p>
            <a:fld id="{1A984B47-0E05-734E-BA01-58F1CC94543B}" type="slidenum">
              <a:rPr lang="en-US" smtClean="0">
                <a:latin typeface="Constantia"/>
              </a:rPr>
              <a:pPr/>
              <a:t>‹#›</a:t>
            </a:fld>
            <a:endParaRPr lang="en-US" dirty="0">
              <a:latin typeface="Constantia"/>
            </a:endParaRPr>
          </a:p>
        </p:txBody>
      </p:sp>
    </p:spTree>
    <p:extLst>
      <p:ext uri="{BB962C8B-B14F-4D97-AF65-F5344CB8AC3E}">
        <p14:creationId xmlns:p14="http://schemas.microsoft.com/office/powerpoint/2010/main" val="1497502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400" b="0">
                <a:ln>
                  <a:noFill/>
                </a:ln>
                <a:solidFill>
                  <a:schemeClr val="tx2"/>
                </a:solidFill>
                <a:effectLst/>
                <a:latin typeface="Arial" pitchFamily="34" charset="0"/>
                <a:ea typeface="+mj-ea"/>
                <a:cs typeface="Arial" pitchFamily="34" charset="0"/>
              </a:defRPr>
            </a:lvl1pPr>
          </a:lstStyle>
          <a:p>
            <a:r>
              <a:rPr lang="en-US"/>
              <a:t>Click to edit Master title style</a:t>
            </a:r>
            <a:endParaRPr lang="en-US" dirty="0"/>
          </a:p>
        </p:txBody>
      </p:sp>
      <p:sp>
        <p:nvSpPr>
          <p:cNvPr id="3" name="Date Placeholder 9"/>
          <p:cNvSpPr>
            <a:spLocks noGrp="1"/>
          </p:cNvSpPr>
          <p:nvPr>
            <p:ph type="dt" sz="half" idx="10"/>
          </p:nvPr>
        </p:nvSpPr>
        <p:spPr/>
        <p:txBody>
          <a:bodyPr/>
          <a:lstStyle>
            <a:lvl1pPr>
              <a:defRPr/>
            </a:lvl1pPr>
          </a:lstStyle>
          <a:p>
            <a:fld id="{B0F76EF8-0209-C949-9DAA-A21557B1487A}" type="datetimeFigureOut">
              <a:rPr lang="en-US" smtClean="0">
                <a:latin typeface="Constantia"/>
              </a:rPr>
              <a:pPr/>
              <a:t>1/21/2021</a:t>
            </a:fld>
            <a:endParaRPr lang="en-US" dirty="0">
              <a:latin typeface="Constantia"/>
            </a:endParaRPr>
          </a:p>
        </p:txBody>
      </p:sp>
      <p:sp>
        <p:nvSpPr>
          <p:cNvPr id="4" name="Footer Placeholder 21"/>
          <p:cNvSpPr>
            <a:spLocks noGrp="1"/>
          </p:cNvSpPr>
          <p:nvPr>
            <p:ph type="ftr" sz="quarter" idx="11"/>
          </p:nvPr>
        </p:nvSpPr>
        <p:spPr/>
        <p:txBody>
          <a:bodyPr/>
          <a:lstStyle>
            <a:lvl1pPr>
              <a:defRPr/>
            </a:lvl1pPr>
          </a:lstStyle>
          <a:p>
            <a:endParaRPr lang="en-US" dirty="0">
              <a:solidFill>
                <a:srgbClr val="2F5897">
                  <a:shade val="90000"/>
                </a:srgbClr>
              </a:solidFill>
            </a:endParaRPr>
          </a:p>
        </p:txBody>
      </p:sp>
      <p:sp>
        <p:nvSpPr>
          <p:cNvPr id="5" name="Slide Number Placeholder 17"/>
          <p:cNvSpPr>
            <a:spLocks noGrp="1"/>
          </p:cNvSpPr>
          <p:nvPr>
            <p:ph type="sldNum" sz="quarter" idx="12"/>
          </p:nvPr>
        </p:nvSpPr>
        <p:spPr/>
        <p:txBody>
          <a:bodyPr/>
          <a:lstStyle>
            <a:lvl1pPr>
              <a:defRPr/>
            </a:lvl1pPr>
          </a:lstStyle>
          <a:p>
            <a:fld id="{1A984B47-0E05-734E-BA01-58F1CC94543B}" type="slidenum">
              <a:rPr lang="en-US" smtClean="0">
                <a:latin typeface="Constantia"/>
              </a:rPr>
              <a:pPr/>
              <a:t>‹#›</a:t>
            </a:fld>
            <a:endParaRPr lang="en-US" dirty="0">
              <a:latin typeface="Constantia"/>
            </a:endParaRPr>
          </a:p>
        </p:txBody>
      </p:sp>
    </p:spTree>
    <p:extLst>
      <p:ext uri="{BB962C8B-B14F-4D97-AF65-F5344CB8AC3E}">
        <p14:creationId xmlns:p14="http://schemas.microsoft.com/office/powerpoint/2010/main" val="947810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fld id="{B0F76EF8-0209-C949-9DAA-A21557B1487A}" type="datetimeFigureOut">
              <a:rPr lang="en-US" smtClean="0">
                <a:latin typeface="Constantia"/>
              </a:rPr>
              <a:pPr/>
              <a:t>1/21/2021</a:t>
            </a:fld>
            <a:endParaRPr lang="en-US" dirty="0">
              <a:latin typeface="Constantia"/>
            </a:endParaRPr>
          </a:p>
        </p:txBody>
      </p:sp>
      <p:sp>
        <p:nvSpPr>
          <p:cNvPr id="3" name="Footer Placeholder 21"/>
          <p:cNvSpPr>
            <a:spLocks noGrp="1"/>
          </p:cNvSpPr>
          <p:nvPr>
            <p:ph type="ftr" sz="quarter" idx="11"/>
          </p:nvPr>
        </p:nvSpPr>
        <p:spPr/>
        <p:txBody>
          <a:bodyPr/>
          <a:lstStyle>
            <a:lvl1pPr>
              <a:defRPr/>
            </a:lvl1pPr>
          </a:lstStyle>
          <a:p>
            <a:endParaRPr lang="en-US" dirty="0">
              <a:solidFill>
                <a:srgbClr val="2F5897">
                  <a:shade val="90000"/>
                </a:srgbClr>
              </a:solidFill>
            </a:endParaRPr>
          </a:p>
        </p:txBody>
      </p:sp>
      <p:sp>
        <p:nvSpPr>
          <p:cNvPr id="4" name="Slide Number Placeholder 17"/>
          <p:cNvSpPr>
            <a:spLocks noGrp="1"/>
          </p:cNvSpPr>
          <p:nvPr>
            <p:ph type="sldNum" sz="quarter" idx="12"/>
          </p:nvPr>
        </p:nvSpPr>
        <p:spPr/>
        <p:txBody>
          <a:bodyPr/>
          <a:lstStyle>
            <a:lvl1pPr>
              <a:defRPr/>
            </a:lvl1pPr>
          </a:lstStyle>
          <a:p>
            <a:fld id="{1A984B47-0E05-734E-BA01-58F1CC94543B}" type="slidenum">
              <a:rPr lang="en-US" smtClean="0">
                <a:latin typeface="Constantia"/>
              </a:rPr>
              <a:pPr/>
              <a:t>‹#›</a:t>
            </a:fld>
            <a:endParaRPr lang="en-US" dirty="0">
              <a:latin typeface="Constantia"/>
            </a:endParaRPr>
          </a:p>
        </p:txBody>
      </p:sp>
    </p:spTree>
    <p:extLst>
      <p:ext uri="{BB962C8B-B14F-4D97-AF65-F5344CB8AC3E}">
        <p14:creationId xmlns:p14="http://schemas.microsoft.com/office/powerpoint/2010/main" val="2903641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Date Placeholder 9"/>
          <p:cNvSpPr>
            <a:spLocks noGrp="1"/>
          </p:cNvSpPr>
          <p:nvPr>
            <p:ph type="dt" sz="half" idx="10"/>
          </p:nvPr>
        </p:nvSpPr>
        <p:spPr/>
        <p:txBody>
          <a:bodyPr/>
          <a:lstStyle>
            <a:lvl1pPr>
              <a:defRPr/>
            </a:lvl1pPr>
          </a:lstStyle>
          <a:p>
            <a:fld id="{B0F76EF8-0209-C949-9DAA-A21557B1487A}" type="datetimeFigureOut">
              <a:rPr lang="en-US" smtClean="0">
                <a:latin typeface="Constantia"/>
              </a:rPr>
              <a:pPr/>
              <a:t>1/21/2021</a:t>
            </a:fld>
            <a:endParaRPr lang="en-US" dirty="0">
              <a:latin typeface="Constantia"/>
            </a:endParaRPr>
          </a:p>
        </p:txBody>
      </p:sp>
      <p:sp>
        <p:nvSpPr>
          <p:cNvPr id="4" name="Footer Placeholder 21"/>
          <p:cNvSpPr>
            <a:spLocks noGrp="1"/>
          </p:cNvSpPr>
          <p:nvPr>
            <p:ph type="ftr" sz="quarter" idx="11"/>
          </p:nvPr>
        </p:nvSpPr>
        <p:spPr/>
        <p:txBody>
          <a:bodyPr/>
          <a:lstStyle>
            <a:lvl1pPr>
              <a:defRPr/>
            </a:lvl1pPr>
          </a:lstStyle>
          <a:p>
            <a:endParaRPr lang="en-US" dirty="0">
              <a:solidFill>
                <a:srgbClr val="2F5897">
                  <a:shade val="90000"/>
                </a:srgbClr>
              </a:solidFill>
            </a:endParaRPr>
          </a:p>
        </p:txBody>
      </p:sp>
      <p:sp>
        <p:nvSpPr>
          <p:cNvPr id="5" name="Slide Number Placeholder 17"/>
          <p:cNvSpPr>
            <a:spLocks noGrp="1"/>
          </p:cNvSpPr>
          <p:nvPr>
            <p:ph type="sldNum" sz="quarter" idx="12"/>
          </p:nvPr>
        </p:nvSpPr>
        <p:spPr/>
        <p:txBody>
          <a:bodyPr/>
          <a:lstStyle>
            <a:lvl1pPr>
              <a:defRPr/>
            </a:lvl1pPr>
          </a:lstStyle>
          <a:p>
            <a:fld id="{1A984B47-0E05-734E-BA01-58F1CC94543B}" type="slidenum">
              <a:rPr lang="en-US" smtClean="0">
                <a:latin typeface="Constantia"/>
              </a:rPr>
              <a:pPr/>
              <a:t>‹#›</a:t>
            </a:fld>
            <a:endParaRPr lang="en-US" dirty="0">
              <a:latin typeface="Constantia"/>
            </a:endParaRPr>
          </a:p>
        </p:txBody>
      </p:sp>
      <p:pic>
        <p:nvPicPr>
          <p:cNvPr id="6" name="Picture 9" descr="ESAC Inc Logo_July_2010"/>
          <p:cNvPicPr>
            <a:picLocks noChangeAspect="1" noChangeArrowheads="1"/>
          </p:cNvPicPr>
          <p:nvPr/>
        </p:nvPicPr>
        <p:blipFill>
          <a:blip r:embed="rId2" cstate="print"/>
          <a:srcRect/>
          <a:stretch>
            <a:fillRect/>
          </a:stretch>
        </p:blipFill>
        <p:spPr bwMode="auto">
          <a:xfrm>
            <a:off x="7086600" y="6096000"/>
            <a:ext cx="1663700" cy="619125"/>
          </a:xfrm>
          <a:prstGeom prst="rect">
            <a:avLst/>
          </a:prstGeom>
          <a:noFill/>
          <a:ln w="9525">
            <a:noFill/>
            <a:miter lim="800000"/>
            <a:headEnd/>
            <a:tailEnd/>
          </a:ln>
        </p:spPr>
      </p:pic>
    </p:spTree>
    <p:extLst>
      <p:ext uri="{BB962C8B-B14F-4D97-AF65-F5344CB8AC3E}">
        <p14:creationId xmlns:p14="http://schemas.microsoft.com/office/powerpoint/2010/main" val="526872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Arial" pitchFamily="34" charset="0"/>
                <a:ea typeface="+mj-ea"/>
                <a:cs typeface="Arial" pitchFamily="34" charset="0"/>
              </a:defRPr>
            </a:lvl1pPr>
          </a:lstStyle>
          <a:p>
            <a:r>
              <a:rPr lang="en-US"/>
              <a:t>Click to edit Master title style</a:t>
            </a:r>
            <a:endParaRPr lang="en-US" dirty="0"/>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9"/>
          <p:cNvSpPr>
            <a:spLocks noGrp="1"/>
          </p:cNvSpPr>
          <p:nvPr>
            <p:ph type="dt" sz="half" idx="10"/>
          </p:nvPr>
        </p:nvSpPr>
        <p:spPr/>
        <p:txBody>
          <a:bodyPr/>
          <a:lstStyle>
            <a:lvl1pPr>
              <a:defRPr/>
            </a:lvl1pPr>
          </a:lstStyle>
          <a:p>
            <a:fld id="{B0F76EF8-0209-C949-9DAA-A21557B1487A}" type="datetimeFigureOut">
              <a:rPr lang="en-US" smtClean="0">
                <a:latin typeface="Constantia"/>
              </a:rPr>
              <a:pPr/>
              <a:t>1/21/2021</a:t>
            </a:fld>
            <a:endParaRPr lang="en-US" dirty="0">
              <a:latin typeface="Constantia"/>
            </a:endParaRPr>
          </a:p>
        </p:txBody>
      </p:sp>
      <p:sp>
        <p:nvSpPr>
          <p:cNvPr id="6" name="Footer Placeholder 21"/>
          <p:cNvSpPr>
            <a:spLocks noGrp="1"/>
          </p:cNvSpPr>
          <p:nvPr>
            <p:ph type="ftr" sz="quarter" idx="11"/>
          </p:nvPr>
        </p:nvSpPr>
        <p:spPr/>
        <p:txBody>
          <a:bodyPr/>
          <a:lstStyle>
            <a:lvl1pPr>
              <a:defRPr/>
            </a:lvl1pPr>
          </a:lstStyle>
          <a:p>
            <a:endParaRPr lang="en-US" dirty="0">
              <a:solidFill>
                <a:srgbClr val="2F5897">
                  <a:shade val="90000"/>
                </a:srgbClr>
              </a:solidFill>
            </a:endParaRPr>
          </a:p>
        </p:txBody>
      </p:sp>
      <p:sp>
        <p:nvSpPr>
          <p:cNvPr id="7" name="Slide Number Placeholder 17"/>
          <p:cNvSpPr>
            <a:spLocks noGrp="1"/>
          </p:cNvSpPr>
          <p:nvPr>
            <p:ph type="sldNum" sz="quarter" idx="12"/>
          </p:nvPr>
        </p:nvSpPr>
        <p:spPr/>
        <p:txBody>
          <a:bodyPr/>
          <a:lstStyle>
            <a:lvl1pPr>
              <a:defRPr/>
            </a:lvl1pPr>
          </a:lstStyle>
          <a:p>
            <a:fld id="{1A984B47-0E05-734E-BA01-58F1CC94543B}" type="slidenum">
              <a:rPr lang="en-US" smtClean="0">
                <a:latin typeface="Constantia"/>
              </a:rPr>
              <a:pPr/>
              <a:t>‹#›</a:t>
            </a:fld>
            <a:endParaRPr lang="en-US" dirty="0">
              <a:latin typeface="Constantia"/>
            </a:endParaRPr>
          </a:p>
        </p:txBody>
      </p:sp>
    </p:spTree>
    <p:extLst>
      <p:ext uri="{BB962C8B-B14F-4D97-AF65-F5344CB8AC3E}">
        <p14:creationId xmlns:p14="http://schemas.microsoft.com/office/powerpoint/2010/main" val="927091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theme" Target="../theme/theme3.xml"/><Relationship Id="rId4"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4.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1028" name="Title Placeholder 8"/>
          <p:cNvSpPr>
            <a:spLocks noGrp="1"/>
          </p:cNvSpPr>
          <p:nvPr>
            <p:ph type="title"/>
          </p:nvPr>
        </p:nvSpPr>
        <p:spPr bwMode="auto">
          <a:xfrm>
            <a:off x="457200" y="457200"/>
            <a:ext cx="8229600" cy="533395"/>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295400"/>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lgn="r">
              <a:defRPr sz="1200">
                <a:solidFill>
                  <a:srgbClr val="2C5490"/>
                </a:solidFill>
              </a:defRPr>
            </a:lvl1pPr>
          </a:lstStyle>
          <a:p>
            <a:pPr defTabSz="457200"/>
            <a:fld id="{B0F76EF8-0209-C949-9DAA-A21557B1487A}" type="datetimeFigureOut">
              <a:rPr lang="en-US" smtClean="0">
                <a:latin typeface="Constantia"/>
              </a:rPr>
              <a:pPr defTabSz="457200"/>
              <a:t>1/21/2021</a:t>
            </a:fld>
            <a:endParaRPr lang="en-US" dirty="0">
              <a:latin typeface="Constantia"/>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pitchFamily="34" charset="0"/>
                <a:ea typeface="ＭＳ Ｐゴシック" pitchFamily="34" charset="-128"/>
                <a:cs typeface="+mn-cs"/>
              </a:defRPr>
            </a:lvl1pPr>
          </a:lstStyle>
          <a:p>
            <a:pPr defTabSz="457200"/>
            <a:endParaRPr lang="en-US" dirty="0">
              <a:solidFill>
                <a:srgbClr val="2F5897">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2C5490"/>
                </a:solidFill>
              </a:defRPr>
            </a:lvl1pPr>
          </a:lstStyle>
          <a:p>
            <a:pPr defTabSz="457200"/>
            <a:fld id="{1A984B47-0E05-734E-BA01-58F1CC94543B}" type="slidenum">
              <a:rPr lang="en-US" smtClean="0">
                <a:latin typeface="Constantia"/>
              </a:rPr>
              <a:pPr defTabSz="457200"/>
              <a:t>‹#›</a:t>
            </a:fld>
            <a:endParaRPr lang="en-US" dirty="0">
              <a:latin typeface="Constantia"/>
            </a:endParaRPr>
          </a:p>
        </p:txBody>
      </p:sp>
      <p:cxnSp>
        <p:nvCxnSpPr>
          <p:cNvPr id="1034" name="Straight Connector 3"/>
          <p:cNvCxnSpPr>
            <a:cxnSpLocks noChangeShapeType="1"/>
          </p:cNvCxnSpPr>
          <p:nvPr/>
        </p:nvCxnSpPr>
        <p:spPr bwMode="auto">
          <a:xfrm>
            <a:off x="152400" y="1066800"/>
            <a:ext cx="8839200" cy="0"/>
          </a:xfrm>
          <a:prstGeom prst="line">
            <a:avLst/>
          </a:prstGeom>
          <a:noFill/>
          <a:ln w="38100" cap="rnd">
            <a:solidFill>
              <a:schemeClr val="accent2"/>
            </a:solidFill>
            <a:round/>
            <a:headEnd/>
            <a:tailEnd/>
          </a:ln>
          <a:effectLst>
            <a:outerShdw dist="38100" dir="5400000" algn="t" rotWithShape="0">
              <a:srgbClr val="808080">
                <a:alpha val="39998"/>
              </a:srgbClr>
            </a:outerShdw>
          </a:effectLst>
        </p:spPr>
      </p:cxnSp>
    </p:spTree>
    <p:extLst>
      <p:ext uri="{BB962C8B-B14F-4D97-AF65-F5344CB8AC3E}">
        <p14:creationId xmlns:p14="http://schemas.microsoft.com/office/powerpoint/2010/main" val="315776856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txStyles>
    <p:titleStyle>
      <a:lvl1pPr algn="l" rtl="0" eaLnBrk="1" fontAlgn="base" hangingPunct="1">
        <a:spcBef>
          <a:spcPct val="0"/>
        </a:spcBef>
        <a:spcAft>
          <a:spcPct val="0"/>
        </a:spcAft>
        <a:defRPr sz="3200" kern="1200" baseline="0">
          <a:solidFill>
            <a:schemeClr val="tx2"/>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5000">
          <a:solidFill>
            <a:schemeClr val="tx2"/>
          </a:solidFill>
          <a:latin typeface="Arial" charset="0"/>
          <a:ea typeface="ＭＳ Ｐゴシック" charset="0"/>
          <a:cs typeface="Arial" charset="0"/>
        </a:defRPr>
      </a:lvl2pPr>
      <a:lvl3pPr algn="l" rtl="0" eaLnBrk="1" fontAlgn="base" hangingPunct="1">
        <a:spcBef>
          <a:spcPct val="0"/>
        </a:spcBef>
        <a:spcAft>
          <a:spcPct val="0"/>
        </a:spcAft>
        <a:defRPr sz="5000">
          <a:solidFill>
            <a:schemeClr val="tx2"/>
          </a:solidFill>
          <a:latin typeface="Arial" charset="0"/>
          <a:ea typeface="ＭＳ Ｐゴシック" charset="0"/>
          <a:cs typeface="Arial" charset="0"/>
        </a:defRPr>
      </a:lvl3pPr>
      <a:lvl4pPr algn="l" rtl="0" eaLnBrk="1" fontAlgn="base" hangingPunct="1">
        <a:spcBef>
          <a:spcPct val="0"/>
        </a:spcBef>
        <a:spcAft>
          <a:spcPct val="0"/>
        </a:spcAft>
        <a:defRPr sz="5000">
          <a:solidFill>
            <a:schemeClr val="tx2"/>
          </a:solidFill>
          <a:latin typeface="Arial" charset="0"/>
          <a:ea typeface="ＭＳ Ｐゴシック" charset="0"/>
          <a:cs typeface="Arial" charset="0"/>
        </a:defRPr>
      </a:lvl4pPr>
      <a:lvl5pPr algn="l" rtl="0" eaLnBrk="1" fontAlgn="base" hangingPunct="1">
        <a:spcBef>
          <a:spcPct val="0"/>
        </a:spcBef>
        <a:spcAft>
          <a:spcPct val="0"/>
        </a:spcAft>
        <a:defRPr sz="5000">
          <a:solidFill>
            <a:schemeClr val="tx2"/>
          </a:solidFill>
          <a:latin typeface="Arial" charset="0"/>
          <a:ea typeface="ＭＳ Ｐゴシック" charset="0"/>
          <a:cs typeface="Arial" charset="0"/>
        </a:defRPr>
      </a:lvl5pPr>
      <a:lvl6pPr marL="457200" algn="l" rtl="0" eaLnBrk="1" fontAlgn="base" hangingPunct="1">
        <a:spcBef>
          <a:spcPct val="0"/>
        </a:spcBef>
        <a:spcAft>
          <a:spcPct val="0"/>
        </a:spcAft>
        <a:defRPr sz="5000">
          <a:solidFill>
            <a:schemeClr val="tx2"/>
          </a:solidFill>
          <a:latin typeface="Arial" charset="0"/>
          <a:ea typeface="ＭＳ Ｐゴシック" charset="0"/>
          <a:cs typeface="Arial" charset="0"/>
        </a:defRPr>
      </a:lvl6pPr>
      <a:lvl7pPr marL="914400" algn="l" rtl="0" eaLnBrk="1" fontAlgn="base" hangingPunct="1">
        <a:spcBef>
          <a:spcPct val="0"/>
        </a:spcBef>
        <a:spcAft>
          <a:spcPct val="0"/>
        </a:spcAft>
        <a:defRPr sz="5000">
          <a:solidFill>
            <a:schemeClr val="tx2"/>
          </a:solidFill>
          <a:latin typeface="Arial" charset="0"/>
          <a:ea typeface="ＭＳ Ｐゴシック" charset="0"/>
          <a:cs typeface="Arial" charset="0"/>
        </a:defRPr>
      </a:lvl7pPr>
      <a:lvl8pPr marL="1371600" algn="l" rtl="0" eaLnBrk="1" fontAlgn="base" hangingPunct="1">
        <a:spcBef>
          <a:spcPct val="0"/>
        </a:spcBef>
        <a:spcAft>
          <a:spcPct val="0"/>
        </a:spcAft>
        <a:defRPr sz="5000">
          <a:solidFill>
            <a:schemeClr val="tx2"/>
          </a:solidFill>
          <a:latin typeface="Arial" charset="0"/>
          <a:ea typeface="ＭＳ Ｐゴシック" charset="0"/>
          <a:cs typeface="Arial" charset="0"/>
        </a:defRPr>
      </a:lvl8pPr>
      <a:lvl9pPr marL="1828800" algn="l" rtl="0" eaLnBrk="1" fontAlgn="base" hangingPunct="1">
        <a:spcBef>
          <a:spcPct val="0"/>
        </a:spcBef>
        <a:spcAft>
          <a:spcPct val="0"/>
        </a:spcAft>
        <a:defRPr sz="5000">
          <a:solidFill>
            <a:schemeClr val="tx2"/>
          </a:solidFill>
          <a:latin typeface="Arial" charset="0"/>
          <a:ea typeface="ＭＳ Ｐゴシック" charset="0"/>
          <a:cs typeface="Arial" charset="0"/>
        </a:defRPr>
      </a:lvl9pPr>
    </p:titleStyle>
    <p:bodyStyle>
      <a:lvl1pPr marL="273050" indent="-273050" algn="l" rtl="0" eaLnBrk="1" fontAlgn="base" hangingPunct="1">
        <a:spcBef>
          <a:spcPct val="20000"/>
        </a:spcBef>
        <a:spcAft>
          <a:spcPct val="0"/>
        </a:spcAft>
        <a:buClr>
          <a:srgbClr val="E68422"/>
        </a:buClr>
        <a:buSzPct val="95000"/>
        <a:buFont typeface="Wingdings 2" pitchFamily="18" charset="2"/>
        <a:buChar char=""/>
        <a:defRPr sz="2600" kern="1200">
          <a:solidFill>
            <a:schemeClr val="tx1"/>
          </a:solidFill>
          <a:latin typeface="Arial" pitchFamily="34" charset="0"/>
          <a:ea typeface="ＭＳ Ｐゴシック" charset="0"/>
          <a:cs typeface="Arial" pitchFamily="34" charset="0"/>
        </a:defRPr>
      </a:lvl1pPr>
      <a:lvl2pPr marL="639763" indent="-246063" algn="l" rtl="0" eaLnBrk="1" fontAlgn="base" hangingPunct="1">
        <a:spcBef>
          <a:spcPct val="20000"/>
        </a:spcBef>
        <a:spcAft>
          <a:spcPct val="0"/>
        </a:spcAft>
        <a:buClr>
          <a:schemeClr val="accent1"/>
        </a:buClr>
        <a:buSzPct val="85000"/>
        <a:buFont typeface="Wingdings 2" pitchFamily="18" charset="2"/>
        <a:buChar char=""/>
        <a:defRPr sz="2400" kern="1200">
          <a:solidFill>
            <a:schemeClr val="tx1"/>
          </a:solidFill>
          <a:latin typeface="Arial" pitchFamily="34" charset="0"/>
          <a:ea typeface="Arial" charset="0"/>
          <a:cs typeface="Arial" pitchFamily="34" charset="0"/>
        </a:defRPr>
      </a:lvl2pPr>
      <a:lvl3pPr marL="914400" indent="-246063" algn="l" rtl="0" eaLnBrk="1" fontAlgn="base" hangingPunct="1">
        <a:spcBef>
          <a:spcPct val="20000"/>
        </a:spcBef>
        <a:spcAft>
          <a:spcPct val="0"/>
        </a:spcAft>
        <a:buClr>
          <a:schemeClr val="accent2"/>
        </a:buClr>
        <a:buSzPct val="70000"/>
        <a:buFont typeface="Wingdings 2" pitchFamily="18" charset="2"/>
        <a:buChar char=""/>
        <a:defRPr sz="2100" kern="1200">
          <a:solidFill>
            <a:schemeClr val="tx1"/>
          </a:solidFill>
          <a:latin typeface="Arial" pitchFamily="34" charset="0"/>
          <a:ea typeface="Arial" charset="0"/>
          <a:cs typeface="Arial" pitchFamily="34" charset="0"/>
        </a:defRPr>
      </a:lvl3pPr>
      <a:lvl4pPr marL="1187450" indent="-209550" algn="l" rtl="0" eaLnBrk="1" fontAlgn="base" hangingPunct="1">
        <a:spcBef>
          <a:spcPct val="20000"/>
        </a:spcBef>
        <a:spcAft>
          <a:spcPct val="0"/>
        </a:spcAft>
        <a:buClr>
          <a:srgbClr val="E68422"/>
        </a:buClr>
        <a:buSzPct val="65000"/>
        <a:buFont typeface="Wingdings 2" pitchFamily="18" charset="2"/>
        <a:buChar char=""/>
        <a:defRPr sz="2000" kern="1200">
          <a:solidFill>
            <a:schemeClr val="tx1"/>
          </a:solidFill>
          <a:latin typeface="Arial" pitchFamily="34" charset="0"/>
          <a:ea typeface="Arial" charset="0"/>
          <a:cs typeface="Arial" pitchFamily="34" charset="0"/>
        </a:defRPr>
      </a:lvl4pPr>
      <a:lvl5pPr marL="1462088" indent="-209550" algn="l" rtl="0" eaLnBrk="1" fontAlgn="base" hangingPunct="1">
        <a:spcBef>
          <a:spcPct val="20000"/>
        </a:spcBef>
        <a:spcAft>
          <a:spcPct val="0"/>
        </a:spcAft>
        <a:buClr>
          <a:srgbClr val="846648"/>
        </a:buClr>
        <a:buSzPct val="65000"/>
        <a:buFont typeface="Wingdings 2" pitchFamily="18" charset="2"/>
        <a:buChar char=""/>
        <a:defRPr sz="2000" kern="1200">
          <a:solidFill>
            <a:schemeClr val="tx1"/>
          </a:solidFill>
          <a:latin typeface="Arial" pitchFamily="34" charset="0"/>
          <a:ea typeface="Arial" charset="0"/>
          <a:cs typeface="Arial"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1028" name="Title Placeholder 8"/>
          <p:cNvSpPr>
            <a:spLocks noGrp="1"/>
          </p:cNvSpPr>
          <p:nvPr>
            <p:ph type="title"/>
          </p:nvPr>
        </p:nvSpPr>
        <p:spPr bwMode="auto">
          <a:xfrm>
            <a:off x="457200" y="457202"/>
            <a:ext cx="8229600" cy="533395"/>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295402"/>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p:cNvSpPr>
            <a:spLocks noGrp="1"/>
          </p:cNvSpPr>
          <p:nvPr>
            <p:ph type="dt" sz="half" idx="2"/>
          </p:nvPr>
        </p:nvSpPr>
        <p:spPr>
          <a:xfrm>
            <a:off x="457200" y="6356352"/>
            <a:ext cx="2133600" cy="365125"/>
          </a:xfrm>
          <a:prstGeom prst="rect">
            <a:avLst/>
          </a:prstGeom>
        </p:spPr>
        <p:txBody>
          <a:bodyPr vert="horz" wrap="square" lIns="0" tIns="0" rIns="0" bIns="0" numCol="1" anchor="b" anchorCtr="0" compatLnSpc="1">
            <a:prstTxWarp prst="textNoShape">
              <a:avLst/>
            </a:prstTxWarp>
          </a:bodyPr>
          <a:lstStyle>
            <a:lvl1pPr algn="r">
              <a:defRPr sz="900">
                <a:solidFill>
                  <a:srgbClr val="2C5490"/>
                </a:solidFill>
              </a:defRPr>
            </a:lvl1pPr>
          </a:lstStyle>
          <a:p>
            <a:pPr defTabSz="342900"/>
            <a:fld id="{B0F76EF8-0209-C949-9DAA-A21557B1487A}" type="datetimeFigureOut">
              <a:rPr lang="en-US" smtClean="0"/>
              <a:pPr defTabSz="342900"/>
              <a:t>1/21/2021</a:t>
            </a:fld>
            <a:endParaRPr lang="en-US" dirty="0"/>
          </a:p>
        </p:txBody>
      </p:sp>
      <p:sp>
        <p:nvSpPr>
          <p:cNvPr id="22" name="Footer Placeholder 21"/>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latinLnBrk="0" hangingPunct="1">
              <a:defRPr kumimoji="0" sz="900">
                <a:solidFill>
                  <a:schemeClr val="tx2">
                    <a:shade val="90000"/>
                  </a:schemeClr>
                </a:solidFill>
                <a:latin typeface="Arial" pitchFamily="34" charset="0"/>
                <a:ea typeface="ＭＳ Ｐゴシック" pitchFamily="34" charset="-128"/>
                <a:cs typeface="+mn-cs"/>
              </a:defRPr>
            </a:lvl1pPr>
          </a:lstStyle>
          <a:p>
            <a:pPr defTabSz="342900"/>
            <a:endParaRPr lang="en-US" dirty="0">
              <a:solidFill>
                <a:srgbClr val="2F5897">
                  <a:shade val="90000"/>
                </a:srgbClr>
              </a:solidFill>
            </a:endParaRPr>
          </a:p>
        </p:txBody>
      </p:sp>
      <p:sp>
        <p:nvSpPr>
          <p:cNvPr id="18" name="Slide Number Placeholder 17"/>
          <p:cNvSpPr>
            <a:spLocks noGrp="1"/>
          </p:cNvSpPr>
          <p:nvPr>
            <p:ph type="sldNum" sz="quarter" idx="4"/>
          </p:nvPr>
        </p:nvSpPr>
        <p:spPr>
          <a:xfrm>
            <a:off x="7924800" y="6356352"/>
            <a:ext cx="762000" cy="365125"/>
          </a:xfrm>
          <a:prstGeom prst="rect">
            <a:avLst/>
          </a:prstGeom>
        </p:spPr>
        <p:txBody>
          <a:bodyPr vert="horz" wrap="square" lIns="0" tIns="0" rIns="0" bIns="0" numCol="1" anchor="b" anchorCtr="0" compatLnSpc="1">
            <a:prstTxWarp prst="textNoShape">
              <a:avLst/>
            </a:prstTxWarp>
          </a:bodyPr>
          <a:lstStyle>
            <a:lvl1pPr algn="r">
              <a:defRPr sz="900">
                <a:solidFill>
                  <a:srgbClr val="2C5490"/>
                </a:solidFill>
              </a:defRPr>
            </a:lvl1pPr>
          </a:lstStyle>
          <a:p>
            <a:pPr defTabSz="342900"/>
            <a:fld id="{1A984B47-0E05-734E-BA01-58F1CC94543B}" type="slidenum">
              <a:rPr lang="en-US" smtClean="0"/>
              <a:pPr defTabSz="342900"/>
              <a:t>‹#›</a:t>
            </a:fld>
            <a:endParaRPr lang="en-US" dirty="0"/>
          </a:p>
        </p:txBody>
      </p:sp>
      <p:cxnSp>
        <p:nvCxnSpPr>
          <p:cNvPr id="1034" name="Straight Connector 3"/>
          <p:cNvCxnSpPr>
            <a:cxnSpLocks noChangeShapeType="1"/>
          </p:cNvCxnSpPr>
          <p:nvPr/>
        </p:nvCxnSpPr>
        <p:spPr bwMode="auto">
          <a:xfrm>
            <a:off x="152400" y="1066800"/>
            <a:ext cx="8839200" cy="0"/>
          </a:xfrm>
          <a:prstGeom prst="line">
            <a:avLst/>
          </a:prstGeom>
          <a:noFill/>
          <a:ln w="38100" cap="rnd">
            <a:solidFill>
              <a:schemeClr val="accent2"/>
            </a:solidFill>
            <a:round/>
            <a:headEnd/>
            <a:tailEnd/>
          </a:ln>
          <a:effectLst>
            <a:outerShdw dist="38100" dir="5400000" algn="t" rotWithShape="0">
              <a:srgbClr val="808080">
                <a:alpha val="39998"/>
              </a:srgbClr>
            </a:outerShdw>
          </a:effectLst>
        </p:spPr>
      </p:cxnSp>
    </p:spTree>
    <p:extLst>
      <p:ext uri="{BB962C8B-B14F-4D97-AF65-F5344CB8AC3E}">
        <p14:creationId xmlns:p14="http://schemas.microsoft.com/office/powerpoint/2010/main" val="164965632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Lst>
  <p:txStyles>
    <p:titleStyle>
      <a:lvl1pPr algn="l" rtl="0" eaLnBrk="1" fontAlgn="base" hangingPunct="1">
        <a:spcBef>
          <a:spcPct val="0"/>
        </a:spcBef>
        <a:spcAft>
          <a:spcPct val="0"/>
        </a:spcAft>
        <a:defRPr sz="2400" kern="1200" baseline="0">
          <a:solidFill>
            <a:schemeClr val="tx2"/>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3750">
          <a:solidFill>
            <a:schemeClr val="tx2"/>
          </a:solidFill>
          <a:latin typeface="Arial" charset="0"/>
          <a:ea typeface="ＭＳ Ｐゴシック" charset="0"/>
          <a:cs typeface="Arial" charset="0"/>
        </a:defRPr>
      </a:lvl2pPr>
      <a:lvl3pPr algn="l" rtl="0" eaLnBrk="1" fontAlgn="base" hangingPunct="1">
        <a:spcBef>
          <a:spcPct val="0"/>
        </a:spcBef>
        <a:spcAft>
          <a:spcPct val="0"/>
        </a:spcAft>
        <a:defRPr sz="3750">
          <a:solidFill>
            <a:schemeClr val="tx2"/>
          </a:solidFill>
          <a:latin typeface="Arial" charset="0"/>
          <a:ea typeface="ＭＳ Ｐゴシック" charset="0"/>
          <a:cs typeface="Arial" charset="0"/>
        </a:defRPr>
      </a:lvl3pPr>
      <a:lvl4pPr algn="l" rtl="0" eaLnBrk="1" fontAlgn="base" hangingPunct="1">
        <a:spcBef>
          <a:spcPct val="0"/>
        </a:spcBef>
        <a:spcAft>
          <a:spcPct val="0"/>
        </a:spcAft>
        <a:defRPr sz="3750">
          <a:solidFill>
            <a:schemeClr val="tx2"/>
          </a:solidFill>
          <a:latin typeface="Arial" charset="0"/>
          <a:ea typeface="ＭＳ Ｐゴシック" charset="0"/>
          <a:cs typeface="Arial" charset="0"/>
        </a:defRPr>
      </a:lvl4pPr>
      <a:lvl5pPr algn="l" rtl="0" eaLnBrk="1" fontAlgn="base" hangingPunct="1">
        <a:spcBef>
          <a:spcPct val="0"/>
        </a:spcBef>
        <a:spcAft>
          <a:spcPct val="0"/>
        </a:spcAft>
        <a:defRPr sz="3750">
          <a:solidFill>
            <a:schemeClr val="tx2"/>
          </a:solidFill>
          <a:latin typeface="Arial" charset="0"/>
          <a:ea typeface="ＭＳ Ｐゴシック" charset="0"/>
          <a:cs typeface="Arial" charset="0"/>
        </a:defRPr>
      </a:lvl5pPr>
      <a:lvl6pPr marL="342900" algn="l" rtl="0" eaLnBrk="1" fontAlgn="base" hangingPunct="1">
        <a:spcBef>
          <a:spcPct val="0"/>
        </a:spcBef>
        <a:spcAft>
          <a:spcPct val="0"/>
        </a:spcAft>
        <a:defRPr sz="3750">
          <a:solidFill>
            <a:schemeClr val="tx2"/>
          </a:solidFill>
          <a:latin typeface="Arial" charset="0"/>
          <a:ea typeface="ＭＳ Ｐゴシック" charset="0"/>
          <a:cs typeface="Arial" charset="0"/>
        </a:defRPr>
      </a:lvl6pPr>
      <a:lvl7pPr marL="685800" algn="l" rtl="0" eaLnBrk="1" fontAlgn="base" hangingPunct="1">
        <a:spcBef>
          <a:spcPct val="0"/>
        </a:spcBef>
        <a:spcAft>
          <a:spcPct val="0"/>
        </a:spcAft>
        <a:defRPr sz="3750">
          <a:solidFill>
            <a:schemeClr val="tx2"/>
          </a:solidFill>
          <a:latin typeface="Arial" charset="0"/>
          <a:ea typeface="ＭＳ Ｐゴシック" charset="0"/>
          <a:cs typeface="Arial" charset="0"/>
        </a:defRPr>
      </a:lvl7pPr>
      <a:lvl8pPr marL="1028700" algn="l" rtl="0" eaLnBrk="1" fontAlgn="base" hangingPunct="1">
        <a:spcBef>
          <a:spcPct val="0"/>
        </a:spcBef>
        <a:spcAft>
          <a:spcPct val="0"/>
        </a:spcAft>
        <a:defRPr sz="3750">
          <a:solidFill>
            <a:schemeClr val="tx2"/>
          </a:solidFill>
          <a:latin typeface="Arial" charset="0"/>
          <a:ea typeface="ＭＳ Ｐゴシック" charset="0"/>
          <a:cs typeface="Arial" charset="0"/>
        </a:defRPr>
      </a:lvl8pPr>
      <a:lvl9pPr marL="1371600" algn="l" rtl="0" eaLnBrk="1" fontAlgn="base" hangingPunct="1">
        <a:spcBef>
          <a:spcPct val="0"/>
        </a:spcBef>
        <a:spcAft>
          <a:spcPct val="0"/>
        </a:spcAft>
        <a:defRPr sz="3750">
          <a:solidFill>
            <a:schemeClr val="tx2"/>
          </a:solidFill>
          <a:latin typeface="Arial" charset="0"/>
          <a:ea typeface="ＭＳ Ｐゴシック" charset="0"/>
          <a:cs typeface="Arial" charset="0"/>
        </a:defRPr>
      </a:lvl9pPr>
    </p:titleStyle>
    <p:bodyStyle>
      <a:lvl1pPr marL="204788" indent="-204788" algn="l" rtl="0" eaLnBrk="1" fontAlgn="base" hangingPunct="1">
        <a:spcBef>
          <a:spcPct val="20000"/>
        </a:spcBef>
        <a:spcAft>
          <a:spcPct val="0"/>
        </a:spcAft>
        <a:buClr>
          <a:srgbClr val="E68422"/>
        </a:buClr>
        <a:buSzPct val="95000"/>
        <a:buFont typeface="Wingdings 2" pitchFamily="18" charset="2"/>
        <a:buChar char=""/>
        <a:defRPr sz="1950" kern="1200">
          <a:solidFill>
            <a:schemeClr val="tx1"/>
          </a:solidFill>
          <a:latin typeface="Arial" pitchFamily="34" charset="0"/>
          <a:ea typeface="ＭＳ Ｐゴシック" charset="0"/>
          <a:cs typeface="Arial" pitchFamily="34" charset="0"/>
        </a:defRPr>
      </a:lvl1pPr>
      <a:lvl2pPr marL="479822" indent="-184547" algn="l" rtl="0" eaLnBrk="1" fontAlgn="base" hangingPunct="1">
        <a:spcBef>
          <a:spcPct val="20000"/>
        </a:spcBef>
        <a:spcAft>
          <a:spcPct val="0"/>
        </a:spcAft>
        <a:buClr>
          <a:schemeClr val="accent1"/>
        </a:buClr>
        <a:buSzPct val="85000"/>
        <a:buFont typeface="Wingdings 2" pitchFamily="18" charset="2"/>
        <a:buChar char=""/>
        <a:defRPr sz="1800" kern="1200">
          <a:solidFill>
            <a:schemeClr val="tx1"/>
          </a:solidFill>
          <a:latin typeface="Arial" pitchFamily="34" charset="0"/>
          <a:ea typeface="Arial" charset="0"/>
          <a:cs typeface="Arial" pitchFamily="34" charset="0"/>
        </a:defRPr>
      </a:lvl2pPr>
      <a:lvl3pPr marL="685800" indent="-184547" algn="l" rtl="0" eaLnBrk="1" fontAlgn="base" hangingPunct="1">
        <a:spcBef>
          <a:spcPct val="20000"/>
        </a:spcBef>
        <a:spcAft>
          <a:spcPct val="0"/>
        </a:spcAft>
        <a:buClr>
          <a:schemeClr val="accent2"/>
        </a:buClr>
        <a:buSzPct val="70000"/>
        <a:buFont typeface="Wingdings 2" pitchFamily="18" charset="2"/>
        <a:buChar char=""/>
        <a:defRPr sz="1575" kern="1200">
          <a:solidFill>
            <a:schemeClr val="tx1"/>
          </a:solidFill>
          <a:latin typeface="Arial" pitchFamily="34" charset="0"/>
          <a:ea typeface="Arial" charset="0"/>
          <a:cs typeface="Arial" pitchFamily="34" charset="0"/>
        </a:defRPr>
      </a:lvl3pPr>
      <a:lvl4pPr marL="890588" indent="-157163" algn="l" rtl="0" eaLnBrk="1" fontAlgn="base" hangingPunct="1">
        <a:spcBef>
          <a:spcPct val="20000"/>
        </a:spcBef>
        <a:spcAft>
          <a:spcPct val="0"/>
        </a:spcAft>
        <a:buClr>
          <a:srgbClr val="E68422"/>
        </a:buClr>
        <a:buSzPct val="65000"/>
        <a:buFont typeface="Wingdings 2" pitchFamily="18" charset="2"/>
        <a:buChar char=""/>
        <a:defRPr sz="1500" kern="1200">
          <a:solidFill>
            <a:schemeClr val="tx1"/>
          </a:solidFill>
          <a:latin typeface="Arial" pitchFamily="34" charset="0"/>
          <a:ea typeface="Arial" charset="0"/>
          <a:cs typeface="Arial" pitchFamily="34" charset="0"/>
        </a:defRPr>
      </a:lvl4pPr>
      <a:lvl5pPr marL="1096566" indent="-157163" algn="l" rtl="0" eaLnBrk="1" fontAlgn="base" hangingPunct="1">
        <a:spcBef>
          <a:spcPct val="20000"/>
        </a:spcBef>
        <a:spcAft>
          <a:spcPct val="0"/>
        </a:spcAft>
        <a:buClr>
          <a:srgbClr val="846648"/>
        </a:buClr>
        <a:buSzPct val="65000"/>
        <a:buFont typeface="Wingdings 2" pitchFamily="18" charset="2"/>
        <a:buChar char=""/>
        <a:defRPr sz="1500" kern="1200">
          <a:solidFill>
            <a:schemeClr val="tx1"/>
          </a:solidFill>
          <a:latin typeface="Arial" pitchFamily="34" charset="0"/>
          <a:ea typeface="Arial" charset="0"/>
          <a:cs typeface="Arial" pitchFamily="34" charset="0"/>
        </a:defRPr>
      </a:lvl5pPr>
      <a:lvl6pPr marL="1303020" indent="-157734"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920" indent="-13716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660" indent="-137160"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826684"/>
            <a:ext cx="78867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Tree>
    <p:extLst>
      <p:ext uri="{BB962C8B-B14F-4D97-AF65-F5344CB8AC3E}">
        <p14:creationId xmlns:p14="http://schemas.microsoft.com/office/powerpoint/2010/main" val="3225414318"/>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Myriad Web Pro" panose="020B0503030403020204" pitchFamily="34" charset="0"/>
        </a:defRPr>
      </a:lvl2pPr>
      <a:lvl3pPr algn="ctr" rtl="0" eaLnBrk="1" fontAlgn="base" hangingPunct="1">
        <a:spcBef>
          <a:spcPct val="0"/>
        </a:spcBef>
        <a:spcAft>
          <a:spcPct val="0"/>
        </a:spcAft>
        <a:defRPr sz="4400">
          <a:solidFill>
            <a:schemeClr val="tx1"/>
          </a:solidFill>
          <a:latin typeface="Myriad Web Pro" panose="020B0503030403020204" pitchFamily="34" charset="0"/>
        </a:defRPr>
      </a:lvl3pPr>
      <a:lvl4pPr algn="ctr" rtl="0" eaLnBrk="1" fontAlgn="base" hangingPunct="1">
        <a:spcBef>
          <a:spcPct val="0"/>
        </a:spcBef>
        <a:spcAft>
          <a:spcPct val="0"/>
        </a:spcAft>
        <a:defRPr sz="4400">
          <a:solidFill>
            <a:schemeClr val="tx1"/>
          </a:solidFill>
          <a:latin typeface="Myriad Web Pro" panose="020B0503030403020204" pitchFamily="34" charset="0"/>
        </a:defRPr>
      </a:lvl4pPr>
      <a:lvl5pPr algn="ctr" rtl="0" eaLnBrk="1" fontAlgn="base" hangingPunct="1">
        <a:spcBef>
          <a:spcPct val="0"/>
        </a:spcBef>
        <a:spcAft>
          <a:spcPct val="0"/>
        </a:spcAft>
        <a:defRPr sz="4400">
          <a:solidFill>
            <a:schemeClr val="tx1"/>
          </a:solidFill>
          <a:latin typeface="Myriad Web Pro" panose="020B0503030403020204" pitchFamily="34" charset="0"/>
        </a:defRPr>
      </a:lvl5pPr>
      <a:lvl6pPr marL="457200" algn="ctr" rtl="0" eaLnBrk="1" fontAlgn="base" hangingPunct="1">
        <a:spcBef>
          <a:spcPct val="0"/>
        </a:spcBef>
        <a:spcAft>
          <a:spcPct val="0"/>
        </a:spcAft>
        <a:defRPr sz="4400">
          <a:solidFill>
            <a:schemeClr val="tx1"/>
          </a:solidFill>
          <a:latin typeface="Myriad Web Pro" panose="020B0503030403020204" pitchFamily="34" charset="0"/>
        </a:defRPr>
      </a:lvl6pPr>
      <a:lvl7pPr marL="914400" algn="ctr" rtl="0" eaLnBrk="1" fontAlgn="base" hangingPunct="1">
        <a:spcBef>
          <a:spcPct val="0"/>
        </a:spcBef>
        <a:spcAft>
          <a:spcPct val="0"/>
        </a:spcAft>
        <a:defRPr sz="4400">
          <a:solidFill>
            <a:schemeClr val="tx1"/>
          </a:solidFill>
          <a:latin typeface="Myriad Web Pro" panose="020B0503030403020204" pitchFamily="34" charset="0"/>
        </a:defRPr>
      </a:lvl7pPr>
      <a:lvl8pPr marL="1371600" algn="ctr" rtl="0" eaLnBrk="1" fontAlgn="base" hangingPunct="1">
        <a:spcBef>
          <a:spcPct val="0"/>
        </a:spcBef>
        <a:spcAft>
          <a:spcPct val="0"/>
        </a:spcAft>
        <a:defRPr sz="4400">
          <a:solidFill>
            <a:schemeClr val="tx1"/>
          </a:solidFill>
          <a:latin typeface="Myriad Web Pro" panose="020B0503030403020204" pitchFamily="34" charset="0"/>
        </a:defRPr>
      </a:lvl8pPr>
      <a:lvl9pPr marL="1828800" algn="ctr" rtl="0" eaLnBrk="1" fontAlgn="base" hangingPunct="1">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1" y="1826684"/>
            <a:ext cx="78867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1876722372"/>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Myriad Web Pro" panose="020B0503030403020204" pitchFamily="34" charset="0"/>
        </a:defRPr>
      </a:lvl2pPr>
      <a:lvl3pPr algn="ctr" rtl="0" eaLnBrk="0" fontAlgn="base" hangingPunct="0">
        <a:spcBef>
          <a:spcPct val="0"/>
        </a:spcBef>
        <a:spcAft>
          <a:spcPct val="0"/>
        </a:spcAft>
        <a:defRPr sz="3300">
          <a:solidFill>
            <a:schemeClr val="tx1"/>
          </a:solidFill>
          <a:latin typeface="Myriad Web Pro" panose="020B0503030403020204" pitchFamily="34" charset="0"/>
        </a:defRPr>
      </a:lvl3pPr>
      <a:lvl4pPr algn="ctr" rtl="0" eaLnBrk="0" fontAlgn="base" hangingPunct="0">
        <a:spcBef>
          <a:spcPct val="0"/>
        </a:spcBef>
        <a:spcAft>
          <a:spcPct val="0"/>
        </a:spcAft>
        <a:defRPr sz="3300">
          <a:solidFill>
            <a:schemeClr val="tx1"/>
          </a:solidFill>
          <a:latin typeface="Myriad Web Pro" panose="020B0503030403020204" pitchFamily="34" charset="0"/>
        </a:defRPr>
      </a:lvl4pPr>
      <a:lvl5pPr algn="ctr" rtl="0" eaLnBrk="0" fontAlgn="base" hangingPunct="0">
        <a:spcBef>
          <a:spcPct val="0"/>
        </a:spcBef>
        <a:spcAft>
          <a:spcPct val="0"/>
        </a:spcAft>
        <a:defRPr sz="3300">
          <a:solidFill>
            <a:schemeClr val="tx1"/>
          </a:solidFill>
          <a:latin typeface="Myriad Web Pro" panose="020B0503030403020204" pitchFamily="34" charset="0"/>
        </a:defRPr>
      </a:lvl5pPr>
      <a:lvl6pPr marL="342900" algn="ctr" rtl="0" fontAlgn="base">
        <a:spcBef>
          <a:spcPct val="0"/>
        </a:spcBef>
        <a:spcAft>
          <a:spcPct val="0"/>
        </a:spcAft>
        <a:defRPr sz="3300">
          <a:solidFill>
            <a:schemeClr val="tx1"/>
          </a:solidFill>
          <a:latin typeface="Myriad Web Pro" panose="020B0503030403020204" pitchFamily="34" charset="0"/>
        </a:defRPr>
      </a:lvl6pPr>
      <a:lvl7pPr marL="685800" algn="ctr" rtl="0" fontAlgn="base">
        <a:spcBef>
          <a:spcPct val="0"/>
        </a:spcBef>
        <a:spcAft>
          <a:spcPct val="0"/>
        </a:spcAft>
        <a:defRPr sz="3300">
          <a:solidFill>
            <a:schemeClr val="tx1"/>
          </a:solidFill>
          <a:latin typeface="Myriad Web Pro" panose="020B0503030403020204" pitchFamily="34" charset="0"/>
        </a:defRPr>
      </a:lvl7pPr>
      <a:lvl8pPr marL="1028700" algn="ctr" rtl="0" fontAlgn="base">
        <a:spcBef>
          <a:spcPct val="0"/>
        </a:spcBef>
        <a:spcAft>
          <a:spcPct val="0"/>
        </a:spcAft>
        <a:defRPr sz="3300">
          <a:solidFill>
            <a:schemeClr val="tx1"/>
          </a:solidFill>
          <a:latin typeface="Myriad Web Pro" panose="020B0503030403020204" pitchFamily="34" charset="0"/>
        </a:defRPr>
      </a:lvl8pPr>
      <a:lvl9pPr marL="1371600" algn="ctr" rtl="0" fontAlgn="base">
        <a:spcBef>
          <a:spcPct val="0"/>
        </a:spcBef>
        <a:spcAft>
          <a:spcPct val="0"/>
        </a:spcAft>
        <a:defRPr sz="3300">
          <a:solidFill>
            <a:schemeClr val="tx1"/>
          </a:solidFill>
          <a:latin typeface="Myriad Web Pro" panose="020B0503030403020204"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rgbClr val="7F7F7F"/>
          </a:solidFill>
          <a:latin typeface="Calibri" panose="020F0502020204030204" pitchFamily="34" charset="0"/>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rgbClr val="7F7F7F"/>
          </a:solidFill>
          <a:latin typeface="Calibri" panose="020F0502020204030204" pitchFamily="34" charset="0"/>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rgbClr val="7F7F7F"/>
          </a:solidFill>
          <a:latin typeface="Calibri" panose="020F0502020204030204" pitchFamily="34" charset="0"/>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rgbClr val="7F7F7F"/>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hl7.org/fhir/us/odh/STU1/" TargetMode="External"/><Relationship Id="rId2" Type="http://schemas.openxmlformats.org/officeDocument/2006/relationships/notesSlide" Target="../notesSlides/notesSlide18.xml"/><Relationship Id="rId1" Type="http://schemas.openxmlformats.org/officeDocument/2006/relationships/slideLayout" Target="../slideLayouts/slideLayout32.xml"/><Relationship Id="rId6" Type="http://schemas.openxmlformats.org/officeDocument/2006/relationships/hyperlink" Target="http://www.hl7.org/implement/standards/product_brief.cfm?product_id=516" TargetMode="External"/><Relationship Id="rId5" Type="http://schemas.openxmlformats.org/officeDocument/2006/relationships/hyperlink" Target="https://www.ihe.net/resources/technical_frameworks/#pcc" TargetMode="External"/><Relationship Id="rId4" Type="http://schemas.openxmlformats.org/officeDocument/2006/relationships/hyperlink" Target="http://www.hl7.org/implement/standards/product_brief.cfm?product_id=522"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hyperlink" Target="http://www.hl7.org/implement/standards/product_brief.cfm?product_id=498" TargetMode="External"/><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3" Type="http://schemas.openxmlformats.org/officeDocument/2006/relationships/hyperlink" Target="mailto:gluensman@cdc.gov" TargetMode="External"/><Relationship Id="rId2" Type="http://schemas.openxmlformats.org/officeDocument/2006/relationships/notesSlide" Target="../notesSlides/notesSlide22.xml"/><Relationship Id="rId1" Type="http://schemas.openxmlformats.org/officeDocument/2006/relationships/slideLayout" Target="../slideLayouts/slideLayout35.xml"/><Relationship Id="rId5" Type="http://schemas.openxmlformats.org/officeDocument/2006/relationships/hyperlink" Target="http://www.cdc.gov/niosh/topics/ehr/default.html" TargetMode="External"/><Relationship Id="rId4" Type="http://schemas.openxmlformats.org/officeDocument/2006/relationships/image" Target="../media/image1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carradora.atlassian.net/wiki/spaces/MedMorph/pages/381780019/Use+Case+Work+Groups"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www.healthit.gov/isa/sites/isa/files/2021-01/Draft-USCDI-Version-2-January-2021-Final.pdf"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hyperlink" Target="mailto:wso3@cdc.gov" TargetMode="External"/><Relationship Id="rId13" Type="http://schemas.openxmlformats.org/officeDocument/2006/relationships/hyperlink" Target="mailto:lober@uw.edu" TargetMode="External"/><Relationship Id="rId18" Type="http://schemas.openxmlformats.org/officeDocument/2006/relationships/hyperlink" Target="mailto:brett@waveoneassociates.com" TargetMode="External"/><Relationship Id="rId3" Type="http://schemas.openxmlformats.org/officeDocument/2006/relationships/hyperlink" Target="mailto:wfb6@cdc.gov" TargetMode="External"/><Relationship Id="rId7" Type="http://schemas.openxmlformats.org/officeDocument/2006/relationships/hyperlink" Target="mailto:ieo9@cdc.gov" TargetMode="External"/><Relationship Id="rId12" Type="http://schemas.openxmlformats.org/officeDocument/2006/relationships/hyperlink" Target="mailto:john.loonsk@jhu.edu" TargetMode="External"/><Relationship Id="rId17" Type="http://schemas.openxmlformats.org/officeDocument/2006/relationships/hyperlink" Target="mailto:mike.flanigan@carradora.com" TargetMode="External"/><Relationship Id="rId2" Type="http://schemas.openxmlformats.org/officeDocument/2006/relationships/hyperlink" Target="mailto:ktx2@cdc.gov" TargetMode="External"/><Relationship Id="rId16" Type="http://schemas.openxmlformats.org/officeDocument/2006/relationships/hyperlink" Target="mailto:kishore.bashyam@drajer.com" TargetMode="External"/><Relationship Id="rId1" Type="http://schemas.openxmlformats.org/officeDocument/2006/relationships/slideLayout" Target="../slideLayouts/slideLayout3.xml"/><Relationship Id="rId6" Type="http://schemas.openxmlformats.org/officeDocument/2006/relationships/hyperlink" Target="mailto:bzv3@cdc.gov" TargetMode="External"/><Relationship Id="rId11" Type="http://schemas.openxmlformats.org/officeDocument/2006/relationships/hyperlink" Target="mailto:lbk1@cdc.gov" TargetMode="External"/><Relationship Id="rId5" Type="http://schemas.openxmlformats.org/officeDocument/2006/relationships/hyperlink" Target="mailto:puv5@cdc.gov" TargetMode="External"/><Relationship Id="rId15" Type="http://schemas.openxmlformats.org/officeDocument/2006/relationships/hyperlink" Target="mailto:jamie.parker@carradora.com" TargetMode="External"/><Relationship Id="rId10" Type="http://schemas.openxmlformats.org/officeDocument/2006/relationships/hyperlink" Target="mailto:pdz1@cdc.gov" TargetMode="External"/><Relationship Id="rId19" Type="http://schemas.openxmlformats.org/officeDocument/2006/relationships/hyperlink" Target="mailto:nagesh.bashyam@drajer.com" TargetMode="External"/><Relationship Id="rId4" Type="http://schemas.openxmlformats.org/officeDocument/2006/relationships/hyperlink" Target="mailto:fos2@cdc.gov" TargetMode="External"/><Relationship Id="rId9" Type="http://schemas.openxmlformats.org/officeDocument/2006/relationships/hyperlink" Target="mailto:vaz6@cdc.gov" TargetMode="External"/><Relationship Id="rId14" Type="http://schemas.openxmlformats.org/officeDocument/2006/relationships/hyperlink" Target="mailto:becky.angeles@carradora.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hyperlink" Target="https://carradora.atlassian.net/wiki/spaces/MedMorph/pages/694452251/Hepatitis+C+Use+Case+-+DRAFT" TargetMode="External"/><Relationship Id="rId2" Type="http://schemas.openxmlformats.org/officeDocument/2006/relationships/hyperlink" Target="https://carradora.atlassian.net/wiki/spaces/MedMorph/pages/381780019/Use+Case+Work+Groups" TargetMode="External"/><Relationship Id="rId1" Type="http://schemas.openxmlformats.org/officeDocument/2006/relationships/slideLayout" Target="../slideLayouts/slideLayout3.xml"/><Relationship Id="rId6" Type="http://schemas.openxmlformats.org/officeDocument/2006/relationships/hyperlink" Target="https://carradora.atlassian.net/wiki/spaces/MedMorph/pages/545914881/Reference+Architecture+Document" TargetMode="External"/><Relationship Id="rId5" Type="http://schemas.openxmlformats.org/officeDocument/2006/relationships/hyperlink" Target="https://carradora.atlassian.net/wiki/spaces/MedMorph/pages/699990019/Cancer+Use+Case+-+DRAFT" TargetMode="External"/><Relationship Id="rId4" Type="http://schemas.openxmlformats.org/officeDocument/2006/relationships/hyperlink" Target="https://carradora.atlassian.net/wiki/spaces/MedMorph/pages/692060180/Health+Care+Survey+Use+Case+-+DRAF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8.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hyperlink" Target="http://www.cdc.gov/niosh/topics/ehr/default.html" TargetMode="External"/><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hyperlink" Target="https://academic.oup.com/jamia/article/27/7/1072/5855728" TargetMode="External"/><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0500" y="152400"/>
            <a:ext cx="8763000" cy="4038600"/>
          </a:xfrm>
        </p:spPr>
        <p:txBody>
          <a:bodyPr>
            <a:normAutofit/>
          </a:bodyPr>
          <a:lstStyle/>
          <a:p>
            <a:pPr algn="ctr"/>
            <a:r>
              <a:rPr lang="en-US" sz="3600" dirty="0"/>
              <a:t>MedMorph</a:t>
            </a:r>
            <a:br>
              <a:rPr lang="en-US" sz="3600" dirty="0"/>
            </a:br>
            <a:r>
              <a:rPr lang="en-US" sz="3600" dirty="0"/>
              <a:t>Consolidated Use Case Workgroup</a:t>
            </a:r>
            <a:br>
              <a:rPr lang="en-US" sz="3600" dirty="0"/>
            </a:br>
            <a:br>
              <a:rPr lang="en-US" sz="3600" dirty="0"/>
            </a:br>
            <a:br>
              <a:rPr lang="en-US" sz="2600" b="1" dirty="0"/>
            </a:br>
            <a:r>
              <a:rPr lang="en-US" sz="2400" dirty="0"/>
              <a:t>January 21, 2021</a:t>
            </a:r>
            <a:br>
              <a:rPr lang="en-US" sz="2700" dirty="0"/>
            </a:br>
            <a:endParaRPr lang="en-US" sz="2700" dirty="0"/>
          </a:p>
        </p:txBody>
      </p:sp>
    </p:spTree>
    <p:extLst>
      <p:ext uri="{BB962C8B-B14F-4D97-AF65-F5344CB8AC3E}">
        <p14:creationId xmlns:p14="http://schemas.microsoft.com/office/powerpoint/2010/main" val="1404479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9E0BA14-9C66-466C-86D9-87E2343FCE26}"/>
              </a:ext>
            </a:extLst>
          </p:cNvPr>
          <p:cNvGrpSpPr/>
          <p:nvPr/>
        </p:nvGrpSpPr>
        <p:grpSpPr>
          <a:xfrm>
            <a:off x="510716" y="1087100"/>
            <a:ext cx="8161337" cy="3111670"/>
            <a:chOff x="1093167" y="228274"/>
            <a:chExt cx="7775529" cy="3111670"/>
          </a:xfrm>
        </p:grpSpPr>
        <p:sp>
          <p:nvSpPr>
            <p:cNvPr id="10" name="Straight Connector 9">
              <a:extLst>
                <a:ext uri="{FF2B5EF4-FFF2-40B4-BE49-F238E27FC236}">
                  <a16:creationId xmlns:a16="http://schemas.microsoft.com/office/drawing/2014/main" id="{A4BA9A70-7DF7-446F-9461-3DB9038BF2C1}"/>
                </a:ext>
              </a:extLst>
            </p:cNvPr>
            <p:cNvSpPr/>
            <p:nvPr/>
          </p:nvSpPr>
          <p:spPr>
            <a:xfrm>
              <a:off x="1749565" y="842312"/>
              <a:ext cx="5996710"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Shape 10">
              <a:extLst>
                <a:ext uri="{FF2B5EF4-FFF2-40B4-BE49-F238E27FC236}">
                  <a16:creationId xmlns:a16="http://schemas.microsoft.com/office/drawing/2014/main" id="{592E28E7-EDA9-4741-862B-2B6A16FA08B4}"/>
                </a:ext>
              </a:extLst>
            </p:cNvPr>
            <p:cNvSpPr/>
            <p:nvPr/>
          </p:nvSpPr>
          <p:spPr>
            <a:xfrm>
              <a:off x="3103273" y="228274"/>
              <a:ext cx="4393322" cy="585217"/>
            </a:xfrm>
            <a:custGeom>
              <a:avLst/>
              <a:gdLst>
                <a:gd name="connsiteX0" fmla="*/ 0 w 4393322"/>
                <a:gd name="connsiteY0" fmla="*/ 0 h 585217"/>
                <a:gd name="connsiteX1" fmla="*/ 4393322 w 4393322"/>
                <a:gd name="connsiteY1" fmla="*/ 0 h 585217"/>
                <a:gd name="connsiteX2" fmla="*/ 4393322 w 4393322"/>
                <a:gd name="connsiteY2" fmla="*/ 585217 h 585217"/>
                <a:gd name="connsiteX3" fmla="*/ 0 w 4393322"/>
                <a:gd name="connsiteY3" fmla="*/ 585217 h 585217"/>
                <a:gd name="connsiteX4" fmla="*/ 0 w 4393322"/>
                <a:gd name="connsiteY4" fmla="*/ 0 h 585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3322" h="585217">
                  <a:moveTo>
                    <a:pt x="0" y="0"/>
                  </a:moveTo>
                  <a:lnTo>
                    <a:pt x="4393322" y="0"/>
                  </a:lnTo>
                  <a:lnTo>
                    <a:pt x="4393322" y="585217"/>
                  </a:lnTo>
                  <a:lnTo>
                    <a:pt x="0" y="5852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algn="r" defTabSz="889000" eaLnBrk="0" fontAlgn="base" hangingPunct="0">
                <a:lnSpc>
                  <a:spcPct val="90000"/>
                </a:lnSpc>
                <a:spcBef>
                  <a:spcPct val="0"/>
                </a:spcBef>
                <a:spcAft>
                  <a:spcPct val="35000"/>
                </a:spcAft>
              </a:pPr>
              <a:r>
                <a:rPr lang="en-US" sz="2000" b="1" i="1" dirty="0">
                  <a:solidFill>
                    <a:srgbClr val="594F40"/>
                  </a:solidFill>
                  <a:latin typeface="Calibri" panose="020F0502020204030204" pitchFamily="34" charset="0"/>
                  <a:cs typeface="Calibri" panose="020F0502020204030204" pitchFamily="34" charset="0"/>
                </a:rPr>
                <a:t> with start &amp; end dates per job</a:t>
              </a:r>
            </a:p>
          </p:txBody>
        </p:sp>
        <p:sp>
          <p:nvSpPr>
            <p:cNvPr id="12" name="Freeform: Shape 11">
              <a:extLst>
                <a:ext uri="{FF2B5EF4-FFF2-40B4-BE49-F238E27FC236}">
                  <a16:creationId xmlns:a16="http://schemas.microsoft.com/office/drawing/2014/main" id="{3A0CE0DD-80C9-4667-940B-CC7D0D1D73CF}"/>
                </a:ext>
              </a:extLst>
            </p:cNvPr>
            <p:cNvSpPr/>
            <p:nvPr/>
          </p:nvSpPr>
          <p:spPr>
            <a:xfrm>
              <a:off x="1093167" y="365064"/>
              <a:ext cx="2871944" cy="475493"/>
            </a:xfrm>
            <a:custGeom>
              <a:avLst/>
              <a:gdLst>
                <a:gd name="connsiteX0" fmla="*/ 79265 w 2871944"/>
                <a:gd name="connsiteY0" fmla="*/ 0 h 475493"/>
                <a:gd name="connsiteX1" fmla="*/ 2792679 w 2871944"/>
                <a:gd name="connsiteY1" fmla="*/ 0 h 475493"/>
                <a:gd name="connsiteX2" fmla="*/ 2871944 w 2871944"/>
                <a:gd name="connsiteY2" fmla="*/ 79265 h 475493"/>
                <a:gd name="connsiteX3" fmla="*/ 2871944 w 2871944"/>
                <a:gd name="connsiteY3" fmla="*/ 475493 h 475493"/>
                <a:gd name="connsiteX4" fmla="*/ 2871944 w 2871944"/>
                <a:gd name="connsiteY4" fmla="*/ 475493 h 475493"/>
                <a:gd name="connsiteX5" fmla="*/ 0 w 2871944"/>
                <a:gd name="connsiteY5" fmla="*/ 475493 h 475493"/>
                <a:gd name="connsiteX6" fmla="*/ 0 w 2871944"/>
                <a:gd name="connsiteY6" fmla="*/ 475493 h 475493"/>
                <a:gd name="connsiteX7" fmla="*/ 0 w 2871944"/>
                <a:gd name="connsiteY7" fmla="*/ 79265 h 475493"/>
                <a:gd name="connsiteX8" fmla="*/ 79265 w 2871944"/>
                <a:gd name="connsiteY8" fmla="*/ 0 h 4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1944" h="475493">
                  <a:moveTo>
                    <a:pt x="79265" y="0"/>
                  </a:moveTo>
                  <a:lnTo>
                    <a:pt x="2792679" y="0"/>
                  </a:lnTo>
                  <a:cubicBezTo>
                    <a:pt x="2836456" y="0"/>
                    <a:pt x="2871944" y="35488"/>
                    <a:pt x="2871944" y="79265"/>
                  </a:cubicBezTo>
                  <a:lnTo>
                    <a:pt x="2871944" y="475493"/>
                  </a:lnTo>
                  <a:lnTo>
                    <a:pt x="2871944" y="475493"/>
                  </a:lnTo>
                  <a:lnTo>
                    <a:pt x="0" y="475493"/>
                  </a:lnTo>
                  <a:lnTo>
                    <a:pt x="0" y="475493"/>
                  </a:lnTo>
                  <a:lnTo>
                    <a:pt x="0" y="79265"/>
                  </a:lnTo>
                  <a:cubicBezTo>
                    <a:pt x="0" y="35488"/>
                    <a:pt x="35488" y="0"/>
                    <a:pt x="79265" y="0"/>
                  </a:cubicBezTo>
                  <a:close/>
                </a:path>
              </a:pathLst>
            </a:cu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61316" tIns="61316" rIns="61316" bIns="38100" numCol="1" spcCol="1270" anchor="ctr" anchorCtr="0">
              <a:noAutofit/>
            </a:bodyPr>
            <a:lstStyle/>
            <a:p>
              <a:pPr algn="ctr" defTabSz="889000" eaLnBrk="0" fontAlgn="base" hangingPunct="0">
                <a:lnSpc>
                  <a:spcPct val="90000"/>
                </a:lnSpc>
                <a:spcBef>
                  <a:spcPct val="0"/>
                </a:spcBef>
                <a:spcAft>
                  <a:spcPct val="35000"/>
                </a:spcAft>
              </a:pPr>
              <a:r>
                <a:rPr lang="en-US" sz="2000" b="1" dirty="0">
                  <a:solidFill>
                    <a:srgbClr val="594F40"/>
                  </a:solidFill>
                  <a:latin typeface="Calibri" panose="020F0502020204030204" pitchFamily="34" charset="0"/>
                  <a:cs typeface="Calibri" panose="020F0502020204030204" pitchFamily="34" charset="0"/>
                </a:rPr>
                <a:t>Job(s)- Past or Present</a:t>
              </a:r>
            </a:p>
          </p:txBody>
        </p:sp>
        <p:sp>
          <p:nvSpPr>
            <p:cNvPr id="13" name="Freeform: Shape 12">
              <a:extLst>
                <a:ext uri="{FF2B5EF4-FFF2-40B4-BE49-F238E27FC236}">
                  <a16:creationId xmlns:a16="http://schemas.microsoft.com/office/drawing/2014/main" id="{6EA94434-9303-4162-9EAC-A56D423B68BF}"/>
                </a:ext>
              </a:extLst>
            </p:cNvPr>
            <p:cNvSpPr/>
            <p:nvPr/>
          </p:nvSpPr>
          <p:spPr>
            <a:xfrm>
              <a:off x="1421365" y="982979"/>
              <a:ext cx="7447331" cy="2356965"/>
            </a:xfrm>
            <a:custGeom>
              <a:avLst/>
              <a:gdLst>
                <a:gd name="connsiteX0" fmla="*/ 0 w 5996710"/>
                <a:gd name="connsiteY0" fmla="*/ 0 h 2356965"/>
                <a:gd name="connsiteX1" fmla="*/ 5996710 w 5996710"/>
                <a:gd name="connsiteY1" fmla="*/ 0 h 2356965"/>
                <a:gd name="connsiteX2" fmla="*/ 5996710 w 5996710"/>
                <a:gd name="connsiteY2" fmla="*/ 2356965 h 2356965"/>
                <a:gd name="connsiteX3" fmla="*/ 0 w 5996710"/>
                <a:gd name="connsiteY3" fmla="*/ 2356965 h 2356965"/>
                <a:gd name="connsiteX4" fmla="*/ 0 w 5996710"/>
                <a:gd name="connsiteY4" fmla="*/ 0 h 2356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6710" h="2356965">
                  <a:moveTo>
                    <a:pt x="0" y="0"/>
                  </a:moveTo>
                  <a:lnTo>
                    <a:pt x="5996710" y="0"/>
                  </a:lnTo>
                  <a:lnTo>
                    <a:pt x="5996710" y="2356965"/>
                  </a:lnTo>
                  <a:lnTo>
                    <a:pt x="0" y="23569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t" anchorCtr="0">
              <a:noAutofit/>
            </a:bodyPr>
            <a:lstStyle/>
            <a:p>
              <a:pPr marL="171450" lvl="1" indent="-171450" defTabSz="800100" eaLnBrk="0" fontAlgn="base" hangingPunct="0">
                <a:lnSpc>
                  <a:spcPct val="90000"/>
                </a:lnSpc>
                <a:spcBef>
                  <a:spcPct val="0"/>
                </a:spcBef>
                <a:spcAft>
                  <a:spcPts val="800"/>
                </a:spcAft>
                <a:buFontTx/>
                <a:buChar char="•"/>
              </a:pPr>
              <a:r>
                <a:rPr lang="en-US" b="1" u="sng" dirty="0">
                  <a:solidFill>
                    <a:srgbClr val="594F40"/>
                  </a:solidFill>
                  <a:latin typeface="Calibri" panose="020F0502020204030204" pitchFamily="34" charset="0"/>
                  <a:cs typeface="Calibri" panose="020F0502020204030204" pitchFamily="34" charset="0"/>
                </a:rPr>
                <a:t>(Job) Occupation</a:t>
              </a:r>
              <a:r>
                <a:rPr lang="en-US" b="1" dirty="0">
                  <a:solidFill>
                    <a:srgbClr val="594F40"/>
                  </a:solidFill>
                  <a:latin typeface="Calibri" panose="020F0502020204030204" pitchFamily="34" charset="0"/>
                  <a:cs typeface="Calibri" panose="020F0502020204030204" pitchFamily="34" charset="0"/>
                </a:rPr>
                <a:t>: </a:t>
              </a:r>
              <a:r>
                <a:rPr lang="en-US" sz="1600" dirty="0">
                  <a:solidFill>
                    <a:srgbClr val="594F40"/>
                  </a:solidFill>
                  <a:latin typeface="Calibri" panose="020F0502020204030204" pitchFamily="34" charset="0"/>
                  <a:cs typeface="Calibri" panose="020F0502020204030204" pitchFamily="34" charset="0"/>
                </a:rPr>
                <a:t>type of work</a:t>
              </a:r>
              <a:endParaRPr lang="en-US" dirty="0">
                <a:solidFill>
                  <a:srgbClr val="594F40"/>
                </a:solidFill>
                <a:latin typeface="Calibri" panose="020F0502020204030204" pitchFamily="34" charset="0"/>
                <a:cs typeface="Calibri" panose="020F0502020204030204" pitchFamily="34" charset="0"/>
              </a:endParaRPr>
            </a:p>
            <a:p>
              <a:pPr marL="171450" lvl="1" indent="-171450" defTabSz="800100" eaLnBrk="0" fontAlgn="base" hangingPunct="0">
                <a:lnSpc>
                  <a:spcPct val="90000"/>
                </a:lnSpc>
                <a:spcBef>
                  <a:spcPct val="0"/>
                </a:spcBef>
                <a:spcAft>
                  <a:spcPts val="800"/>
                </a:spcAft>
                <a:buFontTx/>
                <a:buChar char="•"/>
              </a:pPr>
              <a:r>
                <a:rPr lang="en-US" b="1" u="sng" dirty="0">
                  <a:solidFill>
                    <a:srgbClr val="594F40"/>
                  </a:solidFill>
                  <a:latin typeface="Calibri" panose="020F0502020204030204" pitchFamily="34" charset="0"/>
                  <a:cs typeface="Calibri" panose="020F0502020204030204" pitchFamily="34" charset="0"/>
                </a:rPr>
                <a:t>(Job) Industry</a:t>
              </a:r>
              <a:r>
                <a:rPr lang="en-US" b="1" dirty="0">
                  <a:solidFill>
                    <a:srgbClr val="594F40"/>
                  </a:solidFill>
                  <a:latin typeface="Calibri" panose="020F0502020204030204" pitchFamily="34" charset="0"/>
                  <a:cs typeface="Calibri" panose="020F0502020204030204" pitchFamily="34" charset="0"/>
                </a:rPr>
                <a:t>: </a:t>
              </a:r>
              <a:r>
                <a:rPr lang="en-US" sz="1600" dirty="0">
                  <a:solidFill>
                    <a:srgbClr val="594F40"/>
                  </a:solidFill>
                  <a:latin typeface="Calibri" panose="020F0502020204030204" pitchFamily="34" charset="0"/>
                  <a:cs typeface="Calibri" panose="020F0502020204030204" pitchFamily="34" charset="0"/>
                </a:rPr>
                <a:t>kind of business</a:t>
              </a:r>
            </a:p>
            <a:p>
              <a:pPr marL="171450" lvl="1" indent="-171450" defTabSz="800100" eaLnBrk="0" fontAlgn="base" hangingPunct="0">
                <a:lnSpc>
                  <a:spcPct val="90000"/>
                </a:lnSpc>
                <a:spcBef>
                  <a:spcPct val="0"/>
                </a:spcBef>
                <a:spcAft>
                  <a:spcPts val="800"/>
                </a:spcAft>
                <a:buFontTx/>
                <a:buChar char="•"/>
              </a:pPr>
              <a:r>
                <a:rPr lang="en-US" b="1" dirty="0">
                  <a:solidFill>
                    <a:srgbClr val="594F40"/>
                  </a:solidFill>
                  <a:latin typeface="Calibri" panose="020F0502020204030204" pitchFamily="34" charset="0"/>
                  <a:cs typeface="Calibri" panose="020F0502020204030204" pitchFamily="34" charset="0"/>
                </a:rPr>
                <a:t>Employer Name &amp; Address</a:t>
              </a:r>
              <a:endParaRPr lang="en-US" b="1" u="sng" dirty="0">
                <a:solidFill>
                  <a:srgbClr val="594F40"/>
                </a:solidFill>
                <a:latin typeface="Calibri" panose="020F0502020204030204" pitchFamily="34" charset="0"/>
                <a:cs typeface="Calibri" panose="020F0502020204030204" pitchFamily="34" charset="0"/>
              </a:endParaRPr>
            </a:p>
            <a:p>
              <a:pPr marL="171450" lvl="1" indent="-171450" defTabSz="800100" eaLnBrk="0" fontAlgn="base" hangingPunct="0">
                <a:lnSpc>
                  <a:spcPct val="90000"/>
                </a:lnSpc>
                <a:spcBef>
                  <a:spcPct val="0"/>
                </a:spcBef>
                <a:spcAft>
                  <a:spcPts val="800"/>
                </a:spcAft>
                <a:buFontTx/>
                <a:buChar char="•"/>
              </a:pPr>
              <a:r>
                <a:rPr lang="en-US" b="1" u="sng" dirty="0">
                  <a:solidFill>
                    <a:srgbClr val="594F40"/>
                  </a:solidFill>
                  <a:latin typeface="Calibri" panose="020F0502020204030204" pitchFamily="34" charset="0"/>
                  <a:cs typeface="Calibri" panose="020F0502020204030204" pitchFamily="34" charset="0"/>
                </a:rPr>
                <a:t>Work Classification</a:t>
              </a:r>
              <a:r>
                <a:rPr lang="en-US" sz="1600" b="1" dirty="0">
                  <a:solidFill>
                    <a:srgbClr val="594F40"/>
                  </a:solidFill>
                  <a:latin typeface="Calibri" panose="020F0502020204030204" pitchFamily="34" charset="0"/>
                  <a:cs typeface="Calibri" panose="020F0502020204030204" pitchFamily="34" charset="0"/>
                </a:rPr>
                <a:t>:</a:t>
              </a:r>
              <a:r>
                <a:rPr lang="en-US" sz="1600" dirty="0">
                  <a:solidFill>
                    <a:srgbClr val="594F40"/>
                  </a:solidFill>
                  <a:latin typeface="Calibri" panose="020F0502020204030204" pitchFamily="34" charset="0"/>
                  <a:cs typeface="Calibri" panose="020F0502020204030204" pitchFamily="34" charset="0"/>
                </a:rPr>
                <a:t> (e.g., self-employed, armed forces, volunteer emergency responder)</a:t>
              </a:r>
            </a:p>
            <a:p>
              <a:pPr marL="171450" lvl="1" indent="-171450" defTabSz="800100" eaLnBrk="0" fontAlgn="base" hangingPunct="0">
                <a:lnSpc>
                  <a:spcPct val="90000"/>
                </a:lnSpc>
                <a:spcBef>
                  <a:spcPct val="0"/>
                </a:spcBef>
                <a:spcAft>
                  <a:spcPts val="800"/>
                </a:spcAft>
                <a:buFontTx/>
                <a:buChar char="•"/>
              </a:pPr>
              <a:r>
                <a:rPr lang="en-US" b="1" u="sng" dirty="0">
                  <a:solidFill>
                    <a:srgbClr val="594F40"/>
                  </a:solidFill>
                  <a:latin typeface="Calibri" panose="020F0502020204030204" pitchFamily="34" charset="0"/>
                  <a:cs typeface="Calibri" panose="020F0502020204030204" pitchFamily="34" charset="0"/>
                </a:rPr>
                <a:t>Supervisory Level</a:t>
              </a:r>
              <a:r>
                <a:rPr lang="en-US" b="1" dirty="0">
                  <a:solidFill>
                    <a:srgbClr val="594F40"/>
                  </a:solidFill>
                  <a:latin typeface="Calibri" panose="020F0502020204030204" pitchFamily="34" charset="0"/>
                  <a:cs typeface="Calibri" panose="020F0502020204030204" pitchFamily="34" charset="0"/>
                </a:rPr>
                <a:t>:</a:t>
              </a:r>
              <a:r>
                <a:rPr lang="en-US" sz="1600" dirty="0">
                  <a:solidFill>
                    <a:srgbClr val="594F40"/>
                  </a:solidFill>
                  <a:latin typeface="Calibri" panose="020F0502020204030204" pitchFamily="34" charset="0"/>
                  <a:cs typeface="Calibri" panose="020F0502020204030204" pitchFamily="34" charset="0"/>
                </a:rPr>
                <a:t> (e.g., foreman, paygrade for military)</a:t>
              </a:r>
              <a:endParaRPr lang="en-US" u="sng" dirty="0">
                <a:solidFill>
                  <a:srgbClr val="594F40"/>
                </a:solidFill>
                <a:latin typeface="Calibri" panose="020F0502020204030204" pitchFamily="34" charset="0"/>
                <a:cs typeface="Calibri" panose="020F0502020204030204" pitchFamily="34" charset="0"/>
              </a:endParaRPr>
            </a:p>
            <a:p>
              <a:pPr marL="171450" lvl="1" indent="-171450" defTabSz="800100" eaLnBrk="0" fontAlgn="base" hangingPunct="0">
                <a:lnSpc>
                  <a:spcPct val="90000"/>
                </a:lnSpc>
                <a:spcBef>
                  <a:spcPct val="0"/>
                </a:spcBef>
                <a:spcAft>
                  <a:spcPts val="800"/>
                </a:spcAft>
                <a:buFontTx/>
                <a:buChar char="•"/>
              </a:pPr>
              <a:r>
                <a:rPr lang="en-US" b="1" u="sng" dirty="0">
                  <a:solidFill>
                    <a:srgbClr val="594F40"/>
                  </a:solidFill>
                  <a:latin typeface="Calibri" panose="020F0502020204030204" pitchFamily="34" charset="0"/>
                  <a:cs typeface="Calibri" panose="020F0502020204030204" pitchFamily="34" charset="0"/>
                </a:rPr>
                <a:t>Work Schedule</a:t>
              </a:r>
            </a:p>
            <a:p>
              <a:pPr marL="171450" lvl="1" indent="-171450" defTabSz="800100" eaLnBrk="0" fontAlgn="base" hangingPunct="0">
                <a:lnSpc>
                  <a:spcPct val="90000"/>
                </a:lnSpc>
                <a:spcBef>
                  <a:spcPct val="0"/>
                </a:spcBef>
                <a:spcAft>
                  <a:spcPts val="800"/>
                </a:spcAft>
                <a:buFontTx/>
                <a:buChar char="•"/>
              </a:pPr>
              <a:r>
                <a:rPr lang="en-US" b="1" dirty="0">
                  <a:solidFill>
                    <a:srgbClr val="594F40"/>
                  </a:solidFill>
                  <a:latin typeface="Calibri" panose="020F0502020204030204" pitchFamily="34" charset="0"/>
                  <a:cs typeface="Calibri" panose="020F0502020204030204" pitchFamily="34" charset="0"/>
                </a:rPr>
                <a:t>Weekly Work Days</a:t>
              </a:r>
            </a:p>
            <a:p>
              <a:pPr marL="171450" lvl="1" indent="-171450" defTabSz="800100" eaLnBrk="0" fontAlgn="base" hangingPunct="0">
                <a:lnSpc>
                  <a:spcPct val="90000"/>
                </a:lnSpc>
                <a:spcBef>
                  <a:spcPct val="0"/>
                </a:spcBef>
                <a:spcAft>
                  <a:spcPts val="800"/>
                </a:spcAft>
                <a:buFontTx/>
                <a:buChar char="•"/>
              </a:pPr>
              <a:r>
                <a:rPr lang="en-US" b="1" dirty="0">
                  <a:solidFill>
                    <a:srgbClr val="594F40"/>
                  </a:solidFill>
                  <a:latin typeface="Calibri" panose="020F0502020204030204" pitchFamily="34" charset="0"/>
                  <a:cs typeface="Calibri" panose="020F0502020204030204" pitchFamily="34" charset="0"/>
                </a:rPr>
                <a:t>Daily Work Hours</a:t>
              </a:r>
            </a:p>
            <a:p>
              <a:pPr marL="171450" lvl="1" indent="-171450" defTabSz="800100" eaLnBrk="0" fontAlgn="base" hangingPunct="0">
                <a:lnSpc>
                  <a:spcPct val="90000"/>
                </a:lnSpc>
                <a:spcBef>
                  <a:spcPct val="0"/>
                </a:spcBef>
                <a:spcAft>
                  <a:spcPts val="800"/>
                </a:spcAft>
                <a:buFontTx/>
                <a:buChar char="•"/>
              </a:pPr>
              <a:r>
                <a:rPr lang="en-US" b="1" i="1" dirty="0">
                  <a:solidFill>
                    <a:srgbClr val="594F40"/>
                  </a:solidFill>
                  <a:latin typeface="Calibri" panose="020F0502020204030204" pitchFamily="34" charset="0"/>
                  <a:cs typeface="Calibri" panose="020F0502020204030204" pitchFamily="34" charset="0"/>
                </a:rPr>
                <a:t>Job Duty(s)</a:t>
              </a:r>
            </a:p>
            <a:p>
              <a:pPr marL="171450" lvl="1" indent="-171450" defTabSz="800100" eaLnBrk="0" fontAlgn="base" hangingPunct="0">
                <a:lnSpc>
                  <a:spcPct val="90000"/>
                </a:lnSpc>
                <a:spcBef>
                  <a:spcPct val="0"/>
                </a:spcBef>
                <a:spcAft>
                  <a:spcPts val="800"/>
                </a:spcAft>
                <a:buFontTx/>
                <a:buChar char="•"/>
              </a:pPr>
              <a:r>
                <a:rPr lang="en-US" b="1" i="1" dirty="0">
                  <a:solidFill>
                    <a:srgbClr val="594F40"/>
                  </a:solidFill>
                  <a:latin typeface="Calibri" panose="020F0502020204030204" pitchFamily="34" charset="0"/>
                  <a:cs typeface="Calibri" panose="020F0502020204030204" pitchFamily="34" charset="0"/>
                </a:rPr>
                <a:t>Occupational Hazard(s)</a:t>
              </a:r>
            </a:p>
          </p:txBody>
        </p:sp>
      </p:grpSp>
      <p:sp>
        <p:nvSpPr>
          <p:cNvPr id="6" name="Rectangle 5">
            <a:extLst>
              <a:ext uri="{FF2B5EF4-FFF2-40B4-BE49-F238E27FC236}">
                <a16:creationId xmlns:a16="http://schemas.microsoft.com/office/drawing/2014/main" id="{19F316AF-EFE8-4AE5-9153-E32029088C34}"/>
              </a:ext>
            </a:extLst>
          </p:cNvPr>
          <p:cNvSpPr/>
          <p:nvPr/>
        </p:nvSpPr>
        <p:spPr>
          <a:xfrm>
            <a:off x="857756" y="2896519"/>
            <a:ext cx="7814296" cy="2381087"/>
          </a:xfrm>
          <a:prstGeom prst="rect">
            <a:avLst/>
          </a:prstGeom>
          <a:solidFill>
            <a:srgbClr val="FFFFFF">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dirty="0">
              <a:solidFill>
                <a:srgbClr val="695E4A"/>
              </a:solidFill>
              <a:latin typeface="Myriad Web Pro"/>
            </a:endParaRPr>
          </a:p>
        </p:txBody>
      </p:sp>
      <p:sp>
        <p:nvSpPr>
          <p:cNvPr id="5" name="TextBox 4">
            <a:extLst>
              <a:ext uri="{FF2B5EF4-FFF2-40B4-BE49-F238E27FC236}">
                <a16:creationId xmlns:a16="http://schemas.microsoft.com/office/drawing/2014/main" id="{F4D56788-FFEC-4CD2-8424-380534390DA8}"/>
              </a:ext>
            </a:extLst>
          </p:cNvPr>
          <p:cNvSpPr txBox="1"/>
          <p:nvPr/>
        </p:nvSpPr>
        <p:spPr>
          <a:xfrm>
            <a:off x="1282477" y="5431767"/>
            <a:ext cx="6579045" cy="369332"/>
          </a:xfrm>
          <a:prstGeom prst="rect">
            <a:avLst/>
          </a:prstGeom>
          <a:noFill/>
        </p:spPr>
        <p:txBody>
          <a:bodyPr wrap="none" rtlCol="0">
            <a:spAutoFit/>
          </a:bodyPr>
          <a:lstStyle/>
          <a:p>
            <a:pPr eaLnBrk="0" fontAlgn="base" hangingPunct="0">
              <a:spcBef>
                <a:spcPct val="0"/>
              </a:spcBef>
              <a:spcAft>
                <a:spcPct val="0"/>
              </a:spcAft>
            </a:pPr>
            <a:r>
              <a:rPr lang="en-US" u="sng" dirty="0">
                <a:solidFill>
                  <a:srgbClr val="695E4A"/>
                </a:solidFill>
                <a:latin typeface="Calibri" panose="020F0502020204030204" pitchFamily="34" charset="0"/>
              </a:rPr>
              <a:t>Underlined: has a defined value set.</a:t>
            </a:r>
            <a:r>
              <a:rPr lang="en-US" dirty="0">
                <a:solidFill>
                  <a:srgbClr val="695E4A"/>
                </a:solidFill>
                <a:latin typeface="Calibri" panose="020F0502020204030204" pitchFamily="34" charset="0"/>
              </a:rPr>
              <a:t>  </a:t>
            </a:r>
            <a:r>
              <a:rPr lang="en-US" i="1" dirty="0">
                <a:solidFill>
                  <a:srgbClr val="695E4A"/>
                </a:solidFill>
                <a:latin typeface="Calibri" panose="020F0502020204030204" pitchFamily="34" charset="0"/>
              </a:rPr>
              <a:t>Italicized: collected as free text.</a:t>
            </a:r>
          </a:p>
        </p:txBody>
      </p:sp>
      <p:sp>
        <p:nvSpPr>
          <p:cNvPr id="2" name="Rectangle: Rounded Corners 1">
            <a:extLst>
              <a:ext uri="{FF2B5EF4-FFF2-40B4-BE49-F238E27FC236}">
                <a16:creationId xmlns:a16="http://schemas.microsoft.com/office/drawing/2014/main" id="{C5588098-B6E0-491E-BF64-076AD7793DF9}"/>
              </a:ext>
            </a:extLst>
          </p:cNvPr>
          <p:cNvSpPr/>
          <p:nvPr/>
        </p:nvSpPr>
        <p:spPr>
          <a:xfrm>
            <a:off x="635027" y="1778300"/>
            <a:ext cx="3546444" cy="106522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695E4A"/>
              </a:solidFill>
              <a:latin typeface="Myriad Web Pro"/>
            </a:endParaRPr>
          </a:p>
        </p:txBody>
      </p:sp>
      <p:pic>
        <p:nvPicPr>
          <p:cNvPr id="3" name="Picture 2">
            <a:extLst>
              <a:ext uri="{FF2B5EF4-FFF2-40B4-BE49-F238E27FC236}">
                <a16:creationId xmlns:a16="http://schemas.microsoft.com/office/drawing/2014/main" id="{1177A5F7-3FCA-4BC5-8378-9B70EEE4263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289" t="17001" r="65331" b="35855"/>
          <a:stretch/>
        </p:blipFill>
        <p:spPr>
          <a:xfrm>
            <a:off x="6440129" y="3429000"/>
            <a:ext cx="1421393" cy="1910586"/>
          </a:xfrm>
          <a:prstGeom prst="rect">
            <a:avLst/>
          </a:prstGeom>
        </p:spPr>
      </p:pic>
      <p:sp>
        <p:nvSpPr>
          <p:cNvPr id="8" name="Rectangle: Rounded Corners 7">
            <a:extLst>
              <a:ext uri="{FF2B5EF4-FFF2-40B4-BE49-F238E27FC236}">
                <a16:creationId xmlns:a16="http://schemas.microsoft.com/office/drawing/2014/main" id="{354F19E5-B0CC-4B50-9027-ECDC251E0D1D}"/>
              </a:ext>
            </a:extLst>
          </p:cNvPr>
          <p:cNvSpPr/>
          <p:nvPr/>
        </p:nvSpPr>
        <p:spPr>
          <a:xfrm>
            <a:off x="635028" y="2905507"/>
            <a:ext cx="8037025" cy="687683"/>
          </a:xfrm>
          <a:prstGeom prst="roundRect">
            <a:avLst/>
          </a:prstGeom>
          <a:noFill/>
          <a:ln w="381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695E4A"/>
              </a:solidFill>
              <a:latin typeface="Myriad Web Pro"/>
            </a:endParaRPr>
          </a:p>
        </p:txBody>
      </p:sp>
    </p:spTree>
    <p:extLst>
      <p:ext uri="{BB962C8B-B14F-4D97-AF65-F5344CB8AC3E}">
        <p14:creationId xmlns:p14="http://schemas.microsoft.com/office/powerpoint/2010/main" val="265453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traight Connector 6">
            <a:extLst>
              <a:ext uri="{FF2B5EF4-FFF2-40B4-BE49-F238E27FC236}">
                <a16:creationId xmlns:a16="http://schemas.microsoft.com/office/drawing/2014/main" id="{4EDB20E8-FCE6-4105-A889-5E43C7B9DCB4}"/>
              </a:ext>
            </a:extLst>
          </p:cNvPr>
          <p:cNvSpPr/>
          <p:nvPr/>
        </p:nvSpPr>
        <p:spPr>
          <a:xfrm>
            <a:off x="1599271" y="1997209"/>
            <a:ext cx="6013324"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3" name="Freeform: Shape 12">
            <a:extLst>
              <a:ext uri="{FF2B5EF4-FFF2-40B4-BE49-F238E27FC236}">
                <a16:creationId xmlns:a16="http://schemas.microsoft.com/office/drawing/2014/main" id="{8066B2D5-CF0C-4F30-A72C-F041913A868C}"/>
              </a:ext>
            </a:extLst>
          </p:cNvPr>
          <p:cNvSpPr/>
          <p:nvPr/>
        </p:nvSpPr>
        <p:spPr>
          <a:xfrm>
            <a:off x="636992" y="1478058"/>
            <a:ext cx="3531803" cy="530352"/>
          </a:xfrm>
          <a:custGeom>
            <a:avLst/>
            <a:gdLst>
              <a:gd name="connsiteX0" fmla="*/ 88410 w 3531803"/>
              <a:gd name="connsiteY0" fmla="*/ 0 h 530352"/>
              <a:gd name="connsiteX1" fmla="*/ 3443393 w 3531803"/>
              <a:gd name="connsiteY1" fmla="*/ 0 h 530352"/>
              <a:gd name="connsiteX2" fmla="*/ 3531803 w 3531803"/>
              <a:gd name="connsiteY2" fmla="*/ 88410 h 530352"/>
              <a:gd name="connsiteX3" fmla="*/ 3531803 w 3531803"/>
              <a:gd name="connsiteY3" fmla="*/ 530352 h 530352"/>
              <a:gd name="connsiteX4" fmla="*/ 3531803 w 3531803"/>
              <a:gd name="connsiteY4" fmla="*/ 530352 h 530352"/>
              <a:gd name="connsiteX5" fmla="*/ 0 w 3531803"/>
              <a:gd name="connsiteY5" fmla="*/ 530352 h 530352"/>
              <a:gd name="connsiteX6" fmla="*/ 0 w 3531803"/>
              <a:gd name="connsiteY6" fmla="*/ 530352 h 530352"/>
              <a:gd name="connsiteX7" fmla="*/ 0 w 3531803"/>
              <a:gd name="connsiteY7" fmla="*/ 88410 h 530352"/>
              <a:gd name="connsiteX8" fmla="*/ 88410 w 3531803"/>
              <a:gd name="connsiteY8" fmla="*/ 0 h 53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1803" h="530352">
                <a:moveTo>
                  <a:pt x="88410" y="0"/>
                </a:moveTo>
                <a:lnTo>
                  <a:pt x="3443393" y="0"/>
                </a:lnTo>
                <a:cubicBezTo>
                  <a:pt x="3492220" y="0"/>
                  <a:pt x="3531803" y="39583"/>
                  <a:pt x="3531803" y="88410"/>
                </a:cubicBezTo>
                <a:lnTo>
                  <a:pt x="3531803" y="530352"/>
                </a:lnTo>
                <a:lnTo>
                  <a:pt x="3531803" y="530352"/>
                </a:lnTo>
                <a:lnTo>
                  <a:pt x="0" y="530352"/>
                </a:lnTo>
                <a:lnTo>
                  <a:pt x="0" y="530352"/>
                </a:lnTo>
                <a:lnTo>
                  <a:pt x="0" y="88410"/>
                </a:lnTo>
                <a:cubicBezTo>
                  <a:pt x="0" y="39583"/>
                  <a:pt x="39583" y="0"/>
                  <a:pt x="88410" y="0"/>
                </a:cubicBezTo>
                <a:close/>
              </a:path>
            </a:pathLst>
          </a:cu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63994" tIns="63994" rIns="63994" bIns="38100" numCol="1" spcCol="1270" anchor="ctr" anchorCtr="0">
            <a:noAutofit/>
          </a:bodyPr>
          <a:lstStyle/>
          <a:p>
            <a:pPr algn="ctr" defTabSz="889000" eaLnBrk="0" fontAlgn="base" hangingPunct="0">
              <a:lnSpc>
                <a:spcPct val="90000"/>
              </a:lnSpc>
              <a:spcBef>
                <a:spcPct val="0"/>
              </a:spcBef>
              <a:spcAft>
                <a:spcPct val="35000"/>
              </a:spcAft>
            </a:pPr>
            <a:r>
              <a:rPr lang="en-US" sz="2000" b="1" dirty="0">
                <a:solidFill>
                  <a:srgbClr val="594F40"/>
                </a:solidFill>
                <a:latin typeface="Calibri" panose="020F0502020204030204" pitchFamily="34" charset="0"/>
                <a:cs typeface="Calibri" panose="020F0502020204030204" pitchFamily="34" charset="0"/>
              </a:rPr>
              <a:t>Longest-Held Work (Usual)</a:t>
            </a:r>
          </a:p>
        </p:txBody>
      </p:sp>
      <p:sp>
        <p:nvSpPr>
          <p:cNvPr id="14" name="Freeform: Shape 13">
            <a:extLst>
              <a:ext uri="{FF2B5EF4-FFF2-40B4-BE49-F238E27FC236}">
                <a16:creationId xmlns:a16="http://schemas.microsoft.com/office/drawing/2014/main" id="{BA36E0E5-A7DB-4C63-AECA-447B45E413A5}"/>
              </a:ext>
            </a:extLst>
          </p:cNvPr>
          <p:cNvSpPr/>
          <p:nvPr/>
        </p:nvSpPr>
        <p:spPr>
          <a:xfrm>
            <a:off x="1129074" y="2140215"/>
            <a:ext cx="6013324" cy="1614328"/>
          </a:xfrm>
          <a:custGeom>
            <a:avLst/>
            <a:gdLst>
              <a:gd name="connsiteX0" fmla="*/ 0 w 6013324"/>
              <a:gd name="connsiteY0" fmla="*/ 0 h 1614328"/>
              <a:gd name="connsiteX1" fmla="*/ 6013324 w 6013324"/>
              <a:gd name="connsiteY1" fmla="*/ 0 h 1614328"/>
              <a:gd name="connsiteX2" fmla="*/ 6013324 w 6013324"/>
              <a:gd name="connsiteY2" fmla="*/ 1614328 h 1614328"/>
              <a:gd name="connsiteX3" fmla="*/ 0 w 6013324"/>
              <a:gd name="connsiteY3" fmla="*/ 1614328 h 1614328"/>
              <a:gd name="connsiteX4" fmla="*/ 0 w 6013324"/>
              <a:gd name="connsiteY4" fmla="*/ 0 h 1614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3324" h="1614328">
                <a:moveTo>
                  <a:pt x="0" y="0"/>
                </a:moveTo>
                <a:lnTo>
                  <a:pt x="6013324" y="0"/>
                </a:lnTo>
                <a:lnTo>
                  <a:pt x="6013324" y="1614328"/>
                </a:lnTo>
                <a:lnTo>
                  <a:pt x="0" y="16143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marL="228600" lvl="1" indent="-228600" defTabSz="889000" eaLnBrk="0" fontAlgn="base" hangingPunct="0">
              <a:lnSpc>
                <a:spcPct val="120000"/>
              </a:lnSpc>
              <a:spcBef>
                <a:spcPts val="600"/>
              </a:spcBef>
              <a:spcAft>
                <a:spcPct val="15000"/>
              </a:spcAft>
              <a:buFontTx/>
              <a:buChar char="•"/>
            </a:pPr>
            <a:r>
              <a:rPr lang="en-US" sz="2000" b="1" i="1" dirty="0">
                <a:solidFill>
                  <a:srgbClr val="695E4A"/>
                </a:solidFill>
                <a:latin typeface="Calibri" panose="020F0502020204030204" pitchFamily="34" charset="0"/>
                <a:cs typeface="Calibri" panose="020F0502020204030204" pitchFamily="34" charset="0"/>
              </a:rPr>
              <a:t>Can span multiple jobs</a:t>
            </a:r>
          </a:p>
          <a:p>
            <a:pPr marL="228600" lvl="1" indent="-228600" defTabSz="889000" eaLnBrk="0" fontAlgn="base" hangingPunct="0">
              <a:lnSpc>
                <a:spcPct val="120000"/>
              </a:lnSpc>
              <a:spcBef>
                <a:spcPts val="600"/>
              </a:spcBef>
              <a:spcAft>
                <a:spcPct val="15000"/>
              </a:spcAft>
              <a:buFontTx/>
              <a:buChar char="•"/>
            </a:pPr>
            <a:r>
              <a:rPr lang="en-US" sz="2000" b="1" dirty="0">
                <a:solidFill>
                  <a:srgbClr val="695E4A"/>
                </a:solidFill>
                <a:latin typeface="Calibri" panose="020F0502020204030204" pitchFamily="34" charset="0"/>
                <a:cs typeface="Calibri" panose="020F0502020204030204" pitchFamily="34" charset="0"/>
              </a:rPr>
              <a:t>Usual Occupation</a:t>
            </a:r>
          </a:p>
          <a:p>
            <a:pPr marL="228600" lvl="1" indent="-228600" defTabSz="889000" eaLnBrk="0" fontAlgn="base" hangingPunct="0">
              <a:lnSpc>
                <a:spcPct val="120000"/>
              </a:lnSpc>
              <a:spcBef>
                <a:spcPts val="600"/>
              </a:spcBef>
              <a:spcAft>
                <a:spcPct val="15000"/>
              </a:spcAft>
              <a:buFontTx/>
              <a:buChar char="•"/>
            </a:pPr>
            <a:r>
              <a:rPr lang="en-US" sz="2000" b="1" dirty="0">
                <a:solidFill>
                  <a:srgbClr val="695E4A"/>
                </a:solidFill>
                <a:latin typeface="Calibri" panose="020F0502020204030204" pitchFamily="34" charset="0"/>
                <a:cs typeface="Calibri" panose="020F0502020204030204" pitchFamily="34" charset="0"/>
              </a:rPr>
              <a:t>Usual Industry</a:t>
            </a:r>
          </a:p>
          <a:p>
            <a:pPr marL="228600" lvl="1" indent="-228600" defTabSz="889000" eaLnBrk="0" fontAlgn="base" hangingPunct="0">
              <a:lnSpc>
                <a:spcPct val="120000"/>
              </a:lnSpc>
              <a:spcBef>
                <a:spcPts val="600"/>
              </a:spcBef>
              <a:spcAft>
                <a:spcPct val="15000"/>
              </a:spcAft>
              <a:buFontTx/>
              <a:buChar char="•"/>
            </a:pPr>
            <a:r>
              <a:rPr lang="en-US" sz="2000" b="1" dirty="0">
                <a:solidFill>
                  <a:srgbClr val="695E4A"/>
                </a:solidFill>
                <a:latin typeface="Calibri" panose="020F0502020204030204" pitchFamily="34" charset="0"/>
                <a:cs typeface="Calibri" panose="020F0502020204030204" pitchFamily="34" charset="0"/>
              </a:rPr>
              <a:t>Start Date</a:t>
            </a:r>
          </a:p>
          <a:p>
            <a:pPr marL="228600" lvl="1" indent="-228600" defTabSz="889000" eaLnBrk="0" fontAlgn="base" hangingPunct="0">
              <a:lnSpc>
                <a:spcPct val="120000"/>
              </a:lnSpc>
              <a:spcBef>
                <a:spcPts val="600"/>
              </a:spcBef>
              <a:spcAft>
                <a:spcPct val="15000"/>
              </a:spcAft>
              <a:buFontTx/>
              <a:buChar char="•"/>
            </a:pPr>
            <a:r>
              <a:rPr lang="en-US" sz="2000" b="1" dirty="0">
                <a:solidFill>
                  <a:srgbClr val="695E4A"/>
                </a:solidFill>
                <a:latin typeface="Calibri" panose="020F0502020204030204" pitchFamily="34" charset="0"/>
                <a:cs typeface="Calibri" panose="020F0502020204030204" pitchFamily="34" charset="0"/>
              </a:rPr>
              <a:t>Duration</a:t>
            </a:r>
          </a:p>
        </p:txBody>
      </p:sp>
      <p:pic>
        <p:nvPicPr>
          <p:cNvPr id="5" name="Picture 4">
            <a:extLst>
              <a:ext uri="{FF2B5EF4-FFF2-40B4-BE49-F238E27FC236}">
                <a16:creationId xmlns:a16="http://schemas.microsoft.com/office/drawing/2014/main" id="{488B0129-FBE3-4130-A695-74A45ABB97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572000" y="3224952"/>
            <a:ext cx="2971800" cy="2154990"/>
          </a:xfrm>
          <a:prstGeom prst="rect">
            <a:avLst/>
          </a:prstGeom>
        </p:spPr>
      </p:pic>
    </p:spTree>
    <p:extLst>
      <p:ext uri="{BB962C8B-B14F-4D97-AF65-F5344CB8AC3E}">
        <p14:creationId xmlns:p14="http://schemas.microsoft.com/office/powerpoint/2010/main" val="1558089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F3A92-0D91-4B57-A686-BE58006D2C9C}"/>
              </a:ext>
            </a:extLst>
          </p:cNvPr>
          <p:cNvSpPr>
            <a:spLocks noGrp="1"/>
          </p:cNvSpPr>
          <p:nvPr>
            <p:ph type="title"/>
          </p:nvPr>
        </p:nvSpPr>
        <p:spPr>
          <a:xfrm>
            <a:off x="457200" y="935622"/>
            <a:ext cx="8229600" cy="857250"/>
          </a:xfrm>
        </p:spPr>
        <p:txBody>
          <a:bodyPr/>
          <a:lstStyle/>
          <a:p>
            <a:pPr>
              <a:lnSpc>
                <a:spcPct val="108000"/>
              </a:lnSpc>
            </a:pPr>
            <a:br>
              <a:rPr lang="en-US" sz="2800" dirty="0">
                <a:solidFill>
                  <a:srgbClr val="594F40"/>
                </a:solidFill>
              </a:rPr>
            </a:br>
            <a:br>
              <a:rPr lang="en-US" sz="2800" dirty="0">
                <a:solidFill>
                  <a:srgbClr val="594F40"/>
                </a:solidFill>
              </a:rPr>
            </a:br>
            <a:br>
              <a:rPr lang="en-US" sz="2800" dirty="0">
                <a:solidFill>
                  <a:srgbClr val="594F40"/>
                </a:solidFill>
              </a:rPr>
            </a:br>
            <a:br>
              <a:rPr lang="en-US" sz="2800" dirty="0">
                <a:solidFill>
                  <a:srgbClr val="594F40"/>
                </a:solidFill>
              </a:rPr>
            </a:br>
            <a:br>
              <a:rPr lang="en-US" sz="2800" dirty="0">
                <a:solidFill>
                  <a:srgbClr val="594F40"/>
                </a:solidFill>
              </a:rPr>
            </a:br>
            <a:br>
              <a:rPr lang="en-US" sz="2800" dirty="0">
                <a:solidFill>
                  <a:srgbClr val="594F40"/>
                </a:solidFill>
              </a:rPr>
            </a:br>
            <a:r>
              <a:rPr lang="en-US" sz="2800" dirty="0">
                <a:solidFill>
                  <a:srgbClr val="594F40"/>
                </a:solidFill>
              </a:rPr>
              <a:t>“Occupation” and “Industry” Require Context</a:t>
            </a:r>
          </a:p>
        </p:txBody>
      </p:sp>
      <p:sp>
        <p:nvSpPr>
          <p:cNvPr id="5" name="Straight Connector 4">
            <a:extLst>
              <a:ext uri="{FF2B5EF4-FFF2-40B4-BE49-F238E27FC236}">
                <a16:creationId xmlns:a16="http://schemas.microsoft.com/office/drawing/2014/main" id="{D5CB7B1C-BD28-40EB-8C31-61CF4DB4BCFC}"/>
              </a:ext>
            </a:extLst>
          </p:cNvPr>
          <p:cNvSpPr/>
          <p:nvPr/>
        </p:nvSpPr>
        <p:spPr>
          <a:xfrm>
            <a:off x="1551320" y="4514850"/>
            <a:ext cx="6918678"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0" name="Freeform: Shape 19">
            <a:extLst>
              <a:ext uri="{FF2B5EF4-FFF2-40B4-BE49-F238E27FC236}">
                <a16:creationId xmlns:a16="http://schemas.microsoft.com/office/drawing/2014/main" id="{9F70D833-0604-4395-8F7F-37E1DC4A73DE}"/>
              </a:ext>
            </a:extLst>
          </p:cNvPr>
          <p:cNvSpPr/>
          <p:nvPr/>
        </p:nvSpPr>
        <p:spPr>
          <a:xfrm>
            <a:off x="440176" y="4134205"/>
            <a:ext cx="2706679" cy="420623"/>
          </a:xfrm>
          <a:custGeom>
            <a:avLst/>
            <a:gdLst>
              <a:gd name="connsiteX0" fmla="*/ 70118 w 4489699"/>
              <a:gd name="connsiteY0" fmla="*/ 0 h 420623"/>
              <a:gd name="connsiteX1" fmla="*/ 4419581 w 4489699"/>
              <a:gd name="connsiteY1" fmla="*/ 0 h 420623"/>
              <a:gd name="connsiteX2" fmla="*/ 4489699 w 4489699"/>
              <a:gd name="connsiteY2" fmla="*/ 70118 h 420623"/>
              <a:gd name="connsiteX3" fmla="*/ 4489699 w 4489699"/>
              <a:gd name="connsiteY3" fmla="*/ 420623 h 420623"/>
              <a:gd name="connsiteX4" fmla="*/ 4489699 w 4489699"/>
              <a:gd name="connsiteY4" fmla="*/ 420623 h 420623"/>
              <a:gd name="connsiteX5" fmla="*/ 0 w 4489699"/>
              <a:gd name="connsiteY5" fmla="*/ 420623 h 420623"/>
              <a:gd name="connsiteX6" fmla="*/ 0 w 4489699"/>
              <a:gd name="connsiteY6" fmla="*/ 420623 h 420623"/>
              <a:gd name="connsiteX7" fmla="*/ 0 w 4489699"/>
              <a:gd name="connsiteY7" fmla="*/ 70118 h 420623"/>
              <a:gd name="connsiteX8" fmla="*/ 70118 w 4489699"/>
              <a:gd name="connsiteY8" fmla="*/ 0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9699" h="420623">
                <a:moveTo>
                  <a:pt x="70118" y="0"/>
                </a:moveTo>
                <a:lnTo>
                  <a:pt x="4419581" y="0"/>
                </a:lnTo>
                <a:cubicBezTo>
                  <a:pt x="4458306" y="0"/>
                  <a:pt x="4489699" y="31393"/>
                  <a:pt x="4489699" y="70118"/>
                </a:cubicBezTo>
                <a:lnTo>
                  <a:pt x="4489699" y="420623"/>
                </a:lnTo>
                <a:lnTo>
                  <a:pt x="4489699" y="420623"/>
                </a:lnTo>
                <a:lnTo>
                  <a:pt x="0" y="420623"/>
                </a:lnTo>
                <a:lnTo>
                  <a:pt x="0" y="420623"/>
                </a:lnTo>
                <a:lnTo>
                  <a:pt x="0" y="70118"/>
                </a:lnTo>
                <a:cubicBezTo>
                  <a:pt x="0" y="31393"/>
                  <a:pt x="31393" y="0"/>
                  <a:pt x="70118" y="0"/>
                </a:cubicBezTo>
                <a:close/>
              </a:path>
            </a:pathLst>
          </a:cu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54827" tIns="54827" rIns="54827" bIns="34290" numCol="1" spcCol="1270" anchor="ctr" anchorCtr="0">
            <a:noAutofit/>
          </a:bodyPr>
          <a:lstStyle/>
          <a:p>
            <a:pPr algn="ctr" defTabSz="800100" eaLnBrk="0" fontAlgn="base" hangingPunct="0">
              <a:lnSpc>
                <a:spcPct val="90000"/>
              </a:lnSpc>
              <a:spcBef>
                <a:spcPct val="0"/>
              </a:spcBef>
              <a:spcAft>
                <a:spcPct val="35000"/>
              </a:spcAft>
            </a:pPr>
            <a:endParaRPr lang="en-US" b="1" dirty="0">
              <a:solidFill>
                <a:srgbClr val="695E4A"/>
              </a:solidFill>
              <a:latin typeface="Calibri" panose="020F0502020204030204" pitchFamily="34" charset="0"/>
              <a:cs typeface="Calibri" panose="020F0502020204030204" pitchFamily="34" charset="0"/>
            </a:endParaRPr>
          </a:p>
        </p:txBody>
      </p:sp>
      <p:sp>
        <p:nvSpPr>
          <p:cNvPr id="26" name="Rectangle 25">
            <a:extLst>
              <a:ext uri="{FF2B5EF4-FFF2-40B4-BE49-F238E27FC236}">
                <a16:creationId xmlns:a16="http://schemas.microsoft.com/office/drawing/2014/main" id="{82BDFFFF-B971-4620-ADAB-6EDC1AD79115}"/>
              </a:ext>
            </a:extLst>
          </p:cNvPr>
          <p:cNvSpPr/>
          <p:nvPr/>
        </p:nvSpPr>
        <p:spPr>
          <a:xfrm>
            <a:off x="440175" y="4177188"/>
            <a:ext cx="8342199" cy="1418850"/>
          </a:xfrm>
          <a:prstGeom prst="rect">
            <a:avLst/>
          </a:prstGeom>
        </p:spPr>
        <p:txBody>
          <a:bodyPr wrap="square">
            <a:spAutoFit/>
          </a:bodyPr>
          <a:lstStyle/>
          <a:p>
            <a:pPr eaLnBrk="0" fontAlgn="base" hangingPunct="0">
              <a:spcBef>
                <a:spcPct val="0"/>
              </a:spcBef>
              <a:spcAft>
                <a:spcPct val="0"/>
              </a:spcAft>
            </a:pPr>
            <a:r>
              <a:rPr lang="en-US" b="1" dirty="0">
                <a:solidFill>
                  <a:srgbClr val="695E4A"/>
                </a:solidFill>
                <a:latin typeface="Calibri" panose="020F0502020204030204" pitchFamily="34" charset="0"/>
                <a:cs typeface="Calibri" panose="020F0502020204030204" pitchFamily="34" charset="0"/>
              </a:rPr>
              <a:t>Longest-Held Work (Usual)   </a:t>
            </a:r>
            <a:r>
              <a:rPr lang="en-US" b="1" i="1" dirty="0">
                <a:solidFill>
                  <a:srgbClr val="695E4A"/>
                </a:solidFill>
                <a:latin typeface="Calibri" panose="020F0502020204030204" pitchFamily="34" charset="0"/>
                <a:cs typeface="Calibri" panose="020F0502020204030204" pitchFamily="34" charset="0"/>
              </a:rPr>
              <a:t>cancer reporting, vital records death reporting, eICR</a:t>
            </a:r>
          </a:p>
          <a:p>
            <a:pPr eaLnBrk="0" fontAlgn="base" hangingPunct="0">
              <a:lnSpc>
                <a:spcPct val="90000"/>
              </a:lnSpc>
              <a:spcBef>
                <a:spcPct val="0"/>
              </a:spcBef>
              <a:spcAft>
                <a:spcPts val="600"/>
              </a:spcAft>
            </a:pPr>
            <a:endParaRPr lang="en-US" sz="800" dirty="0">
              <a:solidFill>
                <a:srgbClr val="695E4A"/>
              </a:solidFill>
              <a:latin typeface="Calibri" panose="020F0502020204030204" pitchFamily="34" charset="0"/>
              <a:cs typeface="Calibri" panose="020F0502020204030204" pitchFamily="34" charset="0"/>
            </a:endParaRPr>
          </a:p>
          <a:p>
            <a:pPr eaLnBrk="0" fontAlgn="base" hangingPunct="0">
              <a:lnSpc>
                <a:spcPct val="90000"/>
              </a:lnSpc>
              <a:spcBef>
                <a:spcPct val="0"/>
              </a:spcBef>
              <a:spcAft>
                <a:spcPts val="600"/>
              </a:spcAft>
            </a:pPr>
            <a:endParaRPr lang="en-US" sz="800" dirty="0">
              <a:solidFill>
                <a:srgbClr val="695E4A"/>
              </a:solidFill>
              <a:latin typeface="Calibri" panose="020F0502020204030204" pitchFamily="34" charset="0"/>
              <a:cs typeface="Calibri" panose="020F0502020204030204" pitchFamily="34" charset="0"/>
            </a:endParaRPr>
          </a:p>
          <a:p>
            <a:pPr eaLnBrk="0" fontAlgn="base" hangingPunct="0">
              <a:lnSpc>
                <a:spcPct val="90000"/>
              </a:lnSpc>
              <a:spcBef>
                <a:spcPct val="0"/>
              </a:spcBef>
              <a:spcAft>
                <a:spcPts val="1800"/>
              </a:spcAft>
            </a:pPr>
            <a:r>
              <a:rPr lang="en-US" sz="1600" dirty="0">
                <a:solidFill>
                  <a:srgbClr val="695E4A"/>
                </a:solidFill>
                <a:latin typeface="Calibri" panose="020F0502020204030204" pitchFamily="34" charset="0"/>
                <a:cs typeface="Calibri" panose="020F0502020204030204" pitchFamily="34" charset="0"/>
              </a:rPr>
              <a:t>Usual Occupation (aka Longest-Held Occupation):   LOINC 21843-8, Usual Occupation</a:t>
            </a:r>
          </a:p>
          <a:p>
            <a:pPr eaLnBrk="0" fontAlgn="base" hangingPunct="0">
              <a:lnSpc>
                <a:spcPct val="90000"/>
              </a:lnSpc>
              <a:spcBef>
                <a:spcPct val="0"/>
              </a:spcBef>
              <a:spcAft>
                <a:spcPts val="1800"/>
              </a:spcAft>
            </a:pPr>
            <a:r>
              <a:rPr lang="en-US" sz="1600" dirty="0">
                <a:solidFill>
                  <a:srgbClr val="695E4A"/>
                </a:solidFill>
                <a:latin typeface="Calibri" panose="020F0502020204030204" pitchFamily="34" charset="0"/>
                <a:cs typeface="Calibri" panose="020F0502020204030204" pitchFamily="34" charset="0"/>
              </a:rPr>
              <a:t>Usual Industry (aka Longest-Held Industry):   LOINC 21844-6, Usual Industry</a:t>
            </a:r>
          </a:p>
        </p:txBody>
      </p:sp>
      <p:sp>
        <p:nvSpPr>
          <p:cNvPr id="6" name="Straight Connector 5">
            <a:extLst>
              <a:ext uri="{FF2B5EF4-FFF2-40B4-BE49-F238E27FC236}">
                <a16:creationId xmlns:a16="http://schemas.microsoft.com/office/drawing/2014/main" id="{B7CF89D9-65D0-4D8E-8A74-E50148216452}"/>
              </a:ext>
            </a:extLst>
          </p:cNvPr>
          <p:cNvSpPr/>
          <p:nvPr/>
        </p:nvSpPr>
        <p:spPr>
          <a:xfrm>
            <a:off x="1547990" y="2567928"/>
            <a:ext cx="6922008"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Shape 17">
            <a:extLst>
              <a:ext uri="{FF2B5EF4-FFF2-40B4-BE49-F238E27FC236}">
                <a16:creationId xmlns:a16="http://schemas.microsoft.com/office/drawing/2014/main" id="{DE2EBDE0-E1DE-4932-85C9-781059349998}"/>
              </a:ext>
            </a:extLst>
          </p:cNvPr>
          <p:cNvSpPr/>
          <p:nvPr/>
        </p:nvSpPr>
        <p:spPr>
          <a:xfrm>
            <a:off x="440174" y="2214605"/>
            <a:ext cx="4296584" cy="420623"/>
          </a:xfrm>
          <a:custGeom>
            <a:avLst/>
            <a:gdLst>
              <a:gd name="connsiteX0" fmla="*/ 70118 w 4489699"/>
              <a:gd name="connsiteY0" fmla="*/ 0 h 420623"/>
              <a:gd name="connsiteX1" fmla="*/ 4419581 w 4489699"/>
              <a:gd name="connsiteY1" fmla="*/ 0 h 420623"/>
              <a:gd name="connsiteX2" fmla="*/ 4489699 w 4489699"/>
              <a:gd name="connsiteY2" fmla="*/ 70118 h 420623"/>
              <a:gd name="connsiteX3" fmla="*/ 4489699 w 4489699"/>
              <a:gd name="connsiteY3" fmla="*/ 420623 h 420623"/>
              <a:gd name="connsiteX4" fmla="*/ 4489699 w 4489699"/>
              <a:gd name="connsiteY4" fmla="*/ 420623 h 420623"/>
              <a:gd name="connsiteX5" fmla="*/ 0 w 4489699"/>
              <a:gd name="connsiteY5" fmla="*/ 420623 h 420623"/>
              <a:gd name="connsiteX6" fmla="*/ 0 w 4489699"/>
              <a:gd name="connsiteY6" fmla="*/ 420623 h 420623"/>
              <a:gd name="connsiteX7" fmla="*/ 0 w 4489699"/>
              <a:gd name="connsiteY7" fmla="*/ 70118 h 420623"/>
              <a:gd name="connsiteX8" fmla="*/ 70118 w 4489699"/>
              <a:gd name="connsiteY8" fmla="*/ 0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9699" h="420623">
                <a:moveTo>
                  <a:pt x="70118" y="0"/>
                </a:moveTo>
                <a:lnTo>
                  <a:pt x="4419581" y="0"/>
                </a:lnTo>
                <a:cubicBezTo>
                  <a:pt x="4458306" y="0"/>
                  <a:pt x="4489699" y="31393"/>
                  <a:pt x="4489699" y="70118"/>
                </a:cubicBezTo>
                <a:lnTo>
                  <a:pt x="4489699" y="420623"/>
                </a:lnTo>
                <a:lnTo>
                  <a:pt x="4489699" y="420623"/>
                </a:lnTo>
                <a:lnTo>
                  <a:pt x="0" y="420623"/>
                </a:lnTo>
                <a:lnTo>
                  <a:pt x="0" y="420623"/>
                </a:lnTo>
                <a:lnTo>
                  <a:pt x="0" y="70118"/>
                </a:lnTo>
                <a:cubicBezTo>
                  <a:pt x="0" y="31393"/>
                  <a:pt x="31393" y="0"/>
                  <a:pt x="70118" y="0"/>
                </a:cubicBezTo>
                <a:close/>
              </a:path>
            </a:pathLst>
          </a:cu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54827" tIns="54827" rIns="54827" bIns="34290" numCol="1" spcCol="1270" anchor="ctr" anchorCtr="0">
            <a:noAutofit/>
          </a:bodyPr>
          <a:lstStyle/>
          <a:p>
            <a:pPr algn="ctr" defTabSz="800100" eaLnBrk="0" fontAlgn="base" hangingPunct="0">
              <a:lnSpc>
                <a:spcPct val="90000"/>
              </a:lnSpc>
              <a:spcBef>
                <a:spcPct val="0"/>
              </a:spcBef>
              <a:spcAft>
                <a:spcPct val="35000"/>
              </a:spcAft>
            </a:pPr>
            <a:endParaRPr lang="en-US" b="1" dirty="0">
              <a:solidFill>
                <a:srgbClr val="695E4A"/>
              </a:solidFill>
              <a:latin typeface="Calibri" panose="020F0502020204030204" pitchFamily="34" charset="0"/>
              <a:cs typeface="Calibri" panose="020F0502020204030204" pitchFamily="34" charset="0"/>
            </a:endParaRPr>
          </a:p>
        </p:txBody>
      </p:sp>
      <p:sp>
        <p:nvSpPr>
          <p:cNvPr id="27" name="Rectangle 26">
            <a:extLst>
              <a:ext uri="{FF2B5EF4-FFF2-40B4-BE49-F238E27FC236}">
                <a16:creationId xmlns:a16="http://schemas.microsoft.com/office/drawing/2014/main" id="{3550D7C9-0DC8-424B-A40C-69718DE1BB4F}"/>
              </a:ext>
            </a:extLst>
          </p:cNvPr>
          <p:cNvSpPr/>
          <p:nvPr/>
        </p:nvSpPr>
        <p:spPr>
          <a:xfrm>
            <a:off x="440174" y="2267356"/>
            <a:ext cx="8246626" cy="1488100"/>
          </a:xfrm>
          <a:prstGeom prst="rect">
            <a:avLst/>
          </a:prstGeom>
        </p:spPr>
        <p:txBody>
          <a:bodyPr wrap="square">
            <a:spAutoFit/>
          </a:bodyPr>
          <a:lstStyle/>
          <a:p>
            <a:pPr defTabSz="800100" eaLnBrk="0" fontAlgn="base" hangingPunct="0">
              <a:lnSpc>
                <a:spcPct val="90000"/>
              </a:lnSpc>
              <a:spcBef>
                <a:spcPct val="0"/>
              </a:spcBef>
              <a:spcAft>
                <a:spcPct val="35000"/>
              </a:spcAft>
            </a:pPr>
            <a:r>
              <a:rPr lang="en-US" b="1" dirty="0">
                <a:solidFill>
                  <a:srgbClr val="695E4A"/>
                </a:solidFill>
                <a:latin typeface="Calibri" panose="020F0502020204030204" pitchFamily="34" charset="0"/>
                <a:cs typeface="Calibri" panose="020F0502020204030204" pitchFamily="34" charset="0"/>
              </a:rPr>
              <a:t>Job(s) (Past or Present) and Voluntary Work    </a:t>
            </a:r>
            <a:r>
              <a:rPr lang="en-US" b="1" i="1" dirty="0">
                <a:solidFill>
                  <a:srgbClr val="695E4A"/>
                </a:solidFill>
                <a:latin typeface="Calibri" panose="020F0502020204030204" pitchFamily="34" charset="0"/>
                <a:cs typeface="Calibri" panose="020F0502020204030204" pitchFamily="34" charset="0"/>
              </a:rPr>
              <a:t>electronic case reporting (eICR)</a:t>
            </a:r>
          </a:p>
          <a:p>
            <a:pPr defTabSz="800100" eaLnBrk="0" fontAlgn="base" hangingPunct="0">
              <a:lnSpc>
                <a:spcPct val="90000"/>
              </a:lnSpc>
              <a:spcBef>
                <a:spcPct val="0"/>
              </a:spcBef>
              <a:spcAft>
                <a:spcPts val="600"/>
              </a:spcAft>
            </a:pPr>
            <a:endParaRPr lang="en-US" sz="800" b="1" dirty="0">
              <a:solidFill>
                <a:srgbClr val="695E4A"/>
              </a:solidFill>
              <a:latin typeface="Calibri" panose="020F0502020204030204" pitchFamily="34" charset="0"/>
              <a:cs typeface="Calibri" panose="020F0502020204030204" pitchFamily="34" charset="0"/>
            </a:endParaRPr>
          </a:p>
          <a:p>
            <a:pPr defTabSz="800100" eaLnBrk="0" fontAlgn="base" hangingPunct="0">
              <a:lnSpc>
                <a:spcPct val="90000"/>
              </a:lnSpc>
              <a:spcBef>
                <a:spcPct val="0"/>
              </a:spcBef>
              <a:spcAft>
                <a:spcPts val="600"/>
              </a:spcAft>
            </a:pPr>
            <a:endParaRPr lang="en-US" sz="800" dirty="0">
              <a:solidFill>
                <a:srgbClr val="695E4A"/>
              </a:solidFill>
              <a:latin typeface="Calibri" panose="020F0502020204030204" pitchFamily="34" charset="0"/>
              <a:cs typeface="Calibri" panose="020F0502020204030204" pitchFamily="34" charset="0"/>
            </a:endParaRPr>
          </a:p>
          <a:p>
            <a:pPr defTabSz="800100" eaLnBrk="0" fontAlgn="base" hangingPunct="0">
              <a:lnSpc>
                <a:spcPct val="90000"/>
              </a:lnSpc>
              <a:spcBef>
                <a:spcPct val="0"/>
              </a:spcBef>
              <a:spcAft>
                <a:spcPts val="1800"/>
              </a:spcAft>
            </a:pPr>
            <a:r>
              <a:rPr lang="en-US" sz="1600" dirty="0">
                <a:solidFill>
                  <a:srgbClr val="695E4A"/>
                </a:solidFill>
                <a:latin typeface="Calibri" panose="020F0502020204030204" pitchFamily="34" charset="0"/>
                <a:cs typeface="Calibri" panose="020F0502020204030204" pitchFamily="34" charset="0"/>
              </a:rPr>
              <a:t>Job Occupation (aka Past or Present Occupation):   LOINC 11341-5, History of Occupation</a:t>
            </a:r>
          </a:p>
          <a:p>
            <a:pPr defTabSz="800100" eaLnBrk="0" fontAlgn="base" hangingPunct="0">
              <a:lnSpc>
                <a:spcPct val="90000"/>
              </a:lnSpc>
              <a:spcBef>
                <a:spcPct val="0"/>
              </a:spcBef>
              <a:spcAft>
                <a:spcPts val="1800"/>
              </a:spcAft>
            </a:pPr>
            <a:r>
              <a:rPr lang="en-US" sz="1600" dirty="0">
                <a:solidFill>
                  <a:srgbClr val="695E4A"/>
                </a:solidFill>
                <a:latin typeface="Calibri" panose="020F0502020204030204" pitchFamily="34" charset="0"/>
                <a:cs typeface="Calibri" panose="020F0502020204030204" pitchFamily="34" charset="0"/>
              </a:rPr>
              <a:t>Job Industry (aka Past or Present Industry):   LOINC 861880-0, Occupation Industry</a:t>
            </a:r>
          </a:p>
        </p:txBody>
      </p:sp>
    </p:spTree>
    <p:extLst>
      <p:ext uri="{BB962C8B-B14F-4D97-AF65-F5344CB8AC3E}">
        <p14:creationId xmlns:p14="http://schemas.microsoft.com/office/powerpoint/2010/main" val="1438159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7436A6-CD55-4A4F-8451-89730171BCCA}"/>
              </a:ext>
            </a:extLst>
          </p:cNvPr>
          <p:cNvSpPr>
            <a:spLocks noGrp="1"/>
          </p:cNvSpPr>
          <p:nvPr>
            <p:ph type="body" sz="quarter" idx="10"/>
          </p:nvPr>
        </p:nvSpPr>
        <p:spPr>
          <a:xfrm>
            <a:off x="553149" y="1928047"/>
            <a:ext cx="8022441" cy="3001906"/>
          </a:xfrm>
        </p:spPr>
        <p:txBody>
          <a:bodyPr/>
          <a:lstStyle/>
          <a:p>
            <a:r>
              <a:rPr lang="en-US" sz="1800" dirty="0"/>
              <a:t>Requirements:</a:t>
            </a:r>
          </a:p>
          <a:p>
            <a:pPr lvl="1">
              <a:spcBef>
                <a:spcPts val="600"/>
              </a:spcBef>
            </a:pPr>
            <a:r>
              <a:rPr lang="en-US" sz="1600" dirty="0"/>
              <a:t>Facilitates self-selection using computer search capabilities</a:t>
            </a:r>
          </a:p>
          <a:p>
            <a:pPr lvl="1">
              <a:spcBef>
                <a:spcPts val="600"/>
              </a:spcBef>
            </a:pPr>
            <a:r>
              <a:rPr lang="en-US" sz="1600" dirty="0"/>
              <a:t>Relevant for patient care</a:t>
            </a:r>
          </a:p>
          <a:p>
            <a:pPr lvl="1">
              <a:spcBef>
                <a:spcPts val="600"/>
              </a:spcBef>
            </a:pPr>
            <a:r>
              <a:rPr lang="en-US" sz="1600" dirty="0"/>
              <a:t>Hierarchical for population health, public health</a:t>
            </a:r>
          </a:p>
          <a:p>
            <a:pPr lvl="1">
              <a:spcBef>
                <a:spcPts val="600"/>
              </a:spcBef>
            </a:pPr>
            <a:r>
              <a:rPr lang="en-US" sz="1600" dirty="0"/>
              <a:t>Comprehensive</a:t>
            </a:r>
          </a:p>
          <a:p>
            <a:pPr lvl="1"/>
            <a:endParaRPr lang="en-US" sz="1600" dirty="0"/>
          </a:p>
          <a:p>
            <a:r>
              <a:rPr lang="en-US" sz="1800" dirty="0"/>
              <a:t>CDC_Census_Occupation_2010 and CDC_Census_Industry_2012</a:t>
            </a:r>
          </a:p>
          <a:p>
            <a:pPr lvl="1">
              <a:spcBef>
                <a:spcPts val="600"/>
              </a:spcBef>
            </a:pPr>
            <a:r>
              <a:rPr lang="en-US" sz="1600" dirty="0"/>
              <a:t>Categories used for public health surveys, death records, cancer reporting, etc.</a:t>
            </a:r>
          </a:p>
          <a:p>
            <a:pPr lvl="1">
              <a:spcBef>
                <a:spcPts val="600"/>
              </a:spcBef>
            </a:pPr>
            <a:r>
              <a:rPr lang="en-US" sz="1600" dirty="0"/>
              <a:t>Indexes are used to translate text to category codes after collection</a:t>
            </a:r>
          </a:p>
          <a:p>
            <a:pPr lvl="1">
              <a:spcBef>
                <a:spcPts val="600"/>
              </a:spcBef>
            </a:pPr>
            <a:r>
              <a:rPr lang="en-US" sz="1600" dirty="0"/>
              <a:t>Enhancement of coding system with index titles to support self-selection would have required extensive maintenance effort</a:t>
            </a:r>
          </a:p>
        </p:txBody>
      </p:sp>
      <p:sp>
        <p:nvSpPr>
          <p:cNvPr id="7" name="Title 6">
            <a:extLst>
              <a:ext uri="{FF2B5EF4-FFF2-40B4-BE49-F238E27FC236}">
                <a16:creationId xmlns:a16="http://schemas.microsoft.com/office/drawing/2014/main" id="{421CE782-D4EE-4EF3-892C-BF3B66DAA048}"/>
              </a:ext>
            </a:extLst>
          </p:cNvPr>
          <p:cNvSpPr>
            <a:spLocks noGrp="1"/>
          </p:cNvSpPr>
          <p:nvPr>
            <p:ph type="title"/>
          </p:nvPr>
        </p:nvSpPr>
        <p:spPr/>
        <p:txBody>
          <a:bodyPr/>
          <a:lstStyle/>
          <a:p>
            <a:r>
              <a:rPr lang="en-US" sz="2800" dirty="0"/>
              <a:t>Selecting ODH Occupation and Industry Value Sets</a:t>
            </a:r>
            <a:br>
              <a:rPr lang="en-US" sz="2800" dirty="0"/>
            </a:br>
            <a:endParaRPr lang="en-US" sz="2800" dirty="0"/>
          </a:p>
        </p:txBody>
      </p:sp>
    </p:spTree>
    <p:extLst>
      <p:ext uri="{BB962C8B-B14F-4D97-AF65-F5344CB8AC3E}">
        <p14:creationId xmlns:p14="http://schemas.microsoft.com/office/powerpoint/2010/main" val="3308846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F3A92-0D91-4B57-A686-BE58006D2C9C}"/>
              </a:ext>
            </a:extLst>
          </p:cNvPr>
          <p:cNvSpPr>
            <a:spLocks noGrp="1"/>
          </p:cNvSpPr>
          <p:nvPr>
            <p:ph type="title"/>
          </p:nvPr>
        </p:nvSpPr>
        <p:spPr/>
        <p:txBody>
          <a:bodyPr/>
          <a:lstStyle/>
          <a:p>
            <a:pPr>
              <a:lnSpc>
                <a:spcPct val="108000"/>
              </a:lnSpc>
            </a:pPr>
            <a:br>
              <a:rPr lang="en-US" sz="2800" dirty="0"/>
            </a:br>
            <a:br>
              <a:rPr lang="en-US" sz="2800" dirty="0"/>
            </a:br>
            <a:br>
              <a:rPr lang="en-US" sz="2800" dirty="0"/>
            </a:br>
            <a:br>
              <a:rPr lang="en-US" sz="2800" dirty="0"/>
            </a:br>
            <a:br>
              <a:rPr lang="en-US" sz="2800" dirty="0"/>
            </a:br>
            <a:br>
              <a:rPr lang="en-US" sz="2800" dirty="0"/>
            </a:br>
            <a:r>
              <a:rPr lang="en-US" sz="2800" dirty="0"/>
              <a:t>“Occupation” and “Industry” Elements in Message Mapping Guides (MMGs) are Unique to MMGs</a:t>
            </a:r>
          </a:p>
        </p:txBody>
      </p:sp>
      <p:sp>
        <p:nvSpPr>
          <p:cNvPr id="3" name="Text Placeholder 2">
            <a:extLst>
              <a:ext uri="{FF2B5EF4-FFF2-40B4-BE49-F238E27FC236}">
                <a16:creationId xmlns:a16="http://schemas.microsoft.com/office/drawing/2014/main" id="{FBFCA7CC-93C0-40D5-AA0F-61910FEE57C5}"/>
              </a:ext>
            </a:extLst>
          </p:cNvPr>
          <p:cNvSpPr>
            <a:spLocks noGrp="1"/>
          </p:cNvSpPr>
          <p:nvPr>
            <p:ph type="body" sz="quarter" idx="10"/>
          </p:nvPr>
        </p:nvSpPr>
        <p:spPr/>
        <p:txBody>
          <a:bodyPr/>
          <a:lstStyle/>
          <a:p>
            <a:pPr>
              <a:lnSpc>
                <a:spcPct val="108000"/>
              </a:lnSpc>
              <a:spcBef>
                <a:spcPts val="600"/>
              </a:spcBef>
            </a:pPr>
            <a:r>
              <a:rPr lang="en-US" sz="1600" dirty="0"/>
              <a:t>Current Occupation</a:t>
            </a:r>
          </a:p>
          <a:p>
            <a:pPr lvl="1">
              <a:lnSpc>
                <a:spcPct val="108000"/>
              </a:lnSpc>
              <a:spcBef>
                <a:spcPts val="0"/>
              </a:spcBef>
              <a:spcAft>
                <a:spcPts val="300"/>
              </a:spcAft>
            </a:pPr>
            <a:r>
              <a:rPr lang="en-US" sz="1400" dirty="0"/>
              <a:t>For narrative text</a:t>
            </a:r>
          </a:p>
          <a:p>
            <a:pPr lvl="1">
              <a:lnSpc>
                <a:spcPct val="108000"/>
              </a:lnSpc>
              <a:spcBef>
                <a:spcPts val="0"/>
              </a:spcBef>
            </a:pPr>
            <a:r>
              <a:rPr lang="en-US" sz="1400" dirty="0"/>
              <a:t>LOINC code 85658-3, Occupation [Type]</a:t>
            </a:r>
          </a:p>
          <a:p>
            <a:pPr>
              <a:lnSpc>
                <a:spcPct val="108000"/>
              </a:lnSpc>
              <a:spcBef>
                <a:spcPts val="600"/>
              </a:spcBef>
            </a:pPr>
            <a:r>
              <a:rPr lang="en-US" sz="1600" dirty="0"/>
              <a:t>Current Occupation Standardized</a:t>
            </a:r>
          </a:p>
          <a:p>
            <a:pPr lvl="1">
              <a:lnSpc>
                <a:spcPct val="108000"/>
              </a:lnSpc>
              <a:spcBef>
                <a:spcPts val="0"/>
              </a:spcBef>
              <a:spcAft>
                <a:spcPts val="300"/>
              </a:spcAft>
            </a:pPr>
            <a:r>
              <a:rPr lang="en-US" sz="1400" dirty="0"/>
              <a:t>Specifically for the CDC_Census code determined from the narrative text</a:t>
            </a:r>
          </a:p>
          <a:p>
            <a:pPr lvl="1">
              <a:lnSpc>
                <a:spcPct val="108000"/>
              </a:lnSpc>
              <a:spcBef>
                <a:spcPts val="0"/>
              </a:spcBef>
            </a:pPr>
            <a:r>
              <a:rPr lang="en-US" sz="1400" dirty="0"/>
              <a:t>LOINC code 85659-1, Occupation CDC_Census code</a:t>
            </a:r>
          </a:p>
          <a:p>
            <a:pPr>
              <a:lnSpc>
                <a:spcPct val="108000"/>
              </a:lnSpc>
              <a:spcBef>
                <a:spcPts val="600"/>
              </a:spcBef>
            </a:pPr>
            <a:r>
              <a:rPr lang="en-US" sz="1600" dirty="0"/>
              <a:t>Current Industry</a:t>
            </a:r>
          </a:p>
          <a:p>
            <a:pPr lvl="1">
              <a:lnSpc>
                <a:spcPct val="108000"/>
              </a:lnSpc>
              <a:spcBef>
                <a:spcPts val="0"/>
              </a:spcBef>
              <a:spcAft>
                <a:spcPts val="300"/>
              </a:spcAft>
            </a:pPr>
            <a:r>
              <a:rPr lang="en-US" sz="1400" dirty="0"/>
              <a:t>For narrative text</a:t>
            </a:r>
          </a:p>
          <a:p>
            <a:pPr lvl="1">
              <a:lnSpc>
                <a:spcPct val="108000"/>
              </a:lnSpc>
              <a:spcBef>
                <a:spcPts val="0"/>
              </a:spcBef>
            </a:pPr>
            <a:r>
              <a:rPr lang="en-US" sz="1400" dirty="0"/>
              <a:t>LOINC code 85078-4, Occupation Industry [Type]</a:t>
            </a:r>
          </a:p>
          <a:p>
            <a:pPr>
              <a:lnSpc>
                <a:spcPct val="108000"/>
              </a:lnSpc>
              <a:spcBef>
                <a:spcPts val="600"/>
              </a:spcBef>
            </a:pPr>
            <a:r>
              <a:rPr lang="en-US" sz="1600" dirty="0"/>
              <a:t>Current Industry Standardized</a:t>
            </a:r>
          </a:p>
          <a:p>
            <a:pPr lvl="1">
              <a:lnSpc>
                <a:spcPct val="108000"/>
              </a:lnSpc>
              <a:spcBef>
                <a:spcPts val="0"/>
              </a:spcBef>
              <a:spcAft>
                <a:spcPts val="300"/>
              </a:spcAft>
            </a:pPr>
            <a:r>
              <a:rPr lang="en-US" sz="1400" dirty="0"/>
              <a:t>Specifically for the CDC_Census code determined from the narrative text</a:t>
            </a:r>
          </a:p>
          <a:p>
            <a:pPr lvl="1">
              <a:lnSpc>
                <a:spcPct val="108000"/>
              </a:lnSpc>
              <a:spcBef>
                <a:spcPts val="0"/>
              </a:spcBef>
            </a:pPr>
            <a:r>
              <a:rPr lang="en-US" sz="1400" dirty="0"/>
              <a:t>LOINC code 85657-5, Occupation Industry CDC_Census code</a:t>
            </a:r>
          </a:p>
          <a:p>
            <a:pPr>
              <a:lnSpc>
                <a:spcPct val="108000"/>
              </a:lnSpc>
              <a:spcBef>
                <a:spcPts val="0"/>
              </a:spcBef>
            </a:pPr>
            <a:endParaRPr lang="en-US" sz="1000" dirty="0"/>
          </a:p>
          <a:p>
            <a:pPr marL="0" indent="0">
              <a:lnSpc>
                <a:spcPct val="108000"/>
              </a:lnSpc>
              <a:spcBef>
                <a:spcPts val="0"/>
              </a:spcBef>
              <a:buNone/>
            </a:pPr>
            <a:r>
              <a:rPr lang="en-US" sz="1600" b="1" dirty="0"/>
              <a:t>These LOINC codes do not specify a context; </a:t>
            </a:r>
            <a:r>
              <a:rPr lang="en-US" sz="1600" b="1" i="1" dirty="0"/>
              <a:t>“current” is a meaning assigned by the MMG.</a:t>
            </a:r>
          </a:p>
        </p:txBody>
      </p:sp>
    </p:spTree>
    <p:extLst>
      <p:ext uri="{BB962C8B-B14F-4D97-AF65-F5344CB8AC3E}">
        <p14:creationId xmlns:p14="http://schemas.microsoft.com/office/powerpoint/2010/main" val="1193619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21CE782-D4EE-4EF3-892C-BF3B66DAA048}"/>
              </a:ext>
            </a:extLst>
          </p:cNvPr>
          <p:cNvSpPr>
            <a:spLocks noGrp="1"/>
          </p:cNvSpPr>
          <p:nvPr>
            <p:ph type="title"/>
          </p:nvPr>
        </p:nvSpPr>
        <p:spPr/>
        <p:txBody>
          <a:bodyPr/>
          <a:lstStyle/>
          <a:p>
            <a:pPr>
              <a:lnSpc>
                <a:spcPct val="108000"/>
              </a:lnSpc>
            </a:pPr>
            <a:r>
              <a:rPr lang="en-US" sz="2800" dirty="0"/>
              <a:t>ODH Occupation Value Set: </a:t>
            </a:r>
            <a:r>
              <a:rPr lang="en-US" sz="2800" dirty="0" err="1"/>
              <a:t>PHVS_Occupation_ONETSOC_Detail_ODH</a:t>
            </a:r>
            <a:endParaRPr lang="en-US" sz="2800" dirty="0"/>
          </a:p>
        </p:txBody>
      </p:sp>
      <p:sp>
        <p:nvSpPr>
          <p:cNvPr id="3" name="Text Placeholder 2">
            <a:extLst>
              <a:ext uri="{FF2B5EF4-FFF2-40B4-BE49-F238E27FC236}">
                <a16:creationId xmlns:a16="http://schemas.microsoft.com/office/drawing/2014/main" id="{5C7436A6-CD55-4A4F-8451-89730171BCCA}"/>
              </a:ext>
            </a:extLst>
          </p:cNvPr>
          <p:cNvSpPr>
            <a:spLocks noGrp="1"/>
          </p:cNvSpPr>
          <p:nvPr>
            <p:ph type="body" sz="quarter" idx="10"/>
          </p:nvPr>
        </p:nvSpPr>
        <p:spPr>
          <a:xfrm>
            <a:off x="1235869" y="2160778"/>
            <a:ext cx="6672263" cy="3341688"/>
          </a:xfrm>
        </p:spPr>
        <p:txBody>
          <a:bodyPr/>
          <a:lstStyle/>
          <a:p>
            <a:pPr>
              <a:spcBef>
                <a:spcPts val="1800"/>
              </a:spcBef>
            </a:pPr>
            <a:r>
              <a:rPr lang="en-US" sz="2000" dirty="0">
                <a:solidFill>
                  <a:srgbClr val="695E4A"/>
                </a:solidFill>
              </a:rPr>
              <a:t>Codes for the O*NET-SOC alternate (“lay”) titles</a:t>
            </a:r>
          </a:p>
          <a:p>
            <a:pPr lvl="1">
              <a:spcBef>
                <a:spcPts val="600"/>
              </a:spcBef>
            </a:pPr>
            <a:r>
              <a:rPr lang="en-US" sz="1800" dirty="0">
                <a:solidFill>
                  <a:srgbClr val="695E4A"/>
                </a:solidFill>
              </a:rPr>
              <a:t>SOC: Standard Occupational Classification</a:t>
            </a:r>
          </a:p>
          <a:p>
            <a:pPr lvl="1">
              <a:spcBef>
                <a:spcPts val="600"/>
              </a:spcBef>
            </a:pPr>
            <a:r>
              <a:rPr lang="en-US" sz="1800" dirty="0">
                <a:solidFill>
                  <a:srgbClr val="695E4A"/>
                </a:solidFill>
              </a:rPr>
              <a:t>O*NET: The Occupational Information Network</a:t>
            </a:r>
          </a:p>
          <a:p>
            <a:pPr lvl="1">
              <a:spcBef>
                <a:spcPts val="600"/>
              </a:spcBef>
            </a:pPr>
            <a:r>
              <a:rPr lang="en-US" sz="1800" dirty="0">
                <a:solidFill>
                  <a:srgbClr val="695E4A"/>
                </a:solidFill>
              </a:rPr>
              <a:t>O*NET alternate titles: search-friendly titles for self-recognition</a:t>
            </a:r>
          </a:p>
          <a:p>
            <a:pPr>
              <a:spcBef>
                <a:spcPts val="1800"/>
              </a:spcBef>
            </a:pPr>
            <a:r>
              <a:rPr lang="en-US" sz="2000" dirty="0">
                <a:solidFill>
                  <a:srgbClr val="695E4A"/>
                </a:solidFill>
              </a:rPr>
              <a:t>ODH concept code structure:</a:t>
            </a:r>
            <a:r>
              <a:rPr lang="en-US" sz="2000" dirty="0"/>
              <a:t>  </a:t>
            </a:r>
            <a:r>
              <a:rPr lang="en-US" sz="2000" dirty="0">
                <a:solidFill>
                  <a:srgbClr val="005DAA"/>
                </a:solidFill>
              </a:rPr>
              <a:t>XXXXX.</a:t>
            </a:r>
            <a:r>
              <a:rPr lang="en-US" sz="2000" dirty="0">
                <a:solidFill>
                  <a:srgbClr val="F89728"/>
                </a:solidFill>
              </a:rPr>
              <a:t>YY.</a:t>
            </a:r>
            <a:r>
              <a:rPr lang="en-US" sz="2000" dirty="0">
                <a:solidFill>
                  <a:srgbClr val="8B0E04"/>
                </a:solidFill>
              </a:rPr>
              <a:t>ZZZZZZ</a:t>
            </a:r>
          </a:p>
          <a:p>
            <a:pPr lvl="1">
              <a:spcBef>
                <a:spcPts val="600"/>
              </a:spcBef>
            </a:pPr>
            <a:r>
              <a:rPr lang="en-US" sz="1800" dirty="0">
                <a:solidFill>
                  <a:srgbClr val="005DAA"/>
                </a:solidFill>
              </a:rPr>
              <a:t>SOC-Code.</a:t>
            </a:r>
            <a:r>
              <a:rPr lang="en-US" sz="1800" dirty="0">
                <a:solidFill>
                  <a:srgbClr val="F89728"/>
                </a:solidFill>
              </a:rPr>
              <a:t>O*NET-Extension.</a:t>
            </a:r>
            <a:r>
              <a:rPr lang="en-US" sz="1800" dirty="0">
                <a:solidFill>
                  <a:srgbClr val="8B0E04"/>
                </a:solidFill>
              </a:rPr>
              <a:t>NIOSH-Extension</a:t>
            </a:r>
          </a:p>
          <a:p>
            <a:pPr lvl="1">
              <a:spcBef>
                <a:spcPts val="600"/>
              </a:spcBef>
            </a:pPr>
            <a:r>
              <a:rPr lang="en-US" sz="1800" dirty="0">
                <a:solidFill>
                  <a:srgbClr val="695E4A"/>
                </a:solidFill>
              </a:rPr>
              <a:t>Maintains hierarchy for grouping</a:t>
            </a:r>
          </a:p>
          <a:p>
            <a:pPr>
              <a:spcBef>
                <a:spcPts val="1800"/>
              </a:spcBef>
            </a:pPr>
            <a:r>
              <a:rPr lang="en-US" sz="2000" dirty="0">
                <a:solidFill>
                  <a:srgbClr val="695E4A"/>
                </a:solidFill>
              </a:rPr>
              <a:t>Crosswalks to </a:t>
            </a:r>
            <a:r>
              <a:rPr lang="en-US" sz="2000" dirty="0"/>
              <a:t>PHVS_Occupation_CDC_Census2010</a:t>
            </a:r>
            <a:endParaRPr lang="en-US" sz="2000" dirty="0">
              <a:solidFill>
                <a:srgbClr val="695E4A"/>
              </a:solidFill>
            </a:endParaRPr>
          </a:p>
        </p:txBody>
      </p:sp>
    </p:spTree>
    <p:extLst>
      <p:ext uri="{BB962C8B-B14F-4D97-AF65-F5344CB8AC3E}">
        <p14:creationId xmlns:p14="http://schemas.microsoft.com/office/powerpoint/2010/main" val="3943256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229"/>
            <a:ext cx="8405446" cy="857250"/>
          </a:xfrm>
        </p:spPr>
        <p:txBody>
          <a:bodyPr>
            <a:noAutofit/>
          </a:bodyPr>
          <a:lstStyle/>
          <a:p>
            <a:pPr>
              <a:lnSpc>
                <a:spcPct val="108000"/>
              </a:lnSpc>
            </a:pPr>
            <a:r>
              <a:rPr lang="fr-FR" sz="2800" dirty="0">
                <a:solidFill>
                  <a:srgbClr val="594F40"/>
                </a:solidFill>
              </a:rPr>
              <a:t>ODH Occupation Vocabulary Meets Multiple Stakeholder Needs</a:t>
            </a:r>
            <a:endParaRPr lang="en-US" sz="800" i="1" u="sng" dirty="0">
              <a:solidFill>
                <a:srgbClr val="594F40"/>
              </a:solidFill>
            </a:endParaRPr>
          </a:p>
        </p:txBody>
      </p:sp>
      <p:grpSp>
        <p:nvGrpSpPr>
          <p:cNvPr id="3" name="Group 2">
            <a:extLst>
              <a:ext uri="{FF2B5EF4-FFF2-40B4-BE49-F238E27FC236}">
                <a16:creationId xmlns:a16="http://schemas.microsoft.com/office/drawing/2014/main" id="{464D5AF3-3465-437D-B448-1DF604BB3182}"/>
              </a:ext>
            </a:extLst>
          </p:cNvPr>
          <p:cNvGrpSpPr/>
          <p:nvPr/>
        </p:nvGrpSpPr>
        <p:grpSpPr>
          <a:xfrm>
            <a:off x="457201" y="2182299"/>
            <a:ext cx="8541629" cy="3324401"/>
            <a:chOff x="457200" y="1301194"/>
            <a:chExt cx="8541629" cy="3324401"/>
          </a:xfrm>
        </p:grpSpPr>
        <p:sp>
          <p:nvSpPr>
            <p:cNvPr id="18" name="TextBox 17">
              <a:extLst>
                <a:ext uri="{FF2B5EF4-FFF2-40B4-BE49-F238E27FC236}">
                  <a16:creationId xmlns:a16="http://schemas.microsoft.com/office/drawing/2014/main" id="{E1AF8461-A44D-4F52-8CEE-CEC3BF8BE603}"/>
                </a:ext>
              </a:extLst>
            </p:cNvPr>
            <p:cNvSpPr txBox="1"/>
            <p:nvPr/>
          </p:nvSpPr>
          <p:spPr>
            <a:xfrm>
              <a:off x="4994035" y="1301194"/>
              <a:ext cx="1582936" cy="584775"/>
            </a:xfrm>
            <a:prstGeom prst="rect">
              <a:avLst/>
            </a:prstGeom>
            <a:solidFill>
              <a:schemeClr val="tx1">
                <a:lumMod val="20000"/>
                <a:lumOff val="80000"/>
              </a:schemeClr>
            </a:solidFill>
            <a:ln w="19050">
              <a:solidFill>
                <a:schemeClr val="accent6">
                  <a:lumMod val="75000"/>
                  <a:lumOff val="25000"/>
                </a:schemeClr>
              </a:solidFill>
            </a:ln>
          </p:spPr>
          <p:txBody>
            <a:bodyPr wrap="square" rtlCol="0" anchor="ctr">
              <a:spAutoFit/>
            </a:bodyPr>
            <a:lstStyle/>
            <a:p>
              <a:pPr algn="ctr" defTabSz="685800" eaLnBrk="0" fontAlgn="base" hangingPunct="0">
                <a:spcBef>
                  <a:spcPct val="0"/>
                </a:spcBef>
                <a:spcAft>
                  <a:spcPct val="0"/>
                </a:spcAft>
              </a:pPr>
              <a:r>
                <a:rPr lang="en-US" sz="1600" b="1" kern="0" dirty="0">
                  <a:solidFill>
                    <a:srgbClr val="594F40"/>
                  </a:solidFill>
                  <a:latin typeface="Calibri" panose="020F0502020204030204" pitchFamily="34" charset="0"/>
                </a:rPr>
                <a:t>Carpenters </a:t>
              </a:r>
            </a:p>
            <a:p>
              <a:pPr algn="ctr" defTabSz="685800" eaLnBrk="0" fontAlgn="base" hangingPunct="0">
                <a:spcBef>
                  <a:spcPct val="0"/>
                </a:spcBef>
                <a:spcAft>
                  <a:spcPct val="0"/>
                </a:spcAft>
              </a:pPr>
              <a:r>
                <a:rPr lang="en-US" sz="1600" b="1" kern="0" dirty="0">
                  <a:solidFill>
                    <a:srgbClr val="594F40"/>
                  </a:solidFill>
                  <a:latin typeface="Calibri" panose="020F0502020204030204" pitchFamily="34" charset="0"/>
                </a:rPr>
                <a:t>(47-2031)</a:t>
              </a:r>
            </a:p>
          </p:txBody>
        </p:sp>
        <p:grpSp>
          <p:nvGrpSpPr>
            <p:cNvPr id="37" name="Group 36">
              <a:extLst>
                <a:ext uri="{FF2B5EF4-FFF2-40B4-BE49-F238E27FC236}">
                  <a16:creationId xmlns:a16="http://schemas.microsoft.com/office/drawing/2014/main" id="{295B1B74-D2A6-4647-A112-5504F0486157}"/>
                </a:ext>
              </a:extLst>
            </p:cNvPr>
            <p:cNvGrpSpPr/>
            <p:nvPr/>
          </p:nvGrpSpPr>
          <p:grpSpPr>
            <a:xfrm>
              <a:off x="2319454" y="3794597"/>
              <a:ext cx="6679375" cy="830998"/>
              <a:chOff x="2319454" y="3794597"/>
              <a:chExt cx="6679375" cy="830998"/>
            </a:xfrm>
          </p:grpSpPr>
          <p:sp>
            <p:nvSpPr>
              <p:cNvPr id="17" name="TextBox 16"/>
              <p:cNvSpPr txBox="1"/>
              <p:nvPr/>
            </p:nvSpPr>
            <p:spPr>
              <a:xfrm>
                <a:off x="2319454" y="3794597"/>
                <a:ext cx="3092205" cy="830997"/>
              </a:xfrm>
              <a:prstGeom prst="rect">
                <a:avLst/>
              </a:prstGeom>
              <a:solidFill>
                <a:srgbClr val="FFFFCC"/>
              </a:solidFill>
              <a:ln w="19050">
                <a:solidFill>
                  <a:schemeClr val="accent6">
                    <a:lumMod val="75000"/>
                    <a:lumOff val="25000"/>
                  </a:schemeClr>
                </a:solidFill>
              </a:ln>
            </p:spPr>
            <p:txBody>
              <a:bodyPr wrap="square" rtlCol="0" anchor="ctr">
                <a:spAutoFit/>
              </a:bodyPr>
              <a:lstStyle/>
              <a:p>
                <a:pPr algn="ctr" defTabSz="685800" eaLnBrk="0" fontAlgn="base" hangingPunct="0">
                  <a:spcBef>
                    <a:spcPct val="0"/>
                  </a:spcBef>
                  <a:spcAft>
                    <a:spcPct val="0"/>
                  </a:spcAft>
                </a:pPr>
                <a:r>
                  <a:rPr lang="en-US" sz="1600" b="1" dirty="0">
                    <a:solidFill>
                      <a:srgbClr val="594F40"/>
                    </a:solidFill>
                    <a:latin typeface="Calibri" panose="020F0502020204030204" pitchFamily="34" charset="0"/>
                  </a:rPr>
                  <a:t>Scaffold Builder </a:t>
                </a:r>
                <a:r>
                  <a:rPr lang="en-US" sz="1400" b="1" dirty="0">
                    <a:solidFill>
                      <a:srgbClr val="594F40"/>
                    </a:solidFill>
                    <a:latin typeface="Calibri" panose="020F0502020204030204" pitchFamily="34" charset="0"/>
                  </a:rPr>
                  <a:t>(472031.02.036650)</a:t>
                </a:r>
                <a:endParaRPr lang="en-US" sz="1600" b="1" dirty="0">
                  <a:solidFill>
                    <a:srgbClr val="594F40"/>
                  </a:solidFill>
                  <a:latin typeface="Calibri" panose="020F0502020204030204" pitchFamily="34" charset="0"/>
                </a:endParaRPr>
              </a:p>
              <a:p>
                <a:pPr algn="ctr" defTabSz="685800" eaLnBrk="0" fontAlgn="base" hangingPunct="0">
                  <a:spcBef>
                    <a:spcPct val="0"/>
                  </a:spcBef>
                  <a:spcAft>
                    <a:spcPct val="0"/>
                  </a:spcAft>
                </a:pPr>
                <a:r>
                  <a:rPr lang="en-US" sz="1600" b="1" dirty="0">
                    <a:solidFill>
                      <a:srgbClr val="594F40"/>
                    </a:solidFill>
                    <a:latin typeface="Calibri" panose="020F0502020204030204" pitchFamily="34" charset="0"/>
                  </a:rPr>
                  <a:t>Trestle Builder</a:t>
                </a:r>
                <a:r>
                  <a:rPr lang="en-US" sz="1400" b="1" dirty="0">
                    <a:solidFill>
                      <a:srgbClr val="594F40"/>
                    </a:solidFill>
                    <a:latin typeface="Calibri" panose="020F0502020204030204" pitchFamily="34" charset="0"/>
                  </a:rPr>
                  <a:t> (472031.02.043386)</a:t>
                </a:r>
                <a:endParaRPr lang="en-US" sz="1600" b="1" dirty="0">
                  <a:solidFill>
                    <a:srgbClr val="594F40"/>
                  </a:solidFill>
                  <a:latin typeface="Calibri" panose="020F0502020204030204" pitchFamily="34" charset="0"/>
                </a:endParaRPr>
              </a:p>
              <a:p>
                <a:pPr algn="ctr" defTabSz="685800" eaLnBrk="0" fontAlgn="base" hangingPunct="0">
                  <a:spcBef>
                    <a:spcPct val="0"/>
                  </a:spcBef>
                  <a:spcAft>
                    <a:spcPct val="0"/>
                  </a:spcAft>
                </a:pPr>
                <a:r>
                  <a:rPr lang="en-US" sz="1600" b="1" dirty="0">
                    <a:solidFill>
                      <a:srgbClr val="594F40"/>
                    </a:solidFill>
                    <a:latin typeface="Calibri" panose="020F0502020204030204" pitchFamily="34" charset="0"/>
                  </a:rPr>
                  <a:t>Wharf Builder (</a:t>
                </a:r>
                <a:r>
                  <a:rPr lang="en-US" sz="1400" b="1" dirty="0">
                    <a:solidFill>
                      <a:srgbClr val="594F40"/>
                    </a:solidFill>
                    <a:latin typeface="Calibri" panose="020F0502020204030204" pitchFamily="34" charset="0"/>
                  </a:rPr>
                  <a:t>472031.02.045396)</a:t>
                </a:r>
                <a:endParaRPr lang="en-US" sz="1600" b="1" dirty="0">
                  <a:solidFill>
                    <a:srgbClr val="594F40"/>
                  </a:solidFill>
                  <a:latin typeface="Calibri" panose="020F0502020204030204" pitchFamily="34" charset="0"/>
                </a:endParaRPr>
              </a:p>
            </p:txBody>
          </p:sp>
          <p:sp>
            <p:nvSpPr>
              <p:cNvPr id="26" name="TextBox 25">
                <a:extLst>
                  <a:ext uri="{FF2B5EF4-FFF2-40B4-BE49-F238E27FC236}">
                    <a16:creationId xmlns:a16="http://schemas.microsoft.com/office/drawing/2014/main" id="{9A278BE1-7199-4659-90CF-1A330889AC4D}"/>
                  </a:ext>
                </a:extLst>
              </p:cNvPr>
              <p:cNvSpPr txBox="1"/>
              <p:nvPr/>
            </p:nvSpPr>
            <p:spPr>
              <a:xfrm>
                <a:off x="5486198" y="3794598"/>
                <a:ext cx="3512631" cy="830997"/>
              </a:xfrm>
              <a:prstGeom prst="rect">
                <a:avLst/>
              </a:prstGeom>
              <a:solidFill>
                <a:srgbClr val="FFFFCC"/>
              </a:solidFill>
              <a:ln w="19050">
                <a:solidFill>
                  <a:schemeClr val="accent6">
                    <a:lumMod val="75000"/>
                    <a:lumOff val="25000"/>
                  </a:schemeClr>
                </a:solidFill>
              </a:ln>
            </p:spPr>
            <p:txBody>
              <a:bodyPr wrap="square" rtlCol="0" anchor="ctr">
                <a:spAutoFit/>
              </a:bodyPr>
              <a:lstStyle/>
              <a:p>
                <a:pPr algn="ctr" defTabSz="685800" eaLnBrk="0" fontAlgn="base" hangingPunct="0">
                  <a:spcBef>
                    <a:spcPct val="0"/>
                  </a:spcBef>
                  <a:spcAft>
                    <a:spcPct val="0"/>
                  </a:spcAft>
                </a:pPr>
                <a:r>
                  <a:rPr lang="en-US" sz="1600" b="1" dirty="0">
                    <a:solidFill>
                      <a:srgbClr val="594F40"/>
                    </a:solidFill>
                    <a:latin typeface="Calibri" panose="020F0502020204030204" pitchFamily="34" charset="0"/>
                  </a:rPr>
                  <a:t>Refinisher</a:t>
                </a:r>
                <a:r>
                  <a:rPr lang="en-US" sz="1400" b="1" dirty="0">
                    <a:solidFill>
                      <a:srgbClr val="594F40"/>
                    </a:solidFill>
                    <a:latin typeface="Calibri" panose="020F0502020204030204" pitchFamily="34" charset="0"/>
                  </a:rPr>
                  <a:t> (472032.01.034644)</a:t>
                </a:r>
              </a:p>
              <a:p>
                <a:pPr algn="ctr" defTabSz="685800" eaLnBrk="0" fontAlgn="base" hangingPunct="0">
                  <a:spcBef>
                    <a:spcPct val="0"/>
                  </a:spcBef>
                  <a:spcAft>
                    <a:spcPct val="0"/>
                  </a:spcAft>
                </a:pPr>
                <a:r>
                  <a:rPr lang="en-US" sz="1600" b="1" dirty="0">
                    <a:solidFill>
                      <a:srgbClr val="594F40"/>
                    </a:solidFill>
                    <a:latin typeface="Calibri" panose="020F0502020204030204" pitchFamily="34" charset="0"/>
                  </a:rPr>
                  <a:t>Miniature Set Builder</a:t>
                </a:r>
                <a:r>
                  <a:rPr lang="en-US" sz="1400" b="1" dirty="0">
                    <a:solidFill>
                      <a:srgbClr val="594F40"/>
                    </a:solidFill>
                    <a:latin typeface="Calibri" panose="020F0502020204030204" pitchFamily="34" charset="0"/>
                  </a:rPr>
                  <a:t> (472032.01.027176)</a:t>
                </a:r>
                <a:endParaRPr lang="en-US" sz="1600" b="1" dirty="0">
                  <a:solidFill>
                    <a:srgbClr val="594F40"/>
                  </a:solidFill>
                  <a:latin typeface="Calibri" panose="020F0502020204030204" pitchFamily="34" charset="0"/>
                </a:endParaRPr>
              </a:p>
              <a:p>
                <a:pPr algn="ctr" defTabSz="685800" eaLnBrk="0" fontAlgn="base" hangingPunct="0">
                  <a:spcBef>
                    <a:spcPct val="0"/>
                  </a:spcBef>
                  <a:spcAft>
                    <a:spcPct val="0"/>
                  </a:spcAft>
                </a:pPr>
                <a:r>
                  <a:rPr lang="en-US" sz="1600" b="1" dirty="0">
                    <a:solidFill>
                      <a:srgbClr val="594F40"/>
                    </a:solidFill>
                    <a:latin typeface="Calibri" panose="020F0502020204030204" pitchFamily="34" charset="0"/>
                  </a:rPr>
                  <a:t>Garage Door Hanger</a:t>
                </a:r>
                <a:r>
                  <a:rPr lang="en-US" sz="1400" b="1" dirty="0">
                    <a:solidFill>
                      <a:srgbClr val="594F40"/>
                    </a:solidFill>
                    <a:latin typeface="Calibri" panose="020F0502020204030204" pitchFamily="34" charset="0"/>
                  </a:rPr>
                  <a:t> (472032.01.018188)</a:t>
                </a:r>
                <a:endParaRPr lang="en-US" sz="1600" b="1" dirty="0">
                  <a:solidFill>
                    <a:srgbClr val="594F40"/>
                  </a:solidFill>
                  <a:latin typeface="Calibri" panose="020F0502020204030204" pitchFamily="34" charset="0"/>
                </a:endParaRPr>
              </a:p>
            </p:txBody>
          </p:sp>
        </p:grpSp>
        <p:grpSp>
          <p:nvGrpSpPr>
            <p:cNvPr id="44" name="Group 43">
              <a:extLst>
                <a:ext uri="{FF2B5EF4-FFF2-40B4-BE49-F238E27FC236}">
                  <a16:creationId xmlns:a16="http://schemas.microsoft.com/office/drawing/2014/main" id="{04983AE0-6102-4056-B0F9-8A9DC9469F42}"/>
                </a:ext>
              </a:extLst>
            </p:cNvPr>
            <p:cNvGrpSpPr/>
            <p:nvPr/>
          </p:nvGrpSpPr>
          <p:grpSpPr>
            <a:xfrm>
              <a:off x="3232391" y="2602319"/>
              <a:ext cx="5403204" cy="1122513"/>
              <a:chOff x="3232391" y="2602319"/>
              <a:chExt cx="5403204" cy="1122513"/>
            </a:xfrm>
          </p:grpSpPr>
          <p:sp>
            <p:nvSpPr>
              <p:cNvPr id="16" name="TextBox 15"/>
              <p:cNvSpPr txBox="1"/>
              <p:nvPr/>
            </p:nvSpPr>
            <p:spPr>
              <a:xfrm>
                <a:off x="3232391" y="2602319"/>
                <a:ext cx="2316832" cy="584775"/>
              </a:xfrm>
              <a:prstGeom prst="rect">
                <a:avLst/>
              </a:prstGeom>
              <a:solidFill>
                <a:schemeClr val="tx2">
                  <a:lumMod val="95000"/>
                </a:schemeClr>
              </a:solidFill>
              <a:ln w="19050">
                <a:solidFill>
                  <a:schemeClr val="accent6">
                    <a:lumMod val="75000"/>
                    <a:lumOff val="25000"/>
                  </a:schemeClr>
                </a:solidFill>
              </a:ln>
            </p:spPr>
            <p:txBody>
              <a:bodyPr wrap="square" rtlCol="0" anchor="ctr">
                <a:spAutoFit/>
              </a:bodyPr>
              <a:lstStyle/>
              <a:p>
                <a:pPr algn="ctr" defTabSz="685800" eaLnBrk="0" fontAlgn="base" hangingPunct="0">
                  <a:spcBef>
                    <a:spcPct val="0"/>
                  </a:spcBef>
                  <a:spcAft>
                    <a:spcPct val="0"/>
                  </a:spcAft>
                </a:pPr>
                <a:r>
                  <a:rPr lang="en-US" sz="1600" b="1" kern="0" dirty="0">
                    <a:solidFill>
                      <a:srgbClr val="594F40"/>
                    </a:solidFill>
                    <a:latin typeface="Calibri" panose="020F0502020204030204" pitchFamily="34" charset="0"/>
                  </a:rPr>
                  <a:t>Rough Carpenters</a:t>
                </a:r>
              </a:p>
              <a:p>
                <a:pPr algn="ctr" defTabSz="685800" eaLnBrk="0" fontAlgn="base" hangingPunct="0">
                  <a:spcBef>
                    <a:spcPct val="0"/>
                  </a:spcBef>
                  <a:spcAft>
                    <a:spcPct val="0"/>
                  </a:spcAft>
                </a:pPr>
                <a:r>
                  <a:rPr lang="en-US" sz="1600" b="1" kern="0" dirty="0">
                    <a:solidFill>
                      <a:srgbClr val="594F40"/>
                    </a:solidFill>
                    <a:latin typeface="Calibri" panose="020F0502020204030204" pitchFamily="34" charset="0"/>
                  </a:rPr>
                  <a:t>(47-2031.02)</a:t>
                </a:r>
              </a:p>
            </p:txBody>
          </p:sp>
          <p:sp>
            <p:nvSpPr>
              <p:cNvPr id="27" name="TextBox 26">
                <a:extLst>
                  <a:ext uri="{FF2B5EF4-FFF2-40B4-BE49-F238E27FC236}">
                    <a16:creationId xmlns:a16="http://schemas.microsoft.com/office/drawing/2014/main" id="{C6B45BD2-0223-4054-A092-AFEC517AD4C8}"/>
                  </a:ext>
                </a:extLst>
              </p:cNvPr>
              <p:cNvSpPr txBox="1"/>
              <p:nvPr/>
            </p:nvSpPr>
            <p:spPr>
              <a:xfrm>
                <a:off x="6018578" y="2602319"/>
                <a:ext cx="2617017" cy="584775"/>
              </a:xfrm>
              <a:prstGeom prst="rect">
                <a:avLst/>
              </a:prstGeom>
              <a:solidFill>
                <a:schemeClr val="tx2">
                  <a:lumMod val="95000"/>
                </a:schemeClr>
              </a:solidFill>
              <a:ln w="19050">
                <a:solidFill>
                  <a:schemeClr val="accent6">
                    <a:lumMod val="75000"/>
                    <a:lumOff val="25000"/>
                  </a:schemeClr>
                </a:solidFill>
              </a:ln>
            </p:spPr>
            <p:txBody>
              <a:bodyPr wrap="square" rtlCol="0" anchor="ctr">
                <a:spAutoFit/>
              </a:bodyPr>
              <a:lstStyle/>
              <a:p>
                <a:pPr algn="ctr" defTabSz="685800" eaLnBrk="0" fontAlgn="base" hangingPunct="0">
                  <a:spcBef>
                    <a:spcPct val="0"/>
                  </a:spcBef>
                  <a:spcAft>
                    <a:spcPct val="0"/>
                  </a:spcAft>
                </a:pPr>
                <a:r>
                  <a:rPr lang="en-US" sz="1600" b="1" kern="0" dirty="0">
                    <a:solidFill>
                      <a:srgbClr val="594F40"/>
                    </a:solidFill>
                    <a:latin typeface="Calibri" panose="020F0502020204030204" pitchFamily="34" charset="0"/>
                  </a:rPr>
                  <a:t>Construction Carpenters</a:t>
                </a:r>
              </a:p>
              <a:p>
                <a:pPr algn="ctr" defTabSz="685800" eaLnBrk="0" fontAlgn="base" hangingPunct="0">
                  <a:spcBef>
                    <a:spcPct val="0"/>
                  </a:spcBef>
                  <a:spcAft>
                    <a:spcPct val="0"/>
                  </a:spcAft>
                </a:pPr>
                <a:r>
                  <a:rPr lang="en-US" sz="1600" b="1" kern="0" dirty="0">
                    <a:solidFill>
                      <a:srgbClr val="594F40"/>
                    </a:solidFill>
                    <a:latin typeface="Calibri" panose="020F0502020204030204" pitchFamily="34" charset="0"/>
                  </a:rPr>
                  <a:t>(47-2031.01)</a:t>
                </a:r>
              </a:p>
            </p:txBody>
          </p:sp>
          <p:cxnSp>
            <p:nvCxnSpPr>
              <p:cNvPr id="7" name="Straight Arrow Connector 6">
                <a:extLst>
                  <a:ext uri="{FF2B5EF4-FFF2-40B4-BE49-F238E27FC236}">
                    <a16:creationId xmlns:a16="http://schemas.microsoft.com/office/drawing/2014/main" id="{7FFC1409-9341-4EA9-81F4-1104D55C0A46}"/>
                  </a:ext>
                </a:extLst>
              </p:cNvPr>
              <p:cNvCxnSpPr/>
              <p:nvPr/>
            </p:nvCxnSpPr>
            <p:spPr>
              <a:xfrm flipV="1">
                <a:off x="7327087" y="3267986"/>
                <a:ext cx="0" cy="456846"/>
              </a:xfrm>
              <a:prstGeom prst="straightConnector1">
                <a:avLst/>
              </a:prstGeom>
              <a:ln w="57150">
                <a:solidFill>
                  <a:srgbClr val="335FB2"/>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606A451-DEE1-497E-BBA2-5D4644ED3CB8}"/>
                  </a:ext>
                </a:extLst>
              </p:cNvPr>
              <p:cNvCxnSpPr/>
              <p:nvPr/>
            </p:nvCxnSpPr>
            <p:spPr>
              <a:xfrm flipV="1">
                <a:off x="4390807" y="3267986"/>
                <a:ext cx="0" cy="456846"/>
              </a:xfrm>
              <a:prstGeom prst="straightConnector1">
                <a:avLst/>
              </a:prstGeom>
              <a:ln w="57150">
                <a:solidFill>
                  <a:srgbClr val="335FB2"/>
                </a:solidFill>
                <a:prstDash val="dash"/>
                <a:tailEnd type="stealth"/>
              </a:ln>
            </p:spPr>
            <p:style>
              <a:lnRef idx="1">
                <a:schemeClr val="accent1"/>
              </a:lnRef>
              <a:fillRef idx="0">
                <a:schemeClr val="accent1"/>
              </a:fillRef>
              <a:effectRef idx="0">
                <a:schemeClr val="accent1"/>
              </a:effectRef>
              <a:fontRef idx="minor">
                <a:schemeClr val="tx1"/>
              </a:fontRef>
            </p:style>
          </p:cxnSp>
        </p:grpSp>
        <p:sp>
          <p:nvSpPr>
            <p:cNvPr id="20" name="Rectangle 19" descr="Arrow showing that the occupation categories can be grouped into major groups" title="arrow with the words &quot;Grouped into&quot;">
              <a:extLst>
                <a:ext uri="{FF2B5EF4-FFF2-40B4-BE49-F238E27FC236}">
                  <a16:creationId xmlns:a16="http://schemas.microsoft.com/office/drawing/2014/main" id="{BCF3C058-F63F-4C3F-8540-91D5AD2DA767}"/>
                </a:ext>
              </a:extLst>
            </p:cNvPr>
            <p:cNvSpPr/>
            <p:nvPr/>
          </p:nvSpPr>
          <p:spPr>
            <a:xfrm>
              <a:off x="457499" y="1301534"/>
              <a:ext cx="2316832" cy="584775"/>
            </a:xfrm>
            <a:prstGeom prst="rect">
              <a:avLst/>
            </a:prstGeom>
            <a:solidFill>
              <a:schemeClr val="tx1">
                <a:lumMod val="20000"/>
                <a:lumOff val="80000"/>
              </a:schemeClr>
            </a:solidFill>
            <a:ln w="19050">
              <a:solidFill>
                <a:schemeClr val="accent6">
                  <a:lumMod val="75000"/>
                  <a:lumOff val="25000"/>
                </a:schemeClr>
              </a:solidFill>
            </a:ln>
          </p:spPr>
          <p:txBody>
            <a:bodyPr wrap="square" anchor="ctr">
              <a:spAutoFit/>
            </a:bodyPr>
            <a:lstStyle/>
            <a:p>
              <a:pPr algn="ctr" defTabSz="685800" eaLnBrk="0" fontAlgn="base" hangingPunct="0">
                <a:spcBef>
                  <a:spcPct val="0"/>
                </a:spcBef>
                <a:spcAft>
                  <a:spcPct val="0"/>
                </a:spcAft>
              </a:pPr>
              <a:r>
                <a:rPr lang="en-US" sz="1600" b="1" dirty="0">
                  <a:solidFill>
                    <a:srgbClr val="594F40"/>
                  </a:solidFill>
                  <a:latin typeface="Calibri" panose="020F0502020204030204" pitchFamily="34" charset="0"/>
                </a:rPr>
                <a:t>Standard Occupational Classification (SOC)</a:t>
              </a:r>
            </a:p>
          </p:txBody>
        </p:sp>
        <p:sp>
          <p:nvSpPr>
            <p:cNvPr id="9" name="Rectangle 8" descr="Arrow showing that the occupation categories can be grouped into major groups" title="arrow with the words &quot;Grouped into&quot;"/>
            <p:cNvSpPr/>
            <p:nvPr/>
          </p:nvSpPr>
          <p:spPr>
            <a:xfrm>
              <a:off x="457499" y="2602660"/>
              <a:ext cx="2316832" cy="584775"/>
            </a:xfrm>
            <a:prstGeom prst="rect">
              <a:avLst/>
            </a:prstGeom>
            <a:solidFill>
              <a:schemeClr val="tx2">
                <a:lumMod val="95000"/>
              </a:schemeClr>
            </a:solidFill>
            <a:ln w="19050">
              <a:solidFill>
                <a:schemeClr val="accent6">
                  <a:lumMod val="75000"/>
                  <a:lumOff val="25000"/>
                </a:schemeClr>
              </a:solidFill>
            </a:ln>
          </p:spPr>
          <p:txBody>
            <a:bodyPr wrap="square" anchor="ctr">
              <a:spAutoFit/>
            </a:bodyPr>
            <a:lstStyle/>
            <a:p>
              <a:pPr algn="ctr" defTabSz="685800" eaLnBrk="0" fontAlgn="base" hangingPunct="0">
                <a:spcBef>
                  <a:spcPct val="0"/>
                </a:spcBef>
                <a:spcAft>
                  <a:spcPct val="0"/>
                </a:spcAft>
              </a:pPr>
              <a:r>
                <a:rPr lang="en-US" sz="1600" b="1" dirty="0">
                  <a:solidFill>
                    <a:srgbClr val="594F40"/>
                  </a:solidFill>
                  <a:latin typeface="Calibri" panose="020F0502020204030204" pitchFamily="34" charset="0"/>
                </a:rPr>
                <a:t>O*NET-SOC Occupation Categories</a:t>
              </a:r>
            </a:p>
          </p:txBody>
        </p:sp>
        <p:sp>
          <p:nvSpPr>
            <p:cNvPr id="4" name="Rectangle 3"/>
            <p:cNvSpPr/>
            <p:nvPr/>
          </p:nvSpPr>
          <p:spPr>
            <a:xfrm>
              <a:off x="457200" y="3915462"/>
              <a:ext cx="1488831" cy="584775"/>
            </a:xfrm>
            <a:prstGeom prst="rect">
              <a:avLst/>
            </a:prstGeom>
            <a:solidFill>
              <a:srgbClr val="FFFFCC"/>
            </a:solidFill>
            <a:ln w="19050">
              <a:solidFill>
                <a:schemeClr val="accent6">
                  <a:lumMod val="75000"/>
                  <a:lumOff val="25000"/>
                </a:schemeClr>
              </a:solidFill>
            </a:ln>
          </p:spPr>
          <p:txBody>
            <a:bodyPr wrap="square" anchor="ctr">
              <a:spAutoFit/>
            </a:bodyPr>
            <a:lstStyle/>
            <a:p>
              <a:pPr algn="ctr" defTabSz="685800" eaLnBrk="0" fontAlgn="base" hangingPunct="0">
                <a:spcBef>
                  <a:spcPct val="0"/>
                </a:spcBef>
                <a:spcAft>
                  <a:spcPct val="0"/>
                </a:spcAft>
              </a:pPr>
              <a:r>
                <a:rPr lang="en-US" sz="1600" b="1" dirty="0">
                  <a:solidFill>
                    <a:srgbClr val="594F40"/>
                  </a:solidFill>
                  <a:latin typeface="Calibri" panose="020F0502020204030204" pitchFamily="34" charset="0"/>
                </a:rPr>
                <a:t>O*NET</a:t>
              </a:r>
            </a:p>
            <a:p>
              <a:pPr algn="ctr" defTabSz="685800" eaLnBrk="0" fontAlgn="base" hangingPunct="0">
                <a:spcBef>
                  <a:spcPct val="0"/>
                </a:spcBef>
                <a:spcAft>
                  <a:spcPct val="0"/>
                </a:spcAft>
              </a:pPr>
              <a:r>
                <a:rPr lang="en-US" sz="1600" b="1" dirty="0">
                  <a:solidFill>
                    <a:srgbClr val="594F40"/>
                  </a:solidFill>
                  <a:latin typeface="Calibri" panose="020F0502020204030204" pitchFamily="34" charset="0"/>
                </a:rPr>
                <a:t> “lay” titles</a:t>
              </a:r>
              <a:endParaRPr lang="en-US" sz="1200" b="1" dirty="0">
                <a:solidFill>
                  <a:srgbClr val="594F40"/>
                </a:solidFill>
                <a:latin typeface="Calibri" panose="020F0502020204030204" pitchFamily="34" charset="0"/>
                <a:cs typeface="Calibri" panose="020F0502020204030204" pitchFamily="34" charset="0"/>
              </a:endParaRPr>
            </a:p>
          </p:txBody>
        </p:sp>
        <p:grpSp>
          <p:nvGrpSpPr>
            <p:cNvPr id="42" name="Group 41">
              <a:extLst>
                <a:ext uri="{FF2B5EF4-FFF2-40B4-BE49-F238E27FC236}">
                  <a16:creationId xmlns:a16="http://schemas.microsoft.com/office/drawing/2014/main" id="{22225DDB-D1B9-4DAA-8F01-43939BF3D911}"/>
                </a:ext>
              </a:extLst>
            </p:cNvPr>
            <p:cNvGrpSpPr/>
            <p:nvPr/>
          </p:nvGrpSpPr>
          <p:grpSpPr>
            <a:xfrm>
              <a:off x="5235812" y="2055692"/>
              <a:ext cx="1149559" cy="456846"/>
              <a:chOff x="5235812" y="2055692"/>
              <a:chExt cx="1149559" cy="456846"/>
            </a:xfrm>
          </p:grpSpPr>
          <p:cxnSp>
            <p:nvCxnSpPr>
              <p:cNvPr id="30" name="Straight Arrow Connector 29">
                <a:extLst>
                  <a:ext uri="{FF2B5EF4-FFF2-40B4-BE49-F238E27FC236}">
                    <a16:creationId xmlns:a16="http://schemas.microsoft.com/office/drawing/2014/main" id="{9C06C0B5-F16F-449E-A83A-F649C4BF2CD8}"/>
                  </a:ext>
                </a:extLst>
              </p:cNvPr>
              <p:cNvCxnSpPr/>
              <p:nvPr/>
            </p:nvCxnSpPr>
            <p:spPr>
              <a:xfrm flipV="1">
                <a:off x="5235812" y="2055692"/>
                <a:ext cx="0" cy="456846"/>
              </a:xfrm>
              <a:prstGeom prst="straightConnector1">
                <a:avLst/>
              </a:prstGeom>
              <a:ln w="57150">
                <a:solidFill>
                  <a:srgbClr val="335FB2"/>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9517F19-4A1E-4C77-9828-D6044314CFAB}"/>
                  </a:ext>
                </a:extLst>
              </p:cNvPr>
              <p:cNvCxnSpPr/>
              <p:nvPr/>
            </p:nvCxnSpPr>
            <p:spPr>
              <a:xfrm flipV="1">
                <a:off x="6385371" y="2055692"/>
                <a:ext cx="0" cy="456846"/>
              </a:xfrm>
              <a:prstGeom prst="straightConnector1">
                <a:avLst/>
              </a:prstGeom>
              <a:ln w="57150">
                <a:solidFill>
                  <a:srgbClr val="335FB2"/>
                </a:solidFill>
                <a:prstDash val="dash"/>
                <a:tailEnd type="stealth"/>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134005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7436A6-CD55-4A4F-8451-89730171BCCA}"/>
              </a:ext>
            </a:extLst>
          </p:cNvPr>
          <p:cNvSpPr>
            <a:spLocks noGrp="1"/>
          </p:cNvSpPr>
          <p:nvPr>
            <p:ph type="body" sz="quarter" idx="10"/>
          </p:nvPr>
        </p:nvSpPr>
        <p:spPr>
          <a:xfrm>
            <a:off x="1485900" y="2273487"/>
            <a:ext cx="6172200" cy="3001906"/>
          </a:xfrm>
        </p:spPr>
        <p:txBody>
          <a:bodyPr/>
          <a:lstStyle/>
          <a:p>
            <a:pPr>
              <a:spcBef>
                <a:spcPts val="2400"/>
              </a:spcBef>
            </a:pPr>
            <a:r>
              <a:rPr lang="en-US" sz="2000" dirty="0">
                <a:solidFill>
                  <a:srgbClr val="695E4A"/>
                </a:solidFill>
                <a:cs typeface="Calibri" panose="020F0502020204030204" pitchFamily="34" charset="0"/>
              </a:rPr>
              <a:t>Codes for the NAICS index titles</a:t>
            </a:r>
          </a:p>
          <a:p>
            <a:pPr marL="557784" lvl="1" indent="-210312">
              <a:spcBef>
                <a:spcPts val="600"/>
              </a:spcBef>
            </a:pPr>
            <a:r>
              <a:rPr lang="en-US" sz="1800" dirty="0">
                <a:solidFill>
                  <a:srgbClr val="695E4A"/>
                </a:solidFill>
                <a:cs typeface="Calibri" panose="020F0502020204030204" pitchFamily="34" charset="0"/>
              </a:rPr>
              <a:t>NAICS: North American Industry Classification System</a:t>
            </a:r>
          </a:p>
          <a:p>
            <a:pPr marL="557784" lvl="1" indent="-210312">
              <a:spcBef>
                <a:spcPts val="600"/>
              </a:spcBef>
            </a:pPr>
            <a:r>
              <a:rPr lang="en-US" sz="1800" dirty="0">
                <a:solidFill>
                  <a:srgbClr val="695E4A"/>
                </a:solidFill>
                <a:cs typeface="Calibri" panose="020F0502020204030204" pitchFamily="34" charset="0"/>
              </a:rPr>
              <a:t>Index: search-friendly titles</a:t>
            </a:r>
          </a:p>
          <a:p>
            <a:pPr marL="256032" indent="-256032">
              <a:spcBef>
                <a:spcPts val="1800"/>
              </a:spcBef>
            </a:pPr>
            <a:r>
              <a:rPr lang="en-US" sz="2000" dirty="0">
                <a:solidFill>
                  <a:srgbClr val="695E4A"/>
                </a:solidFill>
                <a:cs typeface="Calibri" panose="020F0502020204030204" pitchFamily="34" charset="0"/>
              </a:rPr>
              <a:t>ODH concept code structure: </a:t>
            </a:r>
            <a:r>
              <a:rPr lang="en-US" sz="2000" dirty="0">
                <a:cs typeface="Calibri" panose="020F0502020204030204" pitchFamily="34" charset="0"/>
              </a:rPr>
              <a:t> </a:t>
            </a:r>
            <a:r>
              <a:rPr lang="en-US" sz="2000" dirty="0">
                <a:solidFill>
                  <a:schemeClr val="tx1"/>
                </a:solidFill>
                <a:cs typeface="Calibri" panose="020F0502020204030204" pitchFamily="34" charset="0"/>
              </a:rPr>
              <a:t>XXXXXX</a:t>
            </a:r>
            <a:r>
              <a:rPr lang="en-US" sz="2000" dirty="0">
                <a:cs typeface="Calibri" panose="020F0502020204030204" pitchFamily="34" charset="0"/>
              </a:rPr>
              <a:t>.</a:t>
            </a:r>
            <a:r>
              <a:rPr lang="en-US" sz="2000" dirty="0">
                <a:solidFill>
                  <a:srgbClr val="8B0E04"/>
                </a:solidFill>
                <a:cs typeface="Calibri" panose="020F0502020204030204" pitchFamily="34" charset="0"/>
              </a:rPr>
              <a:t>YYYYYY</a:t>
            </a:r>
          </a:p>
          <a:p>
            <a:pPr marL="557784" lvl="1" indent="-210312">
              <a:spcBef>
                <a:spcPts val="600"/>
              </a:spcBef>
            </a:pPr>
            <a:r>
              <a:rPr lang="en-US" sz="1800" dirty="0">
                <a:solidFill>
                  <a:schemeClr val="tx1"/>
                </a:solidFill>
                <a:cs typeface="Calibri" panose="020F0502020204030204" pitchFamily="34" charset="0"/>
              </a:rPr>
              <a:t>NAICS-Code</a:t>
            </a:r>
            <a:r>
              <a:rPr lang="en-US" sz="1800" dirty="0">
                <a:cs typeface="Calibri" panose="020F0502020204030204" pitchFamily="34" charset="0"/>
              </a:rPr>
              <a:t>.</a:t>
            </a:r>
            <a:r>
              <a:rPr lang="en-US" sz="1800" dirty="0">
                <a:solidFill>
                  <a:srgbClr val="8B0E04"/>
                </a:solidFill>
                <a:cs typeface="Calibri" panose="020F0502020204030204" pitchFamily="34" charset="0"/>
              </a:rPr>
              <a:t>NIOSH-Extension</a:t>
            </a:r>
          </a:p>
          <a:p>
            <a:pPr lvl="1">
              <a:spcBef>
                <a:spcPts val="600"/>
              </a:spcBef>
              <a:buClr>
                <a:srgbClr val="9A3B26"/>
              </a:buClr>
            </a:pPr>
            <a:r>
              <a:rPr lang="en-US" sz="1800" dirty="0">
                <a:solidFill>
                  <a:srgbClr val="695E4A"/>
                </a:solidFill>
                <a:cs typeface="Calibri" panose="020F0502020204030204" pitchFamily="34" charset="0"/>
              </a:rPr>
              <a:t>Maintains hierarchy for grouping</a:t>
            </a:r>
          </a:p>
          <a:p>
            <a:pPr>
              <a:spcBef>
                <a:spcPts val="1800"/>
              </a:spcBef>
            </a:pPr>
            <a:r>
              <a:rPr lang="en-US" sz="2000" dirty="0">
                <a:solidFill>
                  <a:srgbClr val="695E4A"/>
                </a:solidFill>
                <a:cs typeface="Calibri" panose="020F0502020204030204" pitchFamily="34" charset="0"/>
              </a:rPr>
              <a:t>Crosswalks to </a:t>
            </a:r>
            <a:r>
              <a:rPr lang="en-US" sz="2000" dirty="0"/>
              <a:t>PHVS_Industry_CDC_Census2010</a:t>
            </a:r>
            <a:endParaRPr lang="en-US" sz="2000" dirty="0">
              <a:solidFill>
                <a:srgbClr val="695E4A"/>
              </a:solidFill>
              <a:cs typeface="Calibri" panose="020F0502020204030204" pitchFamily="34" charset="0"/>
            </a:endParaRPr>
          </a:p>
        </p:txBody>
      </p:sp>
      <p:sp>
        <p:nvSpPr>
          <p:cNvPr id="7" name="Title 6">
            <a:extLst>
              <a:ext uri="{FF2B5EF4-FFF2-40B4-BE49-F238E27FC236}">
                <a16:creationId xmlns:a16="http://schemas.microsoft.com/office/drawing/2014/main" id="{421CE782-D4EE-4EF3-892C-BF3B66DAA048}"/>
              </a:ext>
            </a:extLst>
          </p:cNvPr>
          <p:cNvSpPr>
            <a:spLocks noGrp="1"/>
          </p:cNvSpPr>
          <p:nvPr>
            <p:ph type="title"/>
          </p:nvPr>
        </p:nvSpPr>
        <p:spPr/>
        <p:txBody>
          <a:bodyPr/>
          <a:lstStyle/>
          <a:p>
            <a:pPr>
              <a:lnSpc>
                <a:spcPct val="108000"/>
              </a:lnSpc>
            </a:pPr>
            <a:r>
              <a:rPr lang="en-US" sz="2800" dirty="0"/>
              <a:t>ODH Industry Value Set:   </a:t>
            </a:r>
            <a:r>
              <a:rPr lang="en-US" sz="2800" dirty="0" err="1">
                <a:cs typeface="Calibri" panose="020F0502020204030204" pitchFamily="34" charset="0"/>
              </a:rPr>
              <a:t>PHVS_Industry_NAICS_Detail</a:t>
            </a:r>
            <a:r>
              <a:rPr lang="en-US" sz="2800" dirty="0">
                <a:cs typeface="Calibri" panose="020F0502020204030204" pitchFamily="34" charset="0"/>
              </a:rPr>
              <a:t> _ODH</a:t>
            </a:r>
            <a:endParaRPr lang="en-US" sz="2800" dirty="0"/>
          </a:p>
        </p:txBody>
      </p:sp>
    </p:spTree>
    <p:extLst>
      <p:ext uri="{BB962C8B-B14F-4D97-AF65-F5344CB8AC3E}">
        <p14:creationId xmlns:p14="http://schemas.microsoft.com/office/powerpoint/2010/main" val="2437060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196" y="1108587"/>
            <a:ext cx="8047608" cy="857250"/>
          </a:xfrm>
        </p:spPr>
        <p:txBody>
          <a:bodyPr>
            <a:noAutofit/>
          </a:bodyPr>
          <a:lstStyle/>
          <a:p>
            <a:pPr>
              <a:lnSpc>
                <a:spcPct val="108000"/>
              </a:lnSpc>
            </a:pPr>
            <a:r>
              <a:rPr lang="fr-FR" sz="2800" dirty="0">
                <a:solidFill>
                  <a:srgbClr val="594F40"/>
                </a:solidFill>
              </a:rPr>
              <a:t>ODH Industry Vocabulary Meets Multiple Stakeholder Needs</a:t>
            </a:r>
            <a:endParaRPr lang="en-US" sz="800" i="1" u="sng" dirty="0">
              <a:solidFill>
                <a:srgbClr val="594F40"/>
              </a:solidFill>
            </a:endParaRPr>
          </a:p>
        </p:txBody>
      </p:sp>
      <p:sp>
        <p:nvSpPr>
          <p:cNvPr id="18" name="TextBox 17">
            <a:extLst>
              <a:ext uri="{FF2B5EF4-FFF2-40B4-BE49-F238E27FC236}">
                <a16:creationId xmlns:a16="http://schemas.microsoft.com/office/drawing/2014/main" id="{E1AF8461-A44D-4F52-8CEE-CEC3BF8BE603}"/>
              </a:ext>
            </a:extLst>
          </p:cNvPr>
          <p:cNvSpPr txBox="1"/>
          <p:nvPr/>
        </p:nvSpPr>
        <p:spPr>
          <a:xfrm>
            <a:off x="4960729" y="2269453"/>
            <a:ext cx="2534461" cy="830997"/>
          </a:xfrm>
          <a:prstGeom prst="rect">
            <a:avLst/>
          </a:prstGeom>
          <a:solidFill>
            <a:schemeClr val="tx1">
              <a:lumMod val="20000"/>
              <a:lumOff val="80000"/>
            </a:schemeClr>
          </a:solidFill>
          <a:ln w="19050">
            <a:solidFill>
              <a:schemeClr val="accent6">
                <a:lumMod val="75000"/>
                <a:lumOff val="25000"/>
              </a:schemeClr>
            </a:solidFill>
          </a:ln>
        </p:spPr>
        <p:txBody>
          <a:bodyPr wrap="square" rtlCol="0" anchor="ctr">
            <a:spAutoFit/>
          </a:bodyPr>
          <a:lstStyle/>
          <a:p>
            <a:pPr algn="ctr" defTabSz="685800" eaLnBrk="0" fontAlgn="base" hangingPunct="0">
              <a:spcBef>
                <a:spcPct val="0"/>
              </a:spcBef>
              <a:spcAft>
                <a:spcPct val="0"/>
              </a:spcAft>
            </a:pPr>
            <a:r>
              <a:rPr lang="en-US" sz="1600" b="1" kern="0" dirty="0">
                <a:solidFill>
                  <a:srgbClr val="594F40"/>
                </a:solidFill>
                <a:latin typeface="Calibri" panose="020F0502020204030204" pitchFamily="34" charset="0"/>
              </a:rPr>
              <a:t>All Other Amusement and Recreation Industries </a:t>
            </a:r>
          </a:p>
          <a:p>
            <a:pPr algn="ctr" defTabSz="685800" eaLnBrk="0" fontAlgn="base" hangingPunct="0">
              <a:spcBef>
                <a:spcPct val="0"/>
              </a:spcBef>
              <a:spcAft>
                <a:spcPct val="0"/>
              </a:spcAft>
            </a:pPr>
            <a:r>
              <a:rPr lang="en-US" sz="1600" b="1" kern="0" dirty="0">
                <a:solidFill>
                  <a:srgbClr val="594F40"/>
                </a:solidFill>
                <a:latin typeface="Calibri" panose="020F0502020204030204" pitchFamily="34" charset="0"/>
              </a:rPr>
              <a:t>(71-3990)</a:t>
            </a:r>
          </a:p>
        </p:txBody>
      </p:sp>
      <p:sp>
        <p:nvSpPr>
          <p:cNvPr id="26" name="TextBox 25">
            <a:extLst>
              <a:ext uri="{FF2B5EF4-FFF2-40B4-BE49-F238E27FC236}">
                <a16:creationId xmlns:a16="http://schemas.microsoft.com/office/drawing/2014/main" id="{9A278BE1-7199-4659-90CF-1A330889AC4D}"/>
              </a:ext>
            </a:extLst>
          </p:cNvPr>
          <p:cNvSpPr txBox="1"/>
          <p:nvPr/>
        </p:nvSpPr>
        <p:spPr>
          <a:xfrm>
            <a:off x="4300549" y="3826031"/>
            <a:ext cx="3854823" cy="1815882"/>
          </a:xfrm>
          <a:prstGeom prst="rect">
            <a:avLst/>
          </a:prstGeom>
          <a:solidFill>
            <a:srgbClr val="FFFFCC"/>
          </a:solidFill>
          <a:ln w="19050">
            <a:solidFill>
              <a:schemeClr val="accent6">
                <a:lumMod val="75000"/>
                <a:lumOff val="25000"/>
              </a:schemeClr>
            </a:solidFill>
          </a:ln>
        </p:spPr>
        <p:txBody>
          <a:bodyPr wrap="square" rtlCol="0" anchor="ctr">
            <a:spAutoFit/>
          </a:bodyPr>
          <a:lstStyle/>
          <a:p>
            <a:pPr algn="ctr" defTabSz="685800" eaLnBrk="0" fontAlgn="base" hangingPunct="0">
              <a:spcBef>
                <a:spcPct val="0"/>
              </a:spcBef>
              <a:spcAft>
                <a:spcPct val="0"/>
              </a:spcAft>
            </a:pPr>
            <a:r>
              <a:rPr lang="en-US" sz="1600" b="1" dirty="0">
                <a:solidFill>
                  <a:srgbClr val="594F40"/>
                </a:solidFill>
                <a:latin typeface="Calibri" panose="020F0502020204030204" pitchFamily="34" charset="0"/>
              </a:rPr>
              <a:t>Archery ranges</a:t>
            </a:r>
            <a:r>
              <a:rPr lang="en-US" sz="1400" b="1" dirty="0">
                <a:solidFill>
                  <a:srgbClr val="594F40"/>
                </a:solidFill>
                <a:latin typeface="Calibri" panose="020F0502020204030204" pitchFamily="34" charset="0"/>
              </a:rPr>
              <a:t> (713990.000771)</a:t>
            </a:r>
            <a:r>
              <a:rPr lang="en-US" sz="1600" b="1" dirty="0">
                <a:solidFill>
                  <a:srgbClr val="594F40"/>
                </a:solidFill>
                <a:latin typeface="Calibri" panose="020F0502020204030204" pitchFamily="34" charset="0"/>
              </a:rPr>
              <a:t> </a:t>
            </a:r>
          </a:p>
          <a:p>
            <a:pPr algn="ctr" defTabSz="685800" eaLnBrk="0" fontAlgn="base" hangingPunct="0">
              <a:spcBef>
                <a:spcPct val="0"/>
              </a:spcBef>
              <a:spcAft>
                <a:spcPct val="0"/>
              </a:spcAft>
            </a:pPr>
            <a:r>
              <a:rPr lang="en-US" sz="1600" b="1" dirty="0">
                <a:solidFill>
                  <a:srgbClr val="594F40"/>
                </a:solidFill>
                <a:latin typeface="Calibri" panose="020F0502020204030204" pitchFamily="34" charset="0"/>
              </a:rPr>
              <a:t>Riding stables</a:t>
            </a:r>
            <a:r>
              <a:rPr lang="en-US" sz="1400" b="1" dirty="0">
                <a:solidFill>
                  <a:srgbClr val="594F40"/>
                </a:solidFill>
                <a:latin typeface="Calibri" panose="020F0502020204030204" pitchFamily="34" charset="0"/>
              </a:rPr>
              <a:t> (713990.014504)</a:t>
            </a:r>
            <a:endParaRPr lang="en-US" sz="1600" b="1" dirty="0">
              <a:solidFill>
                <a:srgbClr val="594F40"/>
              </a:solidFill>
              <a:latin typeface="Calibri" panose="020F0502020204030204" pitchFamily="34" charset="0"/>
            </a:endParaRPr>
          </a:p>
          <a:p>
            <a:pPr algn="ctr" defTabSz="685800" eaLnBrk="0" fontAlgn="base" hangingPunct="0">
              <a:spcBef>
                <a:spcPct val="0"/>
              </a:spcBef>
              <a:spcAft>
                <a:spcPct val="0"/>
              </a:spcAft>
            </a:pPr>
            <a:r>
              <a:rPr lang="en-US" sz="1600" b="1" dirty="0">
                <a:solidFill>
                  <a:srgbClr val="594F40"/>
                </a:solidFill>
                <a:latin typeface="Calibri" panose="020F0502020204030204" pitchFamily="34" charset="0"/>
              </a:rPr>
              <a:t>Billiard rooms</a:t>
            </a:r>
            <a:r>
              <a:rPr lang="en-US" sz="1400" b="1" dirty="0">
                <a:solidFill>
                  <a:srgbClr val="594F40"/>
                </a:solidFill>
                <a:latin typeface="Calibri" panose="020F0502020204030204" pitchFamily="34" charset="0"/>
              </a:rPr>
              <a:t> (713990.001645)</a:t>
            </a:r>
            <a:endParaRPr lang="en-US" sz="1600" b="1" dirty="0">
              <a:solidFill>
                <a:srgbClr val="594F40"/>
              </a:solidFill>
              <a:latin typeface="Calibri" panose="020F0502020204030204" pitchFamily="34" charset="0"/>
            </a:endParaRPr>
          </a:p>
          <a:p>
            <a:pPr algn="ctr" defTabSz="685800" eaLnBrk="0" fontAlgn="base" hangingPunct="0">
              <a:spcBef>
                <a:spcPct val="0"/>
              </a:spcBef>
              <a:spcAft>
                <a:spcPct val="0"/>
              </a:spcAft>
            </a:pPr>
            <a:r>
              <a:rPr lang="en-US" sz="1600" b="1" dirty="0">
                <a:solidFill>
                  <a:srgbClr val="594F40"/>
                </a:solidFill>
                <a:latin typeface="Calibri" panose="020F0502020204030204" pitchFamily="34" charset="0"/>
              </a:rPr>
              <a:t>Golf driving ranges</a:t>
            </a:r>
            <a:r>
              <a:rPr lang="en-US" sz="1400" b="1" dirty="0">
                <a:solidFill>
                  <a:srgbClr val="594F40"/>
                </a:solidFill>
                <a:latin typeface="Calibri" panose="020F0502020204030204" pitchFamily="34" charset="0"/>
              </a:rPr>
              <a:t> (713990.007767)</a:t>
            </a:r>
            <a:endParaRPr lang="en-US" sz="1600" b="1" dirty="0">
              <a:solidFill>
                <a:srgbClr val="594F40"/>
              </a:solidFill>
              <a:latin typeface="Calibri" panose="020F0502020204030204" pitchFamily="34" charset="0"/>
            </a:endParaRPr>
          </a:p>
          <a:p>
            <a:pPr algn="ctr" defTabSz="685800" eaLnBrk="0" fontAlgn="base" hangingPunct="0">
              <a:spcBef>
                <a:spcPct val="0"/>
              </a:spcBef>
              <a:spcAft>
                <a:spcPct val="0"/>
              </a:spcAft>
            </a:pPr>
            <a:r>
              <a:rPr lang="en-US" sz="1600" b="1" dirty="0">
                <a:solidFill>
                  <a:srgbClr val="594F40"/>
                </a:solidFill>
                <a:latin typeface="Calibri" panose="020F0502020204030204" pitchFamily="34" charset="0"/>
              </a:rPr>
              <a:t>Shooting galleries</a:t>
            </a:r>
            <a:r>
              <a:rPr lang="en-US" sz="1400" b="1" dirty="0">
                <a:solidFill>
                  <a:srgbClr val="594F40"/>
                </a:solidFill>
                <a:latin typeface="Calibri" panose="020F0502020204030204" pitchFamily="34" charset="0"/>
              </a:rPr>
              <a:t> (713990.015475)</a:t>
            </a:r>
            <a:endParaRPr lang="en-US" sz="1600" b="1" dirty="0">
              <a:solidFill>
                <a:srgbClr val="594F40"/>
              </a:solidFill>
              <a:latin typeface="Calibri" panose="020F0502020204030204" pitchFamily="34" charset="0"/>
            </a:endParaRPr>
          </a:p>
          <a:p>
            <a:pPr algn="ctr" defTabSz="685800" eaLnBrk="0" fontAlgn="base" hangingPunct="0">
              <a:spcBef>
                <a:spcPct val="0"/>
              </a:spcBef>
              <a:spcAft>
                <a:spcPct val="0"/>
              </a:spcAft>
            </a:pPr>
            <a:r>
              <a:rPr lang="en-US" sz="1600" b="1" dirty="0">
                <a:solidFill>
                  <a:srgbClr val="594F40"/>
                </a:solidFill>
                <a:latin typeface="Calibri" panose="020F0502020204030204" pitchFamily="34" charset="0"/>
              </a:rPr>
              <a:t>Skeet shooting facilities</a:t>
            </a:r>
            <a:r>
              <a:rPr lang="en-US" sz="1400" b="1" dirty="0">
                <a:solidFill>
                  <a:srgbClr val="594F40"/>
                </a:solidFill>
                <a:latin typeface="Calibri" panose="020F0502020204030204" pitchFamily="34" charset="0"/>
              </a:rPr>
              <a:t> (713990.015654)</a:t>
            </a:r>
            <a:endParaRPr lang="en-US" sz="1600" b="1" dirty="0">
              <a:solidFill>
                <a:srgbClr val="594F40"/>
              </a:solidFill>
              <a:latin typeface="Calibri" panose="020F0502020204030204" pitchFamily="34" charset="0"/>
            </a:endParaRPr>
          </a:p>
          <a:p>
            <a:pPr algn="ctr" defTabSz="685800" eaLnBrk="0" fontAlgn="base" hangingPunct="0">
              <a:spcBef>
                <a:spcPct val="0"/>
              </a:spcBef>
              <a:spcAft>
                <a:spcPct val="0"/>
              </a:spcAft>
            </a:pPr>
            <a:r>
              <a:rPr lang="en-US" sz="1600" b="1" dirty="0">
                <a:solidFill>
                  <a:srgbClr val="594F40"/>
                </a:solidFill>
                <a:latin typeface="Calibri" panose="020F0502020204030204" pitchFamily="34" charset="0"/>
              </a:rPr>
              <a:t>Trampoline facilities</a:t>
            </a:r>
            <a:r>
              <a:rPr lang="en-US" sz="1400" b="1" dirty="0">
                <a:solidFill>
                  <a:srgbClr val="594F40"/>
                </a:solidFill>
                <a:latin typeface="Calibri" panose="020F0502020204030204" pitchFamily="34" charset="0"/>
              </a:rPr>
              <a:t> (713990.017746)</a:t>
            </a:r>
            <a:endParaRPr lang="en-US" sz="1600" b="1" dirty="0">
              <a:solidFill>
                <a:srgbClr val="594F40"/>
              </a:solidFill>
              <a:latin typeface="Calibri" panose="020F0502020204030204" pitchFamily="34" charset="0"/>
            </a:endParaRPr>
          </a:p>
        </p:txBody>
      </p:sp>
      <p:sp>
        <p:nvSpPr>
          <p:cNvPr id="20" name="Rectangle 19" descr="Arrow showing that the occupation categories can be grouped into major groups" title="arrow with the words &quot;Grouped into&quot;">
            <a:extLst>
              <a:ext uri="{FF2B5EF4-FFF2-40B4-BE49-F238E27FC236}">
                <a16:creationId xmlns:a16="http://schemas.microsoft.com/office/drawing/2014/main" id="{BCF3C058-F63F-4C3F-8540-91D5AD2DA767}"/>
              </a:ext>
            </a:extLst>
          </p:cNvPr>
          <p:cNvSpPr/>
          <p:nvPr/>
        </p:nvSpPr>
        <p:spPr>
          <a:xfrm>
            <a:off x="1146572" y="2272686"/>
            <a:ext cx="2316832" cy="830997"/>
          </a:xfrm>
          <a:prstGeom prst="rect">
            <a:avLst/>
          </a:prstGeom>
          <a:solidFill>
            <a:schemeClr val="tx1">
              <a:lumMod val="20000"/>
              <a:lumOff val="80000"/>
            </a:schemeClr>
          </a:solidFill>
          <a:ln w="19050">
            <a:solidFill>
              <a:schemeClr val="accent6">
                <a:lumMod val="75000"/>
                <a:lumOff val="25000"/>
              </a:schemeClr>
            </a:solidFill>
          </a:ln>
        </p:spPr>
        <p:txBody>
          <a:bodyPr wrap="square" anchor="ctr">
            <a:spAutoFit/>
          </a:bodyPr>
          <a:lstStyle/>
          <a:p>
            <a:pPr algn="ctr" defTabSz="685800" eaLnBrk="0" fontAlgn="base" hangingPunct="0">
              <a:spcBef>
                <a:spcPct val="0"/>
              </a:spcBef>
              <a:spcAft>
                <a:spcPct val="0"/>
              </a:spcAft>
            </a:pPr>
            <a:r>
              <a:rPr lang="en-US" sz="1600" b="1" dirty="0">
                <a:solidFill>
                  <a:srgbClr val="594F40"/>
                </a:solidFill>
                <a:latin typeface="Calibri" panose="020F0502020204030204" pitchFamily="34" charset="0"/>
              </a:rPr>
              <a:t>North American Industry Classification System (NAICS)</a:t>
            </a:r>
          </a:p>
        </p:txBody>
      </p:sp>
      <p:sp>
        <p:nvSpPr>
          <p:cNvPr id="4" name="Rectangle 3"/>
          <p:cNvSpPr/>
          <p:nvPr/>
        </p:nvSpPr>
        <p:spPr>
          <a:xfrm>
            <a:off x="988630" y="4241530"/>
            <a:ext cx="2632719" cy="984885"/>
          </a:xfrm>
          <a:prstGeom prst="rect">
            <a:avLst/>
          </a:prstGeom>
          <a:solidFill>
            <a:srgbClr val="FFFFCC"/>
          </a:solidFill>
          <a:ln w="19050">
            <a:solidFill>
              <a:schemeClr val="accent6">
                <a:lumMod val="75000"/>
                <a:lumOff val="25000"/>
              </a:schemeClr>
            </a:solidFill>
          </a:ln>
        </p:spPr>
        <p:txBody>
          <a:bodyPr wrap="square" anchor="ctr">
            <a:spAutoFit/>
          </a:bodyPr>
          <a:lstStyle/>
          <a:p>
            <a:pPr algn="ctr" defTabSz="685800" eaLnBrk="0" fontAlgn="base" hangingPunct="0">
              <a:spcBef>
                <a:spcPct val="0"/>
              </a:spcBef>
              <a:spcAft>
                <a:spcPct val="0"/>
              </a:spcAft>
            </a:pPr>
            <a:r>
              <a:rPr lang="en-US" sz="1600" b="1" dirty="0">
                <a:solidFill>
                  <a:srgbClr val="594F40"/>
                </a:solidFill>
                <a:latin typeface="Calibri" panose="020F0502020204030204" pitchFamily="34" charset="0"/>
              </a:rPr>
              <a:t>Industry Value Set: </a:t>
            </a:r>
          </a:p>
          <a:p>
            <a:pPr algn="ctr" defTabSz="685800" eaLnBrk="0" fontAlgn="base" hangingPunct="0">
              <a:spcBef>
                <a:spcPct val="0"/>
              </a:spcBef>
              <a:spcAft>
                <a:spcPct val="0"/>
              </a:spcAft>
            </a:pPr>
            <a:r>
              <a:rPr lang="en-US" sz="1600" b="1" dirty="0">
                <a:solidFill>
                  <a:srgbClr val="594F40"/>
                </a:solidFill>
                <a:latin typeface="Calibri" panose="020F0502020204030204" pitchFamily="34" charset="0"/>
              </a:rPr>
              <a:t>Coded NAICS index terms</a:t>
            </a:r>
          </a:p>
          <a:p>
            <a:pPr algn="ctr" defTabSz="685800" eaLnBrk="0" fontAlgn="base" hangingPunct="0">
              <a:spcBef>
                <a:spcPct val="0"/>
              </a:spcBef>
              <a:spcAft>
                <a:spcPct val="0"/>
              </a:spcAft>
            </a:pPr>
            <a:endParaRPr lang="en-US" sz="1400" b="1" dirty="0">
              <a:solidFill>
                <a:srgbClr val="594F40"/>
              </a:solidFill>
              <a:latin typeface="Calibri" panose="020F0502020204030204" pitchFamily="34" charset="0"/>
            </a:endParaRPr>
          </a:p>
          <a:p>
            <a:pPr algn="ctr" defTabSz="685800" eaLnBrk="0" fontAlgn="base" hangingPunct="0">
              <a:spcBef>
                <a:spcPct val="0"/>
              </a:spcBef>
              <a:spcAft>
                <a:spcPct val="0"/>
              </a:spcAft>
            </a:pPr>
            <a:r>
              <a:rPr lang="fr-FR" sz="1200" b="1" dirty="0">
                <a:solidFill>
                  <a:srgbClr val="594F40"/>
                </a:solidFill>
                <a:latin typeface="Calibri" panose="020F0502020204030204" pitchFamily="34" charset="0"/>
                <a:cs typeface="Calibri" panose="020F0502020204030204" pitchFamily="34" charset="0"/>
              </a:rPr>
              <a:t>PHVS_Industry_CDC_NAICS2012_ODH</a:t>
            </a:r>
            <a:endParaRPr lang="en-US" sz="1200" b="1" dirty="0">
              <a:solidFill>
                <a:srgbClr val="594F40"/>
              </a:solidFill>
              <a:latin typeface="Calibri" panose="020F0502020204030204" pitchFamily="34" charset="0"/>
              <a:cs typeface="Calibri" panose="020F0502020204030204" pitchFamily="34" charset="0"/>
            </a:endParaRPr>
          </a:p>
        </p:txBody>
      </p:sp>
      <p:cxnSp>
        <p:nvCxnSpPr>
          <p:cNvPr id="31" name="Straight Arrow Connector 30">
            <a:extLst>
              <a:ext uri="{FF2B5EF4-FFF2-40B4-BE49-F238E27FC236}">
                <a16:creationId xmlns:a16="http://schemas.microsoft.com/office/drawing/2014/main" id="{E9517F19-4A1E-4C77-9828-D6044314CFAB}"/>
              </a:ext>
            </a:extLst>
          </p:cNvPr>
          <p:cNvCxnSpPr>
            <a:cxnSpLocks/>
          </p:cNvCxnSpPr>
          <p:nvPr/>
        </p:nvCxnSpPr>
        <p:spPr>
          <a:xfrm flipV="1">
            <a:off x="6227959" y="3235780"/>
            <a:ext cx="0" cy="389087"/>
          </a:xfrm>
          <a:prstGeom prst="straightConnector1">
            <a:avLst/>
          </a:prstGeom>
          <a:ln w="57150">
            <a:solidFill>
              <a:srgbClr val="335FB2"/>
            </a:solidFill>
            <a:prstDash val="das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6401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7DB340A-B633-4D69-A659-BF0CC121A0D7}"/>
              </a:ext>
            </a:extLst>
          </p:cNvPr>
          <p:cNvSpPr>
            <a:spLocks noGrp="1"/>
          </p:cNvSpPr>
          <p:nvPr>
            <p:ph type="title"/>
          </p:nvPr>
        </p:nvSpPr>
        <p:spPr>
          <a:xfrm>
            <a:off x="439437" y="988246"/>
            <a:ext cx="8229600" cy="857250"/>
          </a:xfrm>
        </p:spPr>
        <p:txBody>
          <a:bodyPr/>
          <a:lstStyle/>
          <a:p>
            <a:r>
              <a:rPr lang="en-US" sz="2800" dirty="0">
                <a:solidFill>
                  <a:srgbClr val="594F40"/>
                </a:solidFill>
              </a:rPr>
              <a:t>ODH Vocabulary is Publicly Available</a:t>
            </a:r>
            <a:br>
              <a:rPr lang="en-US" sz="2800" dirty="0">
                <a:solidFill>
                  <a:srgbClr val="594F40"/>
                </a:solidFill>
              </a:rPr>
            </a:br>
            <a:endParaRPr lang="en-US" sz="2800" dirty="0">
              <a:solidFill>
                <a:srgbClr val="594F40"/>
              </a:solidFill>
            </a:endParaRPr>
          </a:p>
        </p:txBody>
      </p:sp>
      <p:grpSp>
        <p:nvGrpSpPr>
          <p:cNvPr id="2" name="Group 1">
            <a:extLst>
              <a:ext uri="{FF2B5EF4-FFF2-40B4-BE49-F238E27FC236}">
                <a16:creationId xmlns:a16="http://schemas.microsoft.com/office/drawing/2014/main" id="{9E58D3A5-D55B-4D6C-BD75-456C36B55AA3}"/>
              </a:ext>
            </a:extLst>
          </p:cNvPr>
          <p:cNvGrpSpPr/>
          <p:nvPr/>
        </p:nvGrpSpPr>
        <p:grpSpPr>
          <a:xfrm>
            <a:off x="439438" y="1600249"/>
            <a:ext cx="7591425" cy="3955984"/>
            <a:chOff x="439437" y="742999"/>
            <a:chExt cx="7591425" cy="3955984"/>
          </a:xfrm>
        </p:grpSpPr>
        <p:pic>
          <p:nvPicPr>
            <p:cNvPr id="5" name="Picture 4">
              <a:extLst>
                <a:ext uri="{FF2B5EF4-FFF2-40B4-BE49-F238E27FC236}">
                  <a16:creationId xmlns:a16="http://schemas.microsoft.com/office/drawing/2014/main" id="{27BF38A0-1CE2-42CC-81D6-3681B6E36E61}"/>
                </a:ext>
              </a:extLst>
            </p:cNvPr>
            <p:cNvPicPr>
              <a:picLocks noChangeAspect="1"/>
            </p:cNvPicPr>
            <p:nvPr/>
          </p:nvPicPr>
          <p:blipFill rotWithShape="1">
            <a:blip r:embed="rId3"/>
            <a:srcRect l="26727" t="1413" r="25484"/>
            <a:stretch/>
          </p:blipFill>
          <p:spPr>
            <a:xfrm>
              <a:off x="3021360" y="1975763"/>
              <a:ext cx="4030709" cy="2723220"/>
            </a:xfrm>
            <a:prstGeom prst="rect">
              <a:avLst/>
            </a:prstGeom>
          </p:spPr>
        </p:pic>
        <p:pic>
          <p:nvPicPr>
            <p:cNvPr id="4" name="Picture 3">
              <a:extLst>
                <a:ext uri="{FF2B5EF4-FFF2-40B4-BE49-F238E27FC236}">
                  <a16:creationId xmlns:a16="http://schemas.microsoft.com/office/drawing/2014/main" id="{6555E39C-34A8-474E-BFB7-F26DE0443CDA}"/>
                </a:ext>
              </a:extLst>
            </p:cNvPr>
            <p:cNvPicPr>
              <a:picLocks noChangeAspect="1"/>
            </p:cNvPicPr>
            <p:nvPr/>
          </p:nvPicPr>
          <p:blipFill rotWithShape="1">
            <a:blip r:embed="rId4"/>
            <a:srcRect t="1254"/>
            <a:stretch/>
          </p:blipFill>
          <p:spPr>
            <a:xfrm>
              <a:off x="439437" y="742999"/>
              <a:ext cx="7591425" cy="3249646"/>
            </a:xfrm>
            <a:prstGeom prst="rect">
              <a:avLst/>
            </a:prstGeom>
          </p:spPr>
        </p:pic>
        <p:sp>
          <p:nvSpPr>
            <p:cNvPr id="6" name="Rectangle 5">
              <a:extLst>
                <a:ext uri="{FF2B5EF4-FFF2-40B4-BE49-F238E27FC236}">
                  <a16:creationId xmlns:a16="http://schemas.microsoft.com/office/drawing/2014/main" id="{169FC6E8-C79E-40B1-85FB-E424D9FCF839}"/>
                </a:ext>
              </a:extLst>
            </p:cNvPr>
            <p:cNvSpPr/>
            <p:nvPr/>
          </p:nvSpPr>
          <p:spPr>
            <a:xfrm>
              <a:off x="2228850" y="3674097"/>
              <a:ext cx="4823219" cy="49536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695E4A"/>
                </a:solidFill>
                <a:latin typeface="Myriad Web Pro"/>
              </a:endParaRPr>
            </a:p>
          </p:txBody>
        </p:sp>
        <p:cxnSp>
          <p:nvCxnSpPr>
            <p:cNvPr id="8" name="Straight Arrow Connector 7">
              <a:extLst>
                <a:ext uri="{FF2B5EF4-FFF2-40B4-BE49-F238E27FC236}">
                  <a16:creationId xmlns:a16="http://schemas.microsoft.com/office/drawing/2014/main" id="{01A81D0D-C28A-453E-A3CC-25BE8AAD5343}"/>
                </a:ext>
              </a:extLst>
            </p:cNvPr>
            <p:cNvCxnSpPr>
              <a:cxnSpLocks/>
            </p:cNvCxnSpPr>
            <p:nvPr/>
          </p:nvCxnSpPr>
          <p:spPr>
            <a:xfrm>
              <a:off x="3922788" y="3775431"/>
              <a:ext cx="213078" cy="341480"/>
            </a:xfrm>
            <a:prstGeom prst="straightConnector1">
              <a:avLst/>
            </a:prstGeom>
            <a:ln w="28575">
              <a:solidFill>
                <a:srgbClr val="005DAA"/>
              </a:solidFill>
              <a:prstDash val="sysDot"/>
              <a:tailEnd type="stealth" w="sm" len="lg"/>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78465A94-CC5A-4B93-8CED-4E14E2C23F60}"/>
                </a:ext>
              </a:extLst>
            </p:cNvPr>
            <p:cNvGrpSpPr/>
            <p:nvPr/>
          </p:nvGrpSpPr>
          <p:grpSpPr>
            <a:xfrm>
              <a:off x="2609850" y="2285769"/>
              <a:ext cx="1753969" cy="307777"/>
              <a:chOff x="2609850" y="2285769"/>
              <a:chExt cx="1753969" cy="307777"/>
            </a:xfrm>
          </p:grpSpPr>
          <p:sp>
            <p:nvSpPr>
              <p:cNvPr id="11" name="TextBox 10">
                <a:extLst>
                  <a:ext uri="{FF2B5EF4-FFF2-40B4-BE49-F238E27FC236}">
                    <a16:creationId xmlns:a16="http://schemas.microsoft.com/office/drawing/2014/main" id="{735ABCA7-D43A-4EB0-9363-D2044AEA8E4B}"/>
                  </a:ext>
                </a:extLst>
              </p:cNvPr>
              <p:cNvSpPr txBox="1"/>
              <p:nvPr/>
            </p:nvSpPr>
            <p:spPr>
              <a:xfrm>
                <a:off x="3829698" y="2285769"/>
                <a:ext cx="534121" cy="307777"/>
              </a:xfrm>
              <a:prstGeom prst="rect">
                <a:avLst/>
              </a:prstGeom>
              <a:noFill/>
            </p:spPr>
            <p:txBody>
              <a:bodyPr wrap="none" rtlCol="0">
                <a:spAutoFit/>
              </a:bodyPr>
              <a:lstStyle/>
              <a:p>
                <a:pPr eaLnBrk="0" fontAlgn="base" hangingPunct="0">
                  <a:spcBef>
                    <a:spcPct val="0"/>
                  </a:spcBef>
                  <a:spcAft>
                    <a:spcPct val="0"/>
                  </a:spcAft>
                </a:pPr>
                <a:r>
                  <a:rPr lang="en-US" sz="1400" b="1" dirty="0">
                    <a:solidFill>
                      <a:srgbClr val="594F40"/>
                    </a:solidFill>
                    <a:latin typeface="Calibri" panose="020F0502020204030204" pitchFamily="34" charset="0"/>
                  </a:rPr>
                  <a:t>ODH</a:t>
                </a:r>
              </a:p>
            </p:txBody>
          </p:sp>
          <p:cxnSp>
            <p:nvCxnSpPr>
              <p:cNvPr id="13" name="Straight Arrow Connector 12">
                <a:extLst>
                  <a:ext uri="{FF2B5EF4-FFF2-40B4-BE49-F238E27FC236}">
                    <a16:creationId xmlns:a16="http://schemas.microsoft.com/office/drawing/2014/main" id="{1C8E4792-9130-4EBF-A5DD-78DC0C2C78E9}"/>
                  </a:ext>
                </a:extLst>
              </p:cNvPr>
              <p:cNvCxnSpPr/>
              <p:nvPr/>
            </p:nvCxnSpPr>
            <p:spPr>
              <a:xfrm>
                <a:off x="2609850" y="2439657"/>
                <a:ext cx="1095375"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243239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900" dirty="0"/>
              <a:t>Meeting Agenda</a:t>
            </a:r>
          </a:p>
        </p:txBody>
      </p:sp>
      <p:sp>
        <p:nvSpPr>
          <p:cNvPr id="3" name="Content Placeholder 2"/>
          <p:cNvSpPr>
            <a:spLocks noGrp="1"/>
          </p:cNvSpPr>
          <p:nvPr>
            <p:ph idx="1"/>
          </p:nvPr>
        </p:nvSpPr>
        <p:spPr/>
        <p:txBody>
          <a:bodyPr/>
          <a:lstStyle/>
          <a:p>
            <a:pPr lvl="1"/>
            <a:endParaRPr lang="en-US" dirty="0"/>
          </a:p>
          <a:p>
            <a:endParaRPr lang="en-US" dirty="0"/>
          </a:p>
        </p:txBody>
      </p:sp>
      <p:graphicFrame>
        <p:nvGraphicFramePr>
          <p:cNvPr id="5" name="Table 8">
            <a:extLst>
              <a:ext uri="{FF2B5EF4-FFF2-40B4-BE49-F238E27FC236}">
                <a16:creationId xmlns:a16="http://schemas.microsoft.com/office/drawing/2014/main" id="{F06A9A0E-531B-461B-B874-BA9CFFF3953F}"/>
              </a:ext>
            </a:extLst>
          </p:cNvPr>
          <p:cNvGraphicFramePr>
            <a:graphicFrameLocks noGrp="1"/>
          </p:cNvGraphicFramePr>
          <p:nvPr>
            <p:extLst>
              <p:ext uri="{D42A27DB-BD31-4B8C-83A1-F6EECF244321}">
                <p14:modId xmlns:p14="http://schemas.microsoft.com/office/powerpoint/2010/main" val="1700962033"/>
              </p:ext>
            </p:extLst>
          </p:nvPr>
        </p:nvGraphicFramePr>
        <p:xfrm>
          <a:off x="533400" y="1600200"/>
          <a:ext cx="7391400" cy="2595880"/>
        </p:xfrm>
        <a:graphic>
          <a:graphicData uri="http://schemas.openxmlformats.org/drawingml/2006/table">
            <a:tbl>
              <a:tblPr firstRow="1" bandRow="1">
                <a:tableStyleId>{5C22544A-7EE6-4342-B048-85BDC9FD1C3A}</a:tableStyleId>
              </a:tblPr>
              <a:tblGrid>
                <a:gridCol w="6335486">
                  <a:extLst>
                    <a:ext uri="{9D8B030D-6E8A-4147-A177-3AD203B41FA5}">
                      <a16:colId xmlns:a16="http://schemas.microsoft.com/office/drawing/2014/main" val="1677364445"/>
                    </a:ext>
                  </a:extLst>
                </a:gridCol>
                <a:gridCol w="1055914">
                  <a:extLst>
                    <a:ext uri="{9D8B030D-6E8A-4147-A177-3AD203B41FA5}">
                      <a16:colId xmlns:a16="http://schemas.microsoft.com/office/drawing/2014/main" val="4058886406"/>
                    </a:ext>
                  </a:extLst>
                </a:gridCol>
              </a:tblGrid>
              <a:tr h="370840">
                <a:tc>
                  <a:txBody>
                    <a:bodyPr/>
                    <a:lstStyle/>
                    <a:p>
                      <a:pPr algn="ctr"/>
                      <a:r>
                        <a:rPr lang="en-US" dirty="0"/>
                        <a:t>Topic</a:t>
                      </a:r>
                    </a:p>
                  </a:txBody>
                  <a:tcPr/>
                </a:tc>
                <a:tc>
                  <a:txBody>
                    <a:bodyPr/>
                    <a:lstStyle/>
                    <a:p>
                      <a:pPr algn="ctr"/>
                      <a:r>
                        <a:rPr lang="en-US" dirty="0"/>
                        <a:t>Time</a:t>
                      </a:r>
                    </a:p>
                  </a:txBody>
                  <a:tcPr/>
                </a:tc>
                <a:extLst>
                  <a:ext uri="{0D108BD9-81ED-4DB2-BD59-A6C34878D82A}">
                    <a16:rowId xmlns:a16="http://schemas.microsoft.com/office/drawing/2014/main" val="1142729724"/>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000000"/>
                          </a:solidFill>
                          <a:latin typeface="Arial" panose="020B0604020202020204" pitchFamily="34" charset="0"/>
                          <a:cs typeface="Arial" panose="020B0604020202020204" pitchFamily="34" charset="0"/>
                        </a:rPr>
                        <a:t>Welcome and Logistics</a:t>
                      </a:r>
                    </a:p>
                  </a:txBody>
                  <a:tcPr/>
                </a:tc>
                <a:tc>
                  <a:txBody>
                    <a:bodyPr/>
                    <a:lstStyle/>
                    <a:p>
                      <a:pPr algn="l"/>
                      <a:r>
                        <a:rPr lang="en-US">
                          <a:latin typeface="Arial" panose="020B0604020202020204" pitchFamily="34" charset="0"/>
                          <a:cs typeface="Arial" panose="020B0604020202020204" pitchFamily="34" charset="0"/>
                        </a:rPr>
                        <a:t>5 mins</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10696532"/>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000000"/>
                          </a:solidFill>
                          <a:latin typeface="Arial" panose="020B0604020202020204" pitchFamily="34" charset="0"/>
                          <a:cs typeface="Arial" panose="020B0604020202020204" pitchFamily="34" charset="0"/>
                        </a:rPr>
                        <a:t>Industry and Occupation Presentation (Genny </a:t>
                      </a:r>
                      <a:r>
                        <a:rPr lang="en-US" sz="1800" dirty="0" err="1">
                          <a:solidFill>
                            <a:srgbClr val="000000"/>
                          </a:solidFill>
                          <a:latin typeface="Arial" panose="020B0604020202020204" pitchFamily="34" charset="0"/>
                          <a:cs typeface="Arial" panose="020B0604020202020204" pitchFamily="34" charset="0"/>
                        </a:rPr>
                        <a:t>Luensman</a:t>
                      </a:r>
                      <a:r>
                        <a:rPr lang="en-US" sz="1800" dirty="0">
                          <a:solidFill>
                            <a:srgbClr val="000000"/>
                          </a:solidFill>
                          <a:latin typeface="Arial" panose="020B0604020202020204" pitchFamily="34" charset="0"/>
                          <a:cs typeface="Arial" panose="020B0604020202020204" pitchFamily="34" charset="0"/>
                        </a:rPr>
                        <a:t>)</a:t>
                      </a:r>
                    </a:p>
                  </a:txBody>
                  <a:tcPr/>
                </a:tc>
                <a:tc>
                  <a:txBody>
                    <a:bodyPr/>
                    <a:lstStyle/>
                    <a:p>
                      <a:pPr algn="l"/>
                      <a:r>
                        <a:rPr lang="en-US" dirty="0">
                          <a:latin typeface="Arial" panose="020B0604020202020204" pitchFamily="34" charset="0"/>
                          <a:cs typeface="Arial" panose="020B0604020202020204" pitchFamily="34" charset="0"/>
                        </a:rPr>
                        <a:t>20 mins</a:t>
                      </a:r>
                    </a:p>
                  </a:txBody>
                  <a:tcPr/>
                </a:tc>
                <a:extLst>
                  <a:ext uri="{0D108BD9-81ED-4DB2-BD59-A6C34878D82A}">
                    <a16:rowId xmlns:a16="http://schemas.microsoft.com/office/drawing/2014/main" val="1843330537"/>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latin typeface="Arial" panose="020B0604020202020204" pitchFamily="34" charset="0"/>
                          <a:cs typeface="Arial" panose="020B0604020202020204" pitchFamily="34" charset="0"/>
                        </a:rPr>
                        <a:t>RA IG Ballot Update and Reconciliation</a:t>
                      </a:r>
                    </a:p>
                  </a:txBody>
                  <a:tcPr/>
                </a:tc>
                <a:tc>
                  <a:txBody>
                    <a:bodyPr/>
                    <a:lstStyle/>
                    <a:p>
                      <a:pPr algn="l"/>
                      <a:r>
                        <a:rPr lang="en-US" dirty="0">
                          <a:latin typeface="Arial" panose="020B0604020202020204" pitchFamily="34" charset="0"/>
                          <a:cs typeface="Arial" panose="020B0604020202020204" pitchFamily="34" charset="0"/>
                        </a:rPr>
                        <a:t>5 mins</a:t>
                      </a:r>
                    </a:p>
                  </a:txBody>
                  <a:tcPr/>
                </a:tc>
                <a:extLst>
                  <a:ext uri="{0D108BD9-81ED-4DB2-BD59-A6C34878D82A}">
                    <a16:rowId xmlns:a16="http://schemas.microsoft.com/office/drawing/2014/main" val="732651948"/>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latin typeface="Arial" panose="020B0604020202020204" pitchFamily="34" charset="0"/>
                          <a:cs typeface="Arial" panose="020B0604020202020204" pitchFamily="34" charset="0"/>
                        </a:rPr>
                        <a:t>USCDI Update</a:t>
                      </a:r>
                    </a:p>
                  </a:txBody>
                  <a:tcPr/>
                </a:tc>
                <a:tc>
                  <a:txBody>
                    <a:bodyPr/>
                    <a:lstStyle/>
                    <a:p>
                      <a:pPr algn="l"/>
                      <a:r>
                        <a:rPr lang="en-US" dirty="0">
                          <a:latin typeface="Arial" panose="020B0604020202020204" pitchFamily="34" charset="0"/>
                          <a:cs typeface="Arial" panose="020B0604020202020204" pitchFamily="34" charset="0"/>
                        </a:rPr>
                        <a:t>10 mins</a:t>
                      </a:r>
                    </a:p>
                  </a:txBody>
                  <a:tcPr/>
                </a:tc>
                <a:extLst>
                  <a:ext uri="{0D108BD9-81ED-4DB2-BD59-A6C34878D82A}">
                    <a16:rowId xmlns:a16="http://schemas.microsoft.com/office/drawing/2014/main" val="119371719"/>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latin typeface="Arial" panose="020B0604020202020204" pitchFamily="34" charset="0"/>
                          <a:cs typeface="Arial" panose="020B0604020202020204" pitchFamily="34" charset="0"/>
                        </a:rPr>
                        <a:t>Content IG Planning</a:t>
                      </a:r>
                    </a:p>
                  </a:txBody>
                  <a:tcPr/>
                </a:tc>
                <a:tc>
                  <a:txBody>
                    <a:bodyPr/>
                    <a:lstStyle/>
                    <a:p>
                      <a:pPr algn="l"/>
                      <a:r>
                        <a:rPr lang="en-US" dirty="0">
                          <a:latin typeface="Arial" panose="020B0604020202020204" pitchFamily="34" charset="0"/>
                          <a:cs typeface="Arial" panose="020B0604020202020204" pitchFamily="34" charset="0"/>
                        </a:rPr>
                        <a:t>15 mins</a:t>
                      </a:r>
                    </a:p>
                  </a:txBody>
                  <a:tcPr/>
                </a:tc>
                <a:extLst>
                  <a:ext uri="{0D108BD9-81ED-4DB2-BD59-A6C34878D82A}">
                    <a16:rowId xmlns:a16="http://schemas.microsoft.com/office/drawing/2014/main" val="1263494797"/>
                  </a:ext>
                </a:extLst>
              </a:tr>
              <a:tr h="370840">
                <a:tc>
                  <a:txBody>
                    <a:bodyPr/>
                    <a:lstStyle/>
                    <a:p>
                      <a:pPr marL="285750" indent="-285750" algn="l">
                        <a:buFont typeface="Arial" panose="020B0604020202020204" pitchFamily="34" charset="0"/>
                        <a:buChar char="•"/>
                      </a:pPr>
                      <a:r>
                        <a:rPr lang="en-US" dirty="0">
                          <a:latin typeface="Arial" panose="020B0604020202020204" pitchFamily="34" charset="0"/>
                          <a:cs typeface="Arial" panose="020B0604020202020204" pitchFamily="34" charset="0"/>
                        </a:rPr>
                        <a:t>Next Steps</a:t>
                      </a:r>
                    </a:p>
                  </a:txBody>
                  <a:tcPr/>
                </a:tc>
                <a:tc>
                  <a:txBody>
                    <a:bodyPr/>
                    <a:lstStyle/>
                    <a:p>
                      <a:pPr algn="l"/>
                      <a:r>
                        <a:rPr lang="en-US" dirty="0">
                          <a:latin typeface="Arial" panose="020B0604020202020204" pitchFamily="34" charset="0"/>
                          <a:cs typeface="Arial" panose="020B0604020202020204" pitchFamily="34" charset="0"/>
                        </a:rPr>
                        <a:t>5 mins</a:t>
                      </a:r>
                    </a:p>
                  </a:txBody>
                  <a:tcPr/>
                </a:tc>
                <a:extLst>
                  <a:ext uri="{0D108BD9-81ED-4DB2-BD59-A6C34878D82A}">
                    <a16:rowId xmlns:a16="http://schemas.microsoft.com/office/drawing/2014/main" val="1737658766"/>
                  </a:ext>
                </a:extLst>
              </a:tr>
            </a:tbl>
          </a:graphicData>
        </a:graphic>
      </p:graphicFrame>
    </p:spTree>
    <p:extLst>
      <p:ext uri="{BB962C8B-B14F-4D97-AF65-F5344CB8AC3E}">
        <p14:creationId xmlns:p14="http://schemas.microsoft.com/office/powerpoint/2010/main" val="3215381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57123-112A-45EC-8C41-FFF492D7FD02}"/>
              </a:ext>
            </a:extLst>
          </p:cNvPr>
          <p:cNvSpPr>
            <a:spLocks noGrp="1"/>
          </p:cNvSpPr>
          <p:nvPr>
            <p:ph type="title"/>
          </p:nvPr>
        </p:nvSpPr>
        <p:spPr/>
        <p:txBody>
          <a:bodyPr/>
          <a:lstStyle/>
          <a:p>
            <a:r>
              <a:rPr lang="en-US" sz="2800" dirty="0">
                <a:solidFill>
                  <a:srgbClr val="594F40"/>
                </a:solidFill>
              </a:rPr>
              <a:t>ODH Interoperability Templates are Available</a:t>
            </a:r>
            <a:br>
              <a:rPr lang="en-US" sz="2800" dirty="0">
                <a:solidFill>
                  <a:srgbClr val="594F40"/>
                </a:solidFill>
              </a:rPr>
            </a:br>
            <a:endParaRPr lang="en-US" sz="2800" dirty="0">
              <a:solidFill>
                <a:srgbClr val="594F40"/>
              </a:solidFill>
            </a:endParaRPr>
          </a:p>
        </p:txBody>
      </p:sp>
      <p:sp>
        <p:nvSpPr>
          <p:cNvPr id="3" name="Text Placeholder 2">
            <a:extLst>
              <a:ext uri="{FF2B5EF4-FFF2-40B4-BE49-F238E27FC236}">
                <a16:creationId xmlns:a16="http://schemas.microsoft.com/office/drawing/2014/main" id="{11692271-293A-4CC3-8D91-A825B11D0A30}"/>
              </a:ext>
            </a:extLst>
          </p:cNvPr>
          <p:cNvSpPr>
            <a:spLocks noGrp="1"/>
          </p:cNvSpPr>
          <p:nvPr>
            <p:ph type="body" sz="quarter" idx="10"/>
          </p:nvPr>
        </p:nvSpPr>
        <p:spPr>
          <a:xfrm>
            <a:off x="457200" y="1920479"/>
            <a:ext cx="8229600" cy="3341688"/>
          </a:xfrm>
        </p:spPr>
        <p:txBody>
          <a:bodyPr/>
          <a:lstStyle/>
          <a:p>
            <a:r>
              <a:rPr lang="en-US" sz="1600" b="1" dirty="0">
                <a:solidFill>
                  <a:srgbClr val="594F40"/>
                </a:solidFill>
              </a:rPr>
              <a:t>HL7 Fast Healthcare Interoperability Resources (FHIR)</a:t>
            </a:r>
          </a:p>
          <a:p>
            <a:pPr lvl="1"/>
            <a:r>
              <a:rPr lang="en-US" sz="1600" dirty="0">
                <a:solidFill>
                  <a:srgbClr val="594F40"/>
                </a:solidFill>
              </a:rPr>
              <a:t>ODH FHIR Implementation Guide (STU) </a:t>
            </a:r>
            <a:r>
              <a:rPr lang="en-US" sz="1600" dirty="0">
                <a:solidFill>
                  <a:srgbClr val="594F40"/>
                </a:solidFill>
                <a:hlinkClick r:id="rId3"/>
              </a:rPr>
              <a:t>http://hl7.org/fhir/us/odh/STU1/</a:t>
            </a:r>
            <a:r>
              <a:rPr lang="en-US" sz="1600" dirty="0">
                <a:solidFill>
                  <a:srgbClr val="594F40"/>
                </a:solidFill>
              </a:rPr>
              <a:t> </a:t>
            </a:r>
          </a:p>
          <a:p>
            <a:endParaRPr lang="en-US" sz="1600" b="1" dirty="0">
              <a:solidFill>
                <a:srgbClr val="594F40"/>
              </a:solidFill>
            </a:endParaRPr>
          </a:p>
          <a:p>
            <a:r>
              <a:rPr lang="en-US" sz="1600" b="1" dirty="0">
                <a:solidFill>
                  <a:srgbClr val="594F40"/>
                </a:solidFill>
              </a:rPr>
              <a:t>Clinical Document Architecture (CDA)</a:t>
            </a:r>
          </a:p>
          <a:p>
            <a:pPr lvl="1"/>
            <a:r>
              <a:rPr lang="en-US" sz="1600" dirty="0">
                <a:solidFill>
                  <a:srgbClr val="594F40"/>
                </a:solidFill>
              </a:rPr>
              <a:t>HL7 ODH Consolidated-CDA (C-CDA) Supplemental Template(STU) </a:t>
            </a:r>
            <a:r>
              <a:rPr lang="en-US" sz="1600" u="sng" dirty="0">
                <a:hlinkClick r:id="rId4"/>
              </a:rPr>
              <a:t>http://www.hl7.org/implement/standards/product_brief.cfm?product_id=522</a:t>
            </a:r>
            <a:endParaRPr lang="en-US" sz="1600" u="sng" dirty="0"/>
          </a:p>
          <a:p>
            <a:pPr lvl="1"/>
            <a:endParaRPr lang="en-US" sz="1600" dirty="0">
              <a:solidFill>
                <a:srgbClr val="594F40"/>
              </a:solidFill>
            </a:endParaRPr>
          </a:p>
          <a:p>
            <a:pPr lvl="1"/>
            <a:r>
              <a:rPr lang="en-US" sz="1600" dirty="0">
                <a:solidFill>
                  <a:srgbClr val="594F40"/>
                </a:solidFill>
              </a:rPr>
              <a:t>IHE Patient Care Coordination Technical Framework Content Module, ODH Supplement(Trial Use) </a:t>
            </a:r>
            <a:r>
              <a:rPr lang="en-US" sz="1600" u="sng" dirty="0">
                <a:hlinkClick r:id="rId5"/>
              </a:rPr>
              <a:t>https://www.ihe.net/resources/technical_frameworks/#pcc</a:t>
            </a:r>
            <a:endParaRPr lang="en-US" sz="1600" dirty="0">
              <a:solidFill>
                <a:srgbClr val="594F40"/>
              </a:solidFill>
            </a:endParaRPr>
          </a:p>
          <a:p>
            <a:endParaRPr lang="en-US" sz="1600" b="1" dirty="0">
              <a:solidFill>
                <a:srgbClr val="594F40"/>
              </a:solidFill>
            </a:endParaRPr>
          </a:p>
          <a:p>
            <a:r>
              <a:rPr lang="en-US" sz="1600" b="1" dirty="0">
                <a:solidFill>
                  <a:srgbClr val="594F40"/>
                </a:solidFill>
              </a:rPr>
              <a:t>HL7 Version 2 Messaging Standard (V2)</a:t>
            </a:r>
          </a:p>
          <a:p>
            <a:pPr lvl="1"/>
            <a:r>
              <a:rPr lang="en-US" sz="1600" dirty="0">
                <a:solidFill>
                  <a:srgbClr val="594F40"/>
                </a:solidFill>
              </a:rPr>
              <a:t>V2.9 ODH segments </a:t>
            </a:r>
            <a:r>
              <a:rPr lang="en-US" sz="1600" u="sng" dirty="0">
                <a:hlinkClick r:id="rId6"/>
              </a:rPr>
              <a:t>http://www.hl7.org/implement/standards/product_brief.cfm?product_id=516</a:t>
            </a:r>
            <a:endParaRPr lang="en-US" sz="1600" dirty="0">
              <a:solidFill>
                <a:srgbClr val="594F40"/>
              </a:solidFill>
            </a:endParaRPr>
          </a:p>
        </p:txBody>
      </p:sp>
    </p:spTree>
    <p:extLst>
      <p:ext uri="{BB962C8B-B14F-4D97-AF65-F5344CB8AC3E}">
        <p14:creationId xmlns:p14="http://schemas.microsoft.com/office/powerpoint/2010/main" val="753763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73F9B-AFF7-41A3-A918-CE4B1933E34A}"/>
              </a:ext>
            </a:extLst>
          </p:cNvPr>
          <p:cNvSpPr>
            <a:spLocks noGrp="1"/>
          </p:cNvSpPr>
          <p:nvPr>
            <p:ph type="title"/>
          </p:nvPr>
        </p:nvSpPr>
        <p:spPr>
          <a:xfrm>
            <a:off x="457200" y="1077087"/>
            <a:ext cx="7843838" cy="857250"/>
          </a:xfrm>
        </p:spPr>
        <p:txBody>
          <a:bodyPr/>
          <a:lstStyle/>
          <a:p>
            <a:r>
              <a:rPr lang="en-US" sz="2800" dirty="0">
                <a:solidFill>
                  <a:srgbClr val="594F40"/>
                </a:solidFill>
              </a:rPr>
              <a:t>ODH Is in Place for Some Interoperability Use Cases</a:t>
            </a:r>
            <a:br>
              <a:rPr lang="en-US" sz="2800" dirty="0">
                <a:solidFill>
                  <a:srgbClr val="594F40"/>
                </a:solidFill>
              </a:rPr>
            </a:br>
            <a:endParaRPr lang="en-US" sz="2800" dirty="0">
              <a:solidFill>
                <a:srgbClr val="594F40"/>
              </a:solidFill>
            </a:endParaRPr>
          </a:p>
        </p:txBody>
      </p:sp>
      <p:sp>
        <p:nvSpPr>
          <p:cNvPr id="3" name="Text Placeholder 2">
            <a:extLst>
              <a:ext uri="{FF2B5EF4-FFF2-40B4-BE49-F238E27FC236}">
                <a16:creationId xmlns:a16="http://schemas.microsoft.com/office/drawing/2014/main" id="{185F4F74-726A-4544-9334-66CE6C280CD8}"/>
              </a:ext>
            </a:extLst>
          </p:cNvPr>
          <p:cNvSpPr>
            <a:spLocks noGrp="1"/>
          </p:cNvSpPr>
          <p:nvPr>
            <p:ph type="body" sz="quarter" idx="10"/>
          </p:nvPr>
        </p:nvSpPr>
        <p:spPr>
          <a:xfrm>
            <a:off x="325041" y="1758156"/>
            <a:ext cx="8493919" cy="3341688"/>
          </a:xfrm>
        </p:spPr>
        <p:txBody>
          <a:bodyPr/>
          <a:lstStyle/>
          <a:p>
            <a:pPr marL="284163" indent="-284163">
              <a:spcBef>
                <a:spcPts val="0"/>
              </a:spcBef>
              <a:buFont typeface="+mj-lt"/>
              <a:buAutoNum type="arabicPeriod"/>
            </a:pPr>
            <a:r>
              <a:rPr lang="en-US" sz="1600" dirty="0">
                <a:solidFill>
                  <a:srgbClr val="695E4A"/>
                </a:solidFill>
                <a:cs typeface="Calibri" panose="020F0502020204030204" pitchFamily="34" charset="0"/>
              </a:rPr>
              <a:t>HL7 Consolidated CDA </a:t>
            </a:r>
            <a:r>
              <a:rPr lang="en-US" sz="1600" b="1" dirty="0">
                <a:solidFill>
                  <a:srgbClr val="695E4A"/>
                </a:solidFill>
                <a:cs typeface="Calibri" panose="020F0502020204030204" pitchFamily="34" charset="0"/>
              </a:rPr>
              <a:t>Templates for Clinical Notes </a:t>
            </a:r>
            <a:r>
              <a:rPr lang="en-US" sz="1600" b="1" i="1" dirty="0">
                <a:solidFill>
                  <a:srgbClr val="695E4A"/>
                </a:solidFill>
                <a:cs typeface="Calibri" panose="020F0502020204030204" pitchFamily="34" charset="0"/>
              </a:rPr>
              <a:t>and</a:t>
            </a:r>
            <a:r>
              <a:rPr lang="en-US" sz="1600" i="1" dirty="0">
                <a:solidFill>
                  <a:srgbClr val="695E4A"/>
                </a:solidFill>
                <a:cs typeface="Calibri" panose="020F0502020204030204" pitchFamily="34" charset="0"/>
              </a:rPr>
              <a:t> </a:t>
            </a:r>
            <a:r>
              <a:rPr lang="en-US" sz="1600" dirty="0">
                <a:solidFill>
                  <a:srgbClr val="695E4A"/>
                </a:solidFill>
                <a:cs typeface="Calibri" panose="020F0502020204030204" pitchFamily="34" charset="0"/>
              </a:rPr>
              <a:t>IHE </a:t>
            </a:r>
            <a:r>
              <a:rPr lang="en-US" sz="1600" b="1" dirty="0">
                <a:solidFill>
                  <a:srgbClr val="695E4A"/>
                </a:solidFill>
                <a:cs typeface="Calibri" panose="020F0502020204030204" pitchFamily="34" charset="0"/>
              </a:rPr>
              <a:t>Medical Summary</a:t>
            </a:r>
            <a:r>
              <a:rPr lang="en-US" sz="1600" dirty="0">
                <a:solidFill>
                  <a:srgbClr val="695E4A"/>
                </a:solidFill>
                <a:cs typeface="Calibri" panose="020F0502020204030204" pitchFamily="34" charset="0"/>
              </a:rPr>
              <a:t> CDA: </a:t>
            </a:r>
          </a:p>
          <a:p>
            <a:pPr marL="284163" lvl="1" indent="0">
              <a:spcBef>
                <a:spcPts val="0"/>
              </a:spcBef>
              <a:buNone/>
            </a:pPr>
            <a:r>
              <a:rPr lang="en-US" sz="1600" dirty="0">
                <a:solidFill>
                  <a:srgbClr val="695E4A"/>
                </a:solidFill>
                <a:cs typeface="Calibri" panose="020F0502020204030204" pitchFamily="34" charset="0"/>
              </a:rPr>
              <a:t>patient summaries, transitions of care, etc.</a:t>
            </a:r>
          </a:p>
          <a:p>
            <a:pPr marL="284163" indent="-284163">
              <a:spcBef>
                <a:spcPts val="800"/>
              </a:spcBef>
              <a:buFont typeface="+mj-lt"/>
              <a:buAutoNum type="arabicPeriod"/>
            </a:pPr>
            <a:r>
              <a:rPr lang="en-US" sz="1600" u="sng" dirty="0">
                <a:solidFill>
                  <a:srgbClr val="695E4A"/>
                </a:solidFill>
                <a:cs typeface="Calibri" panose="020F0502020204030204" pitchFamily="34" charset="0"/>
              </a:rPr>
              <a:t>HL7 </a:t>
            </a:r>
            <a:r>
              <a:rPr lang="en-US" sz="1600" b="1" u="sng" dirty="0">
                <a:solidFill>
                  <a:srgbClr val="695E4A"/>
                </a:solidFill>
                <a:cs typeface="Calibri" panose="020F0502020204030204" pitchFamily="34" charset="0"/>
              </a:rPr>
              <a:t>Electronic Initial Case Report</a:t>
            </a:r>
            <a:r>
              <a:rPr lang="en-US" sz="1600" u="sng" dirty="0">
                <a:solidFill>
                  <a:srgbClr val="695E4A"/>
                </a:solidFill>
                <a:cs typeface="Calibri" panose="020F0502020204030204" pitchFamily="34" charset="0"/>
              </a:rPr>
              <a:t> (eICR), CDA (Release 2) </a:t>
            </a:r>
            <a:r>
              <a:rPr lang="en-US" sz="1600" i="1" u="sng" dirty="0">
                <a:solidFill>
                  <a:srgbClr val="695E4A"/>
                </a:solidFill>
                <a:cs typeface="Calibri" panose="020F0502020204030204" pitchFamily="34" charset="0"/>
              </a:rPr>
              <a:t>&amp;</a:t>
            </a:r>
            <a:r>
              <a:rPr lang="en-US" sz="1600" u="sng" dirty="0">
                <a:solidFill>
                  <a:srgbClr val="695E4A"/>
                </a:solidFill>
                <a:cs typeface="Calibri" panose="020F0502020204030204" pitchFamily="34" charset="0"/>
              </a:rPr>
              <a:t> Electronic Case Reporting (eCR), FHIR</a:t>
            </a:r>
          </a:p>
          <a:p>
            <a:pPr marL="284163" indent="-284163">
              <a:spcBef>
                <a:spcPts val="800"/>
              </a:spcBef>
              <a:buFont typeface="+mj-lt"/>
              <a:buAutoNum type="arabicPeriod"/>
            </a:pPr>
            <a:r>
              <a:rPr lang="en-US" sz="1600" u="sng" dirty="0">
                <a:solidFill>
                  <a:srgbClr val="695E4A"/>
                </a:solidFill>
                <a:cs typeface="Calibri" panose="020F0502020204030204" pitchFamily="34" charset="0"/>
              </a:rPr>
              <a:t>HL7 </a:t>
            </a:r>
            <a:r>
              <a:rPr lang="en-US" sz="1600" b="1" u="sng" dirty="0">
                <a:solidFill>
                  <a:srgbClr val="695E4A"/>
                </a:solidFill>
                <a:cs typeface="Calibri" panose="020F0502020204030204" pitchFamily="34" charset="0"/>
              </a:rPr>
              <a:t>Cancer Registry Reporting</a:t>
            </a:r>
            <a:r>
              <a:rPr lang="en-US" sz="1600" u="sng" dirty="0">
                <a:solidFill>
                  <a:srgbClr val="695E4A"/>
                </a:solidFill>
                <a:cs typeface="Calibri" panose="020F0502020204030204" pitchFamily="34" charset="0"/>
              </a:rPr>
              <a:t>, CDA</a:t>
            </a:r>
          </a:p>
          <a:p>
            <a:pPr marL="284163" indent="-284163">
              <a:spcBef>
                <a:spcPts val="800"/>
              </a:spcBef>
              <a:buFont typeface="+mj-lt"/>
              <a:buAutoNum type="arabicPeriod"/>
            </a:pPr>
            <a:r>
              <a:rPr lang="en-US" sz="1600" u="sng" dirty="0">
                <a:solidFill>
                  <a:srgbClr val="695E4A"/>
                </a:solidFill>
                <a:cs typeface="Calibri" panose="020F0502020204030204" pitchFamily="34" charset="0"/>
              </a:rPr>
              <a:t>HL7 </a:t>
            </a:r>
            <a:r>
              <a:rPr lang="en-US" sz="1600" b="1" u="sng" dirty="0">
                <a:solidFill>
                  <a:srgbClr val="695E4A"/>
                </a:solidFill>
                <a:cs typeface="Calibri" panose="020F0502020204030204" pitchFamily="34" charset="0"/>
              </a:rPr>
              <a:t>Vital Records Death Reporting</a:t>
            </a:r>
            <a:r>
              <a:rPr lang="en-US" sz="1600" u="sng" dirty="0">
                <a:solidFill>
                  <a:srgbClr val="695E4A"/>
                </a:solidFill>
                <a:cs typeface="Calibri" panose="020F0502020204030204" pitchFamily="34" charset="0"/>
              </a:rPr>
              <a:t>, CDA</a:t>
            </a:r>
          </a:p>
          <a:p>
            <a:pPr marL="284163" indent="-284163">
              <a:spcBef>
                <a:spcPts val="800"/>
              </a:spcBef>
              <a:buFont typeface="+mj-lt"/>
              <a:buAutoNum type="arabicPeriod"/>
            </a:pPr>
            <a:r>
              <a:rPr lang="en-US" sz="1600" dirty="0">
                <a:solidFill>
                  <a:srgbClr val="695E4A"/>
                </a:solidFill>
                <a:cs typeface="Calibri" panose="020F0502020204030204" pitchFamily="34" charset="0"/>
              </a:rPr>
              <a:t>HL7 </a:t>
            </a:r>
            <a:r>
              <a:rPr lang="en-US" sz="1600" b="1" dirty="0">
                <a:solidFill>
                  <a:srgbClr val="695E4A"/>
                </a:solidFill>
                <a:cs typeface="Calibri" panose="020F0502020204030204" pitchFamily="34" charset="0"/>
              </a:rPr>
              <a:t>Early Hearing Detection and Intervention (EHDI) Results</a:t>
            </a:r>
            <a:r>
              <a:rPr lang="en-US" sz="1600" dirty="0">
                <a:solidFill>
                  <a:srgbClr val="695E4A"/>
                </a:solidFill>
                <a:cs typeface="Calibri" panose="020F0502020204030204" pitchFamily="34" charset="0"/>
              </a:rPr>
              <a:t>, V2</a:t>
            </a:r>
          </a:p>
          <a:p>
            <a:pPr marL="284163" indent="-284163">
              <a:spcBef>
                <a:spcPts val="800"/>
              </a:spcBef>
              <a:buFont typeface="+mj-lt"/>
              <a:buAutoNum type="arabicPeriod"/>
            </a:pPr>
            <a:r>
              <a:rPr lang="en-US" sz="1600" dirty="0">
                <a:solidFill>
                  <a:srgbClr val="695E4A"/>
                </a:solidFill>
                <a:cs typeface="Calibri" panose="020F0502020204030204" pitchFamily="34" charset="0"/>
              </a:rPr>
              <a:t>HL7 </a:t>
            </a:r>
            <a:r>
              <a:rPr lang="en-US" sz="1600" b="1" dirty="0">
                <a:solidFill>
                  <a:srgbClr val="695E4A"/>
                </a:solidFill>
                <a:cs typeface="Calibri" panose="020F0502020204030204" pitchFamily="34" charset="0"/>
              </a:rPr>
              <a:t>Critical Congenital Heart Defects (CCHD) Pulse Oximetry Screening Results</a:t>
            </a:r>
            <a:r>
              <a:rPr lang="en-US" sz="1600" dirty="0">
                <a:solidFill>
                  <a:srgbClr val="695E4A"/>
                </a:solidFill>
                <a:cs typeface="Calibri" panose="020F0502020204030204" pitchFamily="34" charset="0"/>
              </a:rPr>
              <a:t>, V2</a:t>
            </a:r>
          </a:p>
          <a:p>
            <a:pPr marL="284163" indent="-284163">
              <a:spcBef>
                <a:spcPts val="800"/>
              </a:spcBef>
              <a:buFont typeface="+mj-lt"/>
              <a:buAutoNum type="arabicPeriod"/>
            </a:pPr>
            <a:r>
              <a:rPr lang="en-US" sz="1600" dirty="0">
                <a:solidFill>
                  <a:srgbClr val="695E4A"/>
                </a:solidFill>
                <a:cs typeface="Calibri" panose="020F0502020204030204" pitchFamily="34" charset="0"/>
              </a:rPr>
              <a:t>IHE </a:t>
            </a:r>
            <a:r>
              <a:rPr lang="en-US" sz="1600" b="1" dirty="0">
                <a:solidFill>
                  <a:srgbClr val="695E4A"/>
                </a:solidFill>
                <a:cs typeface="Calibri" panose="020F0502020204030204" pitchFamily="34" charset="0"/>
              </a:rPr>
              <a:t>Healthy Weight</a:t>
            </a:r>
            <a:r>
              <a:rPr lang="en-US" sz="1600" dirty="0">
                <a:solidFill>
                  <a:srgbClr val="695E4A"/>
                </a:solidFill>
                <a:cs typeface="Calibri" panose="020F0502020204030204" pitchFamily="34" charset="0"/>
              </a:rPr>
              <a:t>, CDA</a:t>
            </a:r>
          </a:p>
          <a:p>
            <a:pPr marL="284163" indent="-284163">
              <a:spcBef>
                <a:spcPts val="800"/>
              </a:spcBef>
              <a:buFont typeface="+mj-lt"/>
              <a:buAutoNum type="arabicPeriod"/>
            </a:pPr>
            <a:r>
              <a:rPr lang="en-US" sz="1600" dirty="0">
                <a:solidFill>
                  <a:srgbClr val="695E4A"/>
                </a:solidFill>
                <a:cs typeface="Calibri" panose="020F0502020204030204" pitchFamily="34" charset="0"/>
              </a:rPr>
              <a:t>IHE</a:t>
            </a:r>
            <a:r>
              <a:rPr lang="en-US" sz="1600" b="1" dirty="0">
                <a:solidFill>
                  <a:srgbClr val="695E4A"/>
                </a:solidFill>
                <a:cs typeface="Calibri" panose="020F0502020204030204" pitchFamily="34" charset="0"/>
              </a:rPr>
              <a:t> Emergency Department Referral</a:t>
            </a:r>
            <a:r>
              <a:rPr lang="en-US" sz="1600" dirty="0">
                <a:solidFill>
                  <a:srgbClr val="695E4A"/>
                </a:solidFill>
                <a:cs typeface="Calibri" panose="020F0502020204030204" pitchFamily="34" charset="0"/>
              </a:rPr>
              <a:t>, CDA</a:t>
            </a:r>
          </a:p>
          <a:p>
            <a:pPr marL="284163" indent="-284163">
              <a:spcBef>
                <a:spcPts val="800"/>
              </a:spcBef>
              <a:buFont typeface="+mj-lt"/>
              <a:buAutoNum type="arabicPeriod"/>
            </a:pPr>
            <a:r>
              <a:rPr lang="en-US" sz="1600" dirty="0">
                <a:solidFill>
                  <a:srgbClr val="695E4A"/>
                </a:solidFill>
                <a:cs typeface="Calibri" panose="020F0502020204030204" pitchFamily="34" charset="0"/>
              </a:rPr>
              <a:t>IHE </a:t>
            </a:r>
            <a:r>
              <a:rPr lang="en-US" sz="1600" b="1" dirty="0">
                <a:solidFill>
                  <a:srgbClr val="695E4A"/>
                </a:solidFill>
                <a:cs typeface="Calibri" panose="020F0502020204030204" pitchFamily="34" charset="0"/>
              </a:rPr>
              <a:t>Exchange of Personal Health Record Content</a:t>
            </a:r>
            <a:r>
              <a:rPr lang="en-US" sz="1600" dirty="0">
                <a:solidFill>
                  <a:srgbClr val="695E4A"/>
                </a:solidFill>
                <a:cs typeface="Calibri" panose="020F0502020204030204" pitchFamily="34" charset="0"/>
              </a:rPr>
              <a:t>, CDA</a:t>
            </a:r>
          </a:p>
          <a:p>
            <a:pPr marL="284163" indent="-284163">
              <a:spcBef>
                <a:spcPts val="800"/>
              </a:spcBef>
              <a:buFont typeface="+mj-lt"/>
              <a:buAutoNum type="arabicPeriod"/>
            </a:pPr>
            <a:r>
              <a:rPr lang="en-US" sz="1600" dirty="0">
                <a:solidFill>
                  <a:srgbClr val="695E4A"/>
                </a:solidFill>
                <a:cs typeface="Calibri" panose="020F0502020204030204" pitchFamily="34" charset="0"/>
              </a:rPr>
              <a:t>IHE </a:t>
            </a:r>
            <a:r>
              <a:rPr lang="en-US" sz="1600" b="1" dirty="0">
                <a:solidFill>
                  <a:srgbClr val="695E4A"/>
                </a:solidFill>
                <a:cs typeface="Calibri" panose="020F0502020204030204" pitchFamily="34" charset="0"/>
              </a:rPr>
              <a:t>Query for Existing Data for Mobile</a:t>
            </a:r>
            <a:r>
              <a:rPr lang="en-US" sz="1600" dirty="0">
                <a:solidFill>
                  <a:srgbClr val="695E4A"/>
                </a:solidFill>
                <a:cs typeface="Calibri" panose="020F0502020204030204" pitchFamily="34" charset="0"/>
              </a:rPr>
              <a:t>, FHIR</a:t>
            </a:r>
          </a:p>
          <a:p>
            <a:pPr marL="284163" indent="-284163">
              <a:spcBef>
                <a:spcPts val="800"/>
              </a:spcBef>
              <a:buFont typeface="+mj-lt"/>
              <a:buAutoNum type="arabicPeriod"/>
            </a:pPr>
            <a:r>
              <a:rPr lang="en-US" sz="1600" dirty="0">
                <a:solidFill>
                  <a:srgbClr val="695E4A"/>
                </a:solidFill>
                <a:cs typeface="Calibri" panose="020F0502020204030204" pitchFamily="34" charset="0"/>
              </a:rPr>
              <a:t>IHE </a:t>
            </a:r>
            <a:r>
              <a:rPr lang="en-US" sz="1600" b="1" dirty="0">
                <a:solidFill>
                  <a:srgbClr val="695E4A"/>
                </a:solidFill>
                <a:cs typeface="Calibri" panose="020F0502020204030204" pitchFamily="34" charset="0"/>
              </a:rPr>
              <a:t>International Patient Summary</a:t>
            </a:r>
            <a:r>
              <a:rPr lang="en-US" sz="1600" dirty="0">
                <a:solidFill>
                  <a:srgbClr val="695E4A"/>
                </a:solidFill>
                <a:cs typeface="Calibri" panose="020F0502020204030204" pitchFamily="34" charset="0"/>
              </a:rPr>
              <a:t>, FHIR</a:t>
            </a:r>
          </a:p>
        </p:txBody>
      </p:sp>
    </p:spTree>
    <p:extLst>
      <p:ext uri="{BB962C8B-B14F-4D97-AF65-F5344CB8AC3E}">
        <p14:creationId xmlns:p14="http://schemas.microsoft.com/office/powerpoint/2010/main" val="546307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t>Instructions for Incorporating ODH in Health IT Systems is Available</a:t>
            </a:r>
          </a:p>
        </p:txBody>
      </p:sp>
      <p:sp>
        <p:nvSpPr>
          <p:cNvPr id="5" name="Text Placeholder 4">
            <a:extLst>
              <a:ext uri="{FF2B5EF4-FFF2-40B4-BE49-F238E27FC236}">
                <a16:creationId xmlns:a16="http://schemas.microsoft.com/office/drawing/2014/main" id="{0E2F9883-ABD7-4A13-8D2E-1E6AD814722B}"/>
              </a:ext>
            </a:extLst>
          </p:cNvPr>
          <p:cNvSpPr>
            <a:spLocks noGrp="1"/>
          </p:cNvSpPr>
          <p:nvPr>
            <p:ph type="body" sz="quarter" idx="10"/>
          </p:nvPr>
        </p:nvSpPr>
        <p:spPr/>
        <p:txBody>
          <a:bodyPr/>
          <a:lstStyle/>
          <a:p>
            <a:pPr>
              <a:spcBef>
                <a:spcPct val="0"/>
              </a:spcBef>
              <a:buClrTx/>
            </a:pPr>
            <a:endParaRPr lang="en-US" sz="1600" u="sng" dirty="0"/>
          </a:p>
          <a:p>
            <a:pPr>
              <a:spcBef>
                <a:spcPct val="0"/>
              </a:spcBef>
              <a:buClrTx/>
            </a:pPr>
            <a:endParaRPr lang="en-US" sz="1600" u="sng" dirty="0"/>
          </a:p>
          <a:p>
            <a:pPr>
              <a:spcBef>
                <a:spcPct val="0"/>
              </a:spcBef>
              <a:buClrTx/>
            </a:pPr>
            <a:r>
              <a:rPr lang="en-US" sz="1600" u="sng" dirty="0"/>
              <a:t>HL7 EHRS-FM Release 2: Functional Profile; Work and Health, Release 1 – US Realm; Informative Document</a:t>
            </a:r>
            <a:r>
              <a:rPr lang="en-US" sz="1600" dirty="0"/>
              <a:t>. April 2019. </a:t>
            </a:r>
            <a:r>
              <a:rPr lang="en-US" sz="1400" dirty="0">
                <a:solidFill>
                  <a:srgbClr val="0F56DC"/>
                </a:solidFill>
                <a:cs typeface="Calibri" panose="020F0502020204030204" pitchFamily="34" charset="0"/>
                <a:hlinkClick r:id="rId3">
                  <a:extLst>
                    <a:ext uri="{A12FA001-AC4F-418D-AE19-62706E023703}">
                      <ahyp:hlinkClr xmlns:ahyp="http://schemas.microsoft.com/office/drawing/2018/hyperlinkcolor" val="tx"/>
                    </a:ext>
                  </a:extLst>
                </a:hlinkClick>
              </a:rPr>
              <a:t>http://www.hl7.org/implement/standards/product_brief.cfm?product_id=498</a:t>
            </a:r>
            <a:r>
              <a:rPr lang="en-US" sz="1400" dirty="0">
                <a:solidFill>
                  <a:srgbClr val="0F56DC"/>
                </a:solidFill>
                <a:cs typeface="Calibri" panose="020F0502020204030204" pitchFamily="34" charset="0"/>
              </a:rPr>
              <a:t> </a:t>
            </a:r>
            <a:endParaRPr lang="en-US" sz="1600" dirty="0">
              <a:solidFill>
                <a:srgbClr val="0F56DC"/>
              </a:solidFill>
              <a:cs typeface="Calibri" panose="020F0502020204030204" pitchFamily="34" charset="0"/>
            </a:endParaRPr>
          </a:p>
          <a:p>
            <a:pPr marL="0" indent="0">
              <a:spcBef>
                <a:spcPct val="0"/>
              </a:spcBef>
              <a:buClrTx/>
              <a:buNone/>
            </a:pPr>
            <a:endParaRPr lang="en-US" sz="1600" dirty="0">
              <a:solidFill>
                <a:srgbClr val="0F56DC"/>
              </a:solidFill>
              <a:cs typeface="Calibri" panose="020F0502020204030204" pitchFamily="34" charset="0"/>
            </a:endParaRPr>
          </a:p>
          <a:p>
            <a:pPr marL="0" indent="0">
              <a:spcBef>
                <a:spcPct val="0"/>
              </a:spcBef>
              <a:buClrTx/>
              <a:buNone/>
            </a:pPr>
            <a:endParaRPr lang="en-US" sz="1600" dirty="0">
              <a:solidFill>
                <a:srgbClr val="0F56DC"/>
              </a:solidFill>
              <a:cs typeface="Calibri" panose="020F0502020204030204" pitchFamily="34" charset="0"/>
            </a:endParaRPr>
          </a:p>
          <a:p>
            <a:r>
              <a:rPr lang="en-US" sz="1600" u="sng" dirty="0"/>
              <a:t>Prototype</a:t>
            </a:r>
            <a:r>
              <a:rPr lang="en-US" sz="1600" dirty="0"/>
              <a:t> for demonstration of ODH collection by NIOSH (not for release).</a:t>
            </a:r>
          </a:p>
          <a:p>
            <a:endParaRPr lang="en-US" sz="1600" dirty="0"/>
          </a:p>
          <a:p>
            <a:endParaRPr lang="en-US" sz="1600" dirty="0"/>
          </a:p>
          <a:p>
            <a:r>
              <a:rPr lang="en-US" sz="1600" u="sng" dirty="0"/>
              <a:t>A Guide to the Collection of Occupational Data for Health (ODH) – Draft V1-012221</a:t>
            </a:r>
            <a:r>
              <a:rPr lang="en-US" sz="1600" dirty="0"/>
              <a:t>.</a:t>
            </a:r>
          </a:p>
        </p:txBody>
      </p:sp>
    </p:spTree>
    <p:extLst>
      <p:ext uri="{BB962C8B-B14F-4D97-AF65-F5344CB8AC3E}">
        <p14:creationId xmlns:p14="http://schemas.microsoft.com/office/powerpoint/2010/main" val="1774484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CF27F-33EF-48D3-8AA1-01F9710EE0BF}"/>
              </a:ext>
            </a:extLst>
          </p:cNvPr>
          <p:cNvSpPr>
            <a:spLocks noGrp="1"/>
          </p:cNvSpPr>
          <p:nvPr>
            <p:ph type="title"/>
          </p:nvPr>
        </p:nvSpPr>
        <p:spPr/>
        <p:txBody>
          <a:bodyPr/>
          <a:lstStyle/>
          <a:p>
            <a:r>
              <a:rPr lang="en-US" sz="2800" dirty="0"/>
              <a:t>Highlights</a:t>
            </a:r>
            <a:br>
              <a:rPr lang="en-US" sz="2800" dirty="0">
                <a:highlight>
                  <a:srgbClr val="FFFF00"/>
                </a:highlight>
              </a:rPr>
            </a:br>
            <a:endParaRPr lang="en-US" sz="2800" dirty="0">
              <a:highlight>
                <a:srgbClr val="FFFF00"/>
              </a:highlight>
            </a:endParaRPr>
          </a:p>
        </p:txBody>
      </p:sp>
      <p:sp>
        <p:nvSpPr>
          <p:cNvPr id="3" name="Content Placeholder 2">
            <a:extLst>
              <a:ext uri="{FF2B5EF4-FFF2-40B4-BE49-F238E27FC236}">
                <a16:creationId xmlns:a16="http://schemas.microsoft.com/office/drawing/2014/main" id="{38A1CDD0-75FE-41E1-B26F-68A30ECBBFE7}"/>
              </a:ext>
            </a:extLst>
          </p:cNvPr>
          <p:cNvSpPr>
            <a:spLocks noGrp="1"/>
          </p:cNvSpPr>
          <p:nvPr>
            <p:ph idx="1"/>
          </p:nvPr>
        </p:nvSpPr>
        <p:spPr>
          <a:xfrm>
            <a:off x="457200" y="2184450"/>
            <a:ext cx="3967723" cy="3143250"/>
          </a:xfrm>
        </p:spPr>
        <p:txBody>
          <a:bodyPr/>
          <a:lstStyle/>
          <a:p>
            <a:pPr>
              <a:spcBef>
                <a:spcPts val="1200"/>
              </a:spcBef>
            </a:pPr>
            <a:r>
              <a:rPr lang="en-US" sz="2000" dirty="0">
                <a:solidFill>
                  <a:srgbClr val="594F40"/>
                </a:solidFill>
              </a:rPr>
              <a:t>ODH informatics products are ready for pilot testing</a:t>
            </a:r>
          </a:p>
          <a:p>
            <a:pPr>
              <a:spcBef>
                <a:spcPts val="1200"/>
              </a:spcBef>
            </a:pPr>
            <a:r>
              <a:rPr lang="en-US" sz="2000" dirty="0">
                <a:solidFill>
                  <a:srgbClr val="594F40"/>
                </a:solidFill>
              </a:rPr>
              <a:t>Key ODH topics for public health are Job(s) and Usual Work</a:t>
            </a:r>
          </a:p>
          <a:p>
            <a:pPr>
              <a:spcBef>
                <a:spcPts val="1200"/>
              </a:spcBef>
            </a:pPr>
            <a:r>
              <a:rPr lang="en-US" sz="2000" dirty="0">
                <a:solidFill>
                  <a:srgbClr val="594F40"/>
                </a:solidFill>
              </a:rPr>
              <a:t>Key ODH data elements are flavors of occupation and industry</a:t>
            </a:r>
          </a:p>
          <a:p>
            <a:pPr>
              <a:spcBef>
                <a:spcPts val="1200"/>
              </a:spcBef>
            </a:pPr>
            <a:r>
              <a:rPr lang="en-US" sz="2000" dirty="0">
                <a:solidFill>
                  <a:srgbClr val="594F40"/>
                </a:solidFill>
              </a:rPr>
              <a:t>We are seeking pilot partners</a:t>
            </a:r>
          </a:p>
        </p:txBody>
      </p:sp>
      <p:pic>
        <p:nvPicPr>
          <p:cNvPr id="5" name="Picture 4" descr="A picture containing person, holding, hand, small&#10;&#10;Description automatically generated">
            <a:extLst>
              <a:ext uri="{FF2B5EF4-FFF2-40B4-BE49-F238E27FC236}">
                <a16:creationId xmlns:a16="http://schemas.microsoft.com/office/drawing/2014/main" id="{118799DF-B38A-4950-B429-35E8E9A977D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412" r="2937"/>
          <a:stretch/>
        </p:blipFill>
        <p:spPr>
          <a:xfrm>
            <a:off x="4719076" y="2184450"/>
            <a:ext cx="3967724" cy="2886074"/>
          </a:xfrm>
          <a:prstGeom prst="rect">
            <a:avLst/>
          </a:prstGeom>
        </p:spPr>
      </p:pic>
    </p:spTree>
    <p:extLst>
      <p:ext uri="{BB962C8B-B14F-4D97-AF65-F5344CB8AC3E}">
        <p14:creationId xmlns:p14="http://schemas.microsoft.com/office/powerpoint/2010/main" val="2914675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5DE837-D208-47B6-85F2-E0230982EFD3}"/>
              </a:ext>
            </a:extLst>
          </p:cNvPr>
          <p:cNvSpPr txBox="1"/>
          <p:nvPr/>
        </p:nvSpPr>
        <p:spPr>
          <a:xfrm>
            <a:off x="4943894" y="3630946"/>
            <a:ext cx="1959960" cy="584775"/>
          </a:xfrm>
          <a:prstGeom prst="rect">
            <a:avLst/>
          </a:prstGeom>
          <a:noFill/>
        </p:spPr>
        <p:txBody>
          <a:bodyPr wrap="none" rtlCol="0">
            <a:spAutoFit/>
          </a:bodyPr>
          <a:lstStyle/>
          <a:p>
            <a:pPr eaLnBrk="0" fontAlgn="base" hangingPunct="0">
              <a:spcBef>
                <a:spcPct val="0"/>
              </a:spcBef>
              <a:spcAft>
                <a:spcPct val="0"/>
              </a:spcAft>
              <a:defRPr/>
            </a:pPr>
            <a:r>
              <a:rPr lang="en-US" sz="1600" dirty="0">
                <a:solidFill>
                  <a:srgbClr val="695E4A"/>
                </a:solidFill>
                <a:latin typeface="Calibri" panose="020F0502020204030204" pitchFamily="34" charset="0"/>
              </a:rPr>
              <a:t>Genevieve Luensman</a:t>
            </a:r>
          </a:p>
          <a:p>
            <a:pPr eaLnBrk="0" fontAlgn="base" hangingPunct="0">
              <a:spcBef>
                <a:spcPct val="0"/>
              </a:spcBef>
              <a:spcAft>
                <a:spcPct val="0"/>
              </a:spcAft>
              <a:defRPr/>
            </a:pPr>
            <a:r>
              <a:rPr lang="en-US" sz="1600" dirty="0">
                <a:solidFill>
                  <a:srgbClr val="005DAA"/>
                </a:solidFill>
                <a:latin typeface="Calibri" panose="020F0502020204030204" pitchFamily="34" charset="0"/>
                <a:hlinkClick r:id="rId3">
                  <a:extLst>
                    <a:ext uri="{A12FA001-AC4F-418D-AE19-62706E023703}">
                      <ahyp:hlinkClr xmlns:ahyp="http://schemas.microsoft.com/office/drawing/2018/hyperlinkcolor" val="tx"/>
                    </a:ext>
                  </a:extLst>
                </a:hlinkClick>
              </a:rPr>
              <a:t>gluensman@cdc.gov</a:t>
            </a:r>
            <a:endParaRPr lang="en-US" sz="1600" dirty="0">
              <a:solidFill>
                <a:srgbClr val="005DAA"/>
              </a:solidFill>
              <a:latin typeface="Calibri" panose="020F0502020204030204" pitchFamily="34" charset="0"/>
            </a:endParaRPr>
          </a:p>
        </p:txBody>
      </p:sp>
      <p:pic>
        <p:nvPicPr>
          <p:cNvPr id="13" name="Picture 12">
            <a:extLst>
              <a:ext uri="{FF2B5EF4-FFF2-40B4-BE49-F238E27FC236}">
                <a16:creationId xmlns:a16="http://schemas.microsoft.com/office/drawing/2014/main" id="{36AF1B0D-D843-4292-95D7-CDF69219B59B}"/>
              </a:ext>
            </a:extLst>
          </p:cNvPr>
          <p:cNvPicPr>
            <a:picLocks noChangeAspect="1"/>
          </p:cNvPicPr>
          <p:nvPr/>
        </p:nvPicPr>
        <p:blipFill rotWithShape="1">
          <a:blip r:embed="rId4"/>
          <a:srcRect t="32111" b="10657"/>
          <a:stretch/>
        </p:blipFill>
        <p:spPr>
          <a:xfrm>
            <a:off x="1341120" y="1015926"/>
            <a:ext cx="6461760" cy="2466621"/>
          </a:xfrm>
          <a:prstGeom prst="rect">
            <a:avLst/>
          </a:prstGeom>
          <a:effectLst>
            <a:outerShdw blurRad="50800" dist="38100" dir="2700000" algn="tl" rotWithShape="0">
              <a:prstClr val="black">
                <a:alpha val="40000"/>
              </a:prstClr>
            </a:outerShdw>
          </a:effectLst>
        </p:spPr>
      </p:pic>
      <p:sp>
        <p:nvSpPr>
          <p:cNvPr id="14" name="Rectangle 13">
            <a:extLst>
              <a:ext uri="{FF2B5EF4-FFF2-40B4-BE49-F238E27FC236}">
                <a16:creationId xmlns:a16="http://schemas.microsoft.com/office/drawing/2014/main" id="{A5017BF5-75C1-4381-A479-B048ED88207C}"/>
              </a:ext>
            </a:extLst>
          </p:cNvPr>
          <p:cNvSpPr/>
          <p:nvPr/>
        </p:nvSpPr>
        <p:spPr>
          <a:xfrm>
            <a:off x="1287780" y="1015924"/>
            <a:ext cx="5616074" cy="415498"/>
          </a:xfrm>
          <a:prstGeom prst="rect">
            <a:avLst/>
          </a:prstGeom>
        </p:spPr>
        <p:txBody>
          <a:bodyPr wrap="square">
            <a:spAutoFit/>
          </a:bodyPr>
          <a:lstStyle/>
          <a:p>
            <a:pPr algn="ctr" defTabSz="914377">
              <a:defRPr/>
            </a:pPr>
            <a:r>
              <a:rPr lang="en-US" sz="2100" b="1" dirty="0">
                <a:solidFill>
                  <a:srgbClr val="005DAA"/>
                </a:solidFill>
                <a:latin typeface="Arial" panose="020B0604020202020204"/>
                <a:hlinkClick r:id="rId5">
                  <a:extLst>
                    <a:ext uri="{A12FA001-AC4F-418D-AE19-62706E023703}">
                      <ahyp:hlinkClr xmlns:ahyp="http://schemas.microsoft.com/office/drawing/2018/hyperlinkcolor" val="tx"/>
                    </a:ext>
                  </a:extLst>
                </a:hlinkClick>
              </a:rPr>
              <a:t>www.cdc.gov/niosh/topics/ehr/default.html</a:t>
            </a:r>
            <a:endParaRPr lang="en-US" sz="2100" b="1" dirty="0">
              <a:solidFill>
                <a:srgbClr val="005DAA"/>
              </a:solidFill>
              <a:latin typeface="Arial" panose="020B0604020202020204"/>
            </a:endParaRPr>
          </a:p>
        </p:txBody>
      </p:sp>
    </p:spTree>
    <p:extLst>
      <p:ext uri="{BB962C8B-B14F-4D97-AF65-F5344CB8AC3E}">
        <p14:creationId xmlns:p14="http://schemas.microsoft.com/office/powerpoint/2010/main" val="3278872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18020735-DFC6-4083-948E-0814C213DB64}"/>
              </a:ext>
            </a:extLst>
          </p:cNvPr>
          <p:cNvSpPr>
            <a:spLocks noGrp="1"/>
          </p:cNvSpPr>
          <p:nvPr>
            <p:ph type="subTitle" idx="1"/>
          </p:nvPr>
        </p:nvSpPr>
        <p:spPr>
          <a:xfrm>
            <a:off x="1371600" y="2552700"/>
            <a:ext cx="6400800" cy="1752600"/>
          </a:xfrm>
        </p:spPr>
        <p:txBody>
          <a:bodyPr/>
          <a:lstStyle/>
          <a:p>
            <a:r>
              <a:rPr lang="en-US" dirty="0">
                <a:solidFill>
                  <a:schemeClr val="accent1"/>
                </a:solidFill>
              </a:rPr>
              <a:t>MedMorph RA FHIR IG Ballot Update and Reconciliation Process</a:t>
            </a:r>
          </a:p>
        </p:txBody>
      </p:sp>
    </p:spTree>
    <p:extLst>
      <p:ext uri="{BB962C8B-B14F-4D97-AF65-F5344CB8AC3E}">
        <p14:creationId xmlns:p14="http://schemas.microsoft.com/office/powerpoint/2010/main" val="3063473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62B9372-DDEC-4ACA-B193-9E8EB2793AAD}"/>
              </a:ext>
            </a:extLst>
          </p:cNvPr>
          <p:cNvGrpSpPr/>
          <p:nvPr/>
        </p:nvGrpSpPr>
        <p:grpSpPr>
          <a:xfrm>
            <a:off x="84668" y="1295400"/>
            <a:ext cx="8974666" cy="3892859"/>
            <a:chOff x="1684318" y="1379650"/>
            <a:chExt cx="9375038" cy="4515936"/>
          </a:xfrm>
        </p:grpSpPr>
        <p:graphicFrame>
          <p:nvGraphicFramePr>
            <p:cNvPr id="6" name="Diagram 5">
              <a:extLst>
                <a:ext uri="{FF2B5EF4-FFF2-40B4-BE49-F238E27FC236}">
                  <a16:creationId xmlns:a16="http://schemas.microsoft.com/office/drawing/2014/main" id="{6F6DE301-C02E-4466-83AA-FFED2830E5BD}"/>
                </a:ext>
              </a:extLst>
            </p:cNvPr>
            <p:cNvGraphicFramePr/>
            <p:nvPr/>
          </p:nvGraphicFramePr>
          <p:xfrm>
            <a:off x="1764982" y="1379650"/>
            <a:ext cx="9196307" cy="1285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1" name="Straight Connector 10">
              <a:extLst>
                <a:ext uri="{FF2B5EF4-FFF2-40B4-BE49-F238E27FC236}">
                  <a16:creationId xmlns:a16="http://schemas.microsoft.com/office/drawing/2014/main" id="{54D92894-8B99-4768-B36B-ABEDDF1788AA}"/>
                </a:ext>
              </a:extLst>
            </p:cNvPr>
            <p:cNvCxnSpPr/>
            <p:nvPr/>
          </p:nvCxnSpPr>
          <p:spPr>
            <a:xfrm>
              <a:off x="1944052" y="2969119"/>
              <a:ext cx="2372678" cy="0"/>
            </a:xfrm>
            <a:prstGeom prst="line">
              <a:avLst/>
            </a:prstGeom>
            <a:ln w="44450">
              <a:tailEnd type="ova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F8DB615-9616-43A1-AB1A-70E3DAF7357D}"/>
                </a:ext>
              </a:extLst>
            </p:cNvPr>
            <p:cNvSpPr/>
            <p:nvPr/>
          </p:nvSpPr>
          <p:spPr>
            <a:xfrm>
              <a:off x="2049780" y="3032062"/>
              <a:ext cx="2141220" cy="278606"/>
            </a:xfrm>
            <a:prstGeom prst="rect">
              <a:avLst/>
            </a:prstGeom>
            <a:solidFill>
              <a:schemeClr val="accent2">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r>
                <a:rPr lang="en-US" sz="900" b="1" dirty="0">
                  <a:solidFill>
                    <a:srgbClr val="002060"/>
                  </a:solidFill>
                  <a:latin typeface="Calibri" panose="020F0502020204030204"/>
                </a:rPr>
                <a:t>Develop MedMorph Use Cases</a:t>
              </a:r>
            </a:p>
          </p:txBody>
        </p:sp>
        <p:grpSp>
          <p:nvGrpSpPr>
            <p:cNvPr id="8" name="Group 7">
              <a:extLst>
                <a:ext uri="{FF2B5EF4-FFF2-40B4-BE49-F238E27FC236}">
                  <a16:creationId xmlns:a16="http://schemas.microsoft.com/office/drawing/2014/main" id="{BDD34843-C8F6-6F45-9D5B-B48CE5316C56}"/>
                </a:ext>
              </a:extLst>
            </p:cNvPr>
            <p:cNvGrpSpPr/>
            <p:nvPr/>
          </p:nvGrpSpPr>
          <p:grpSpPr>
            <a:xfrm>
              <a:off x="4316730" y="3378570"/>
              <a:ext cx="1397435" cy="468574"/>
              <a:chOff x="3723640" y="2661920"/>
              <a:chExt cx="1863247" cy="624765"/>
            </a:xfrm>
          </p:grpSpPr>
          <p:sp>
            <p:nvSpPr>
              <p:cNvPr id="15" name="Rectangle 14">
                <a:extLst>
                  <a:ext uri="{FF2B5EF4-FFF2-40B4-BE49-F238E27FC236}">
                    <a16:creationId xmlns:a16="http://schemas.microsoft.com/office/drawing/2014/main" id="{5CC4E2F3-BD3F-4789-87F6-F4E90A9217E8}"/>
                  </a:ext>
                </a:extLst>
              </p:cNvPr>
              <p:cNvSpPr/>
              <p:nvPr/>
            </p:nvSpPr>
            <p:spPr>
              <a:xfrm>
                <a:off x="3723640" y="2730187"/>
                <a:ext cx="1863247" cy="556498"/>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14350"/>
                <a:r>
                  <a:rPr lang="en-US" sz="900" b="1" dirty="0">
                    <a:solidFill>
                      <a:srgbClr val="002060"/>
                    </a:solidFill>
                    <a:latin typeface="Calibri" panose="020F0502020204030204"/>
                  </a:rPr>
                  <a:t>Review Use Cases End to End </a:t>
                </a:r>
              </a:p>
            </p:txBody>
          </p:sp>
          <p:cxnSp>
            <p:nvCxnSpPr>
              <p:cNvPr id="17" name="Straight Connector 16">
                <a:extLst>
                  <a:ext uri="{FF2B5EF4-FFF2-40B4-BE49-F238E27FC236}">
                    <a16:creationId xmlns:a16="http://schemas.microsoft.com/office/drawing/2014/main" id="{9827DB63-5A81-4512-8F41-81B9694C7BC0}"/>
                  </a:ext>
                </a:extLst>
              </p:cNvPr>
              <p:cNvCxnSpPr>
                <a:cxnSpLocks/>
              </p:cNvCxnSpPr>
              <p:nvPr/>
            </p:nvCxnSpPr>
            <p:spPr>
              <a:xfrm>
                <a:off x="3723640" y="2661920"/>
                <a:ext cx="1863247" cy="0"/>
              </a:xfrm>
              <a:prstGeom prst="line">
                <a:avLst/>
              </a:prstGeom>
              <a:ln w="44450">
                <a:tailEnd type="oval"/>
              </a:ln>
            </p:spPr>
            <p:style>
              <a:lnRef idx="1">
                <a:schemeClr val="accent1"/>
              </a:lnRef>
              <a:fillRef idx="0">
                <a:schemeClr val="accent1"/>
              </a:fillRef>
              <a:effectRef idx="0">
                <a:schemeClr val="accent1"/>
              </a:effectRef>
              <a:fontRef idx="minor">
                <a:schemeClr val="tx1"/>
              </a:fontRef>
            </p:style>
          </p:cxnSp>
        </p:grpSp>
        <p:sp>
          <p:nvSpPr>
            <p:cNvPr id="19" name="Rectangle 18">
              <a:extLst>
                <a:ext uri="{FF2B5EF4-FFF2-40B4-BE49-F238E27FC236}">
                  <a16:creationId xmlns:a16="http://schemas.microsoft.com/office/drawing/2014/main" id="{B3480ED1-0EC9-4105-9461-BB2153BC26C3}"/>
                </a:ext>
              </a:extLst>
            </p:cNvPr>
            <p:cNvSpPr/>
            <p:nvPr/>
          </p:nvSpPr>
          <p:spPr>
            <a:xfrm>
              <a:off x="5452913" y="3962444"/>
              <a:ext cx="1695770" cy="321830"/>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14350"/>
              <a:r>
                <a:rPr lang="en-US" sz="900" b="1" dirty="0">
                  <a:solidFill>
                    <a:srgbClr val="002060"/>
                  </a:solidFill>
                  <a:latin typeface="Calibri" panose="020F0502020204030204"/>
                </a:rPr>
                <a:t>Finalize Use Cases</a:t>
              </a:r>
            </a:p>
          </p:txBody>
        </p:sp>
        <p:cxnSp>
          <p:nvCxnSpPr>
            <p:cNvPr id="20" name="Straight Connector 19">
              <a:extLst>
                <a:ext uri="{FF2B5EF4-FFF2-40B4-BE49-F238E27FC236}">
                  <a16:creationId xmlns:a16="http://schemas.microsoft.com/office/drawing/2014/main" id="{800E8F89-4112-4A1A-A39B-DC10F73A0491}"/>
                </a:ext>
              </a:extLst>
            </p:cNvPr>
            <p:cNvCxnSpPr>
              <a:cxnSpLocks/>
            </p:cNvCxnSpPr>
            <p:nvPr/>
          </p:nvCxnSpPr>
          <p:spPr>
            <a:xfrm>
              <a:off x="5469710" y="3912133"/>
              <a:ext cx="1678974" cy="0"/>
            </a:xfrm>
            <a:prstGeom prst="line">
              <a:avLst/>
            </a:prstGeom>
            <a:ln w="44450">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A4430C1-FD5B-48DA-8745-BF77D767DFB0}"/>
                </a:ext>
              </a:extLst>
            </p:cNvPr>
            <p:cNvCxnSpPr>
              <a:cxnSpLocks/>
            </p:cNvCxnSpPr>
            <p:nvPr/>
          </p:nvCxnSpPr>
          <p:spPr>
            <a:xfrm>
              <a:off x="3972046" y="4459499"/>
              <a:ext cx="3673381" cy="0"/>
            </a:xfrm>
            <a:prstGeom prst="line">
              <a:avLst/>
            </a:prstGeom>
            <a:ln w="44450">
              <a:tailEnd type="ova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503BE97E-5DA1-4807-9705-C7C8AC109F09}"/>
                </a:ext>
              </a:extLst>
            </p:cNvPr>
            <p:cNvSpPr/>
            <p:nvPr/>
          </p:nvSpPr>
          <p:spPr>
            <a:xfrm>
              <a:off x="3972047" y="4517620"/>
              <a:ext cx="3440727" cy="493569"/>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14350"/>
              <a:r>
                <a:rPr lang="en-US" sz="900" b="1" dirty="0">
                  <a:solidFill>
                    <a:srgbClr val="002060"/>
                  </a:solidFill>
                  <a:latin typeface="Calibri" panose="020F0502020204030204"/>
                </a:rPr>
                <a:t>Prepare HL7 Reference Architecture (RA) FHIR IG</a:t>
              </a:r>
            </a:p>
          </p:txBody>
        </p:sp>
        <p:sp>
          <p:nvSpPr>
            <p:cNvPr id="29" name="Flowchart: Decision 28">
              <a:extLst>
                <a:ext uri="{FF2B5EF4-FFF2-40B4-BE49-F238E27FC236}">
                  <a16:creationId xmlns:a16="http://schemas.microsoft.com/office/drawing/2014/main" id="{8704C4FD-94C6-44C8-9AD8-D576122C9378}"/>
                </a:ext>
              </a:extLst>
            </p:cNvPr>
            <p:cNvSpPr/>
            <p:nvPr/>
          </p:nvSpPr>
          <p:spPr>
            <a:xfrm>
              <a:off x="7720570" y="3568671"/>
              <a:ext cx="184309" cy="160017"/>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en-US" sz="1013" dirty="0">
                <a:solidFill>
                  <a:prstClr val="white"/>
                </a:solidFill>
                <a:latin typeface="Calibri" panose="020F0502020204030204"/>
              </a:endParaRPr>
            </a:p>
          </p:txBody>
        </p:sp>
        <p:sp>
          <p:nvSpPr>
            <p:cNvPr id="30" name="Rectangle 29">
              <a:extLst>
                <a:ext uri="{FF2B5EF4-FFF2-40B4-BE49-F238E27FC236}">
                  <a16:creationId xmlns:a16="http://schemas.microsoft.com/office/drawing/2014/main" id="{157A3015-CB2A-4494-B331-08E75434F573}"/>
                </a:ext>
              </a:extLst>
            </p:cNvPr>
            <p:cNvSpPr/>
            <p:nvPr/>
          </p:nvSpPr>
          <p:spPr>
            <a:xfrm>
              <a:off x="7970437" y="3545712"/>
              <a:ext cx="1664494" cy="2552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14350"/>
              <a:r>
                <a:rPr lang="en-US" sz="900" b="1" dirty="0">
                  <a:solidFill>
                    <a:prstClr val="white"/>
                  </a:solidFill>
                  <a:latin typeface="Calibri" panose="020F0502020204030204"/>
                </a:rPr>
                <a:t>Submit HL7 NIB</a:t>
              </a:r>
            </a:p>
          </p:txBody>
        </p:sp>
        <p:sp>
          <p:nvSpPr>
            <p:cNvPr id="31" name="Flowchart: Decision 30">
              <a:extLst>
                <a:ext uri="{FF2B5EF4-FFF2-40B4-BE49-F238E27FC236}">
                  <a16:creationId xmlns:a16="http://schemas.microsoft.com/office/drawing/2014/main" id="{0AFD6833-CB3B-4262-B1A6-350AB5391788}"/>
                </a:ext>
              </a:extLst>
            </p:cNvPr>
            <p:cNvSpPr/>
            <p:nvPr/>
          </p:nvSpPr>
          <p:spPr>
            <a:xfrm>
              <a:off x="8622710" y="4171772"/>
              <a:ext cx="184309" cy="160017"/>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en-US" sz="1013" dirty="0">
                <a:solidFill>
                  <a:prstClr val="white"/>
                </a:solidFill>
                <a:latin typeface="Calibri" panose="020F0502020204030204"/>
              </a:endParaRPr>
            </a:p>
          </p:txBody>
        </p:sp>
        <p:sp>
          <p:nvSpPr>
            <p:cNvPr id="32" name="Rectangle 31">
              <a:extLst>
                <a:ext uri="{FF2B5EF4-FFF2-40B4-BE49-F238E27FC236}">
                  <a16:creationId xmlns:a16="http://schemas.microsoft.com/office/drawing/2014/main" id="{9CDFDAFF-AE46-4206-B881-381A944A865F}"/>
                </a:ext>
              </a:extLst>
            </p:cNvPr>
            <p:cNvSpPr/>
            <p:nvPr/>
          </p:nvSpPr>
          <p:spPr>
            <a:xfrm>
              <a:off x="8878673" y="4118659"/>
              <a:ext cx="1287185" cy="2552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14350"/>
              <a:r>
                <a:rPr lang="en-US" sz="900" b="1" dirty="0">
                  <a:solidFill>
                    <a:prstClr val="white"/>
                  </a:solidFill>
                  <a:latin typeface="Calibri" panose="020F0502020204030204"/>
                </a:rPr>
                <a:t>Submit HL7 RA FHIR IG</a:t>
              </a:r>
            </a:p>
          </p:txBody>
        </p:sp>
        <p:sp>
          <p:nvSpPr>
            <p:cNvPr id="40" name="Flowchart: Decision 39">
              <a:extLst>
                <a:ext uri="{FF2B5EF4-FFF2-40B4-BE49-F238E27FC236}">
                  <a16:creationId xmlns:a16="http://schemas.microsoft.com/office/drawing/2014/main" id="{7E19BC88-CD03-48B4-9470-3FEBEB0A26FC}"/>
                </a:ext>
              </a:extLst>
            </p:cNvPr>
            <p:cNvSpPr/>
            <p:nvPr/>
          </p:nvSpPr>
          <p:spPr>
            <a:xfrm>
              <a:off x="9559594" y="4962424"/>
              <a:ext cx="184309" cy="160017"/>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en-US" sz="1013" dirty="0">
                <a:solidFill>
                  <a:prstClr val="white"/>
                </a:solidFill>
                <a:latin typeface="Calibri" panose="020F0502020204030204"/>
              </a:endParaRPr>
            </a:p>
          </p:txBody>
        </p:sp>
        <p:sp>
          <p:nvSpPr>
            <p:cNvPr id="41" name="Rectangle 40">
              <a:extLst>
                <a:ext uri="{FF2B5EF4-FFF2-40B4-BE49-F238E27FC236}">
                  <a16:creationId xmlns:a16="http://schemas.microsoft.com/office/drawing/2014/main" id="{AD58769F-6B08-4F0C-AA50-41EBE4816792}"/>
                </a:ext>
              </a:extLst>
            </p:cNvPr>
            <p:cNvSpPr/>
            <p:nvPr/>
          </p:nvSpPr>
          <p:spPr>
            <a:xfrm>
              <a:off x="9772171" y="4936688"/>
              <a:ext cx="1287185" cy="2552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14350"/>
              <a:r>
                <a:rPr lang="en-US" sz="900" b="1" dirty="0">
                  <a:solidFill>
                    <a:prstClr val="white"/>
                  </a:solidFill>
                  <a:latin typeface="Calibri" panose="020F0502020204030204"/>
                </a:rPr>
                <a:t>Jan 2021 HL7 WGM</a:t>
              </a:r>
            </a:p>
          </p:txBody>
        </p:sp>
        <p:sp>
          <p:nvSpPr>
            <p:cNvPr id="35" name="Flowchart: Decision 28">
              <a:extLst>
                <a:ext uri="{FF2B5EF4-FFF2-40B4-BE49-F238E27FC236}">
                  <a16:creationId xmlns:a16="http://schemas.microsoft.com/office/drawing/2014/main" id="{071D6024-1380-1F4D-AAA0-A0BCE2E58E32}"/>
                </a:ext>
              </a:extLst>
            </p:cNvPr>
            <p:cNvSpPr/>
            <p:nvPr/>
          </p:nvSpPr>
          <p:spPr>
            <a:xfrm>
              <a:off x="1839429" y="2571189"/>
              <a:ext cx="184309" cy="160017"/>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en-US" sz="1013" dirty="0">
                <a:solidFill>
                  <a:prstClr val="white"/>
                </a:solidFill>
                <a:latin typeface="Calibri" panose="020F0502020204030204"/>
              </a:endParaRPr>
            </a:p>
          </p:txBody>
        </p:sp>
        <p:sp>
          <p:nvSpPr>
            <p:cNvPr id="37" name="Rectangle 36">
              <a:extLst>
                <a:ext uri="{FF2B5EF4-FFF2-40B4-BE49-F238E27FC236}">
                  <a16:creationId xmlns:a16="http://schemas.microsoft.com/office/drawing/2014/main" id="{783AF15E-BC85-134B-A770-82A68C5D4BF1}"/>
                </a:ext>
              </a:extLst>
            </p:cNvPr>
            <p:cNvSpPr/>
            <p:nvPr/>
          </p:nvSpPr>
          <p:spPr>
            <a:xfrm>
              <a:off x="2049781" y="2548230"/>
              <a:ext cx="993398" cy="2552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14350"/>
              <a:r>
                <a:rPr lang="en-US" sz="900" b="1" dirty="0">
                  <a:solidFill>
                    <a:prstClr val="white"/>
                  </a:solidFill>
                  <a:latin typeface="Calibri" panose="020F0502020204030204"/>
                </a:rPr>
                <a:t>Submit HL7 PSS</a:t>
              </a:r>
            </a:p>
          </p:txBody>
        </p:sp>
        <p:sp>
          <p:nvSpPr>
            <p:cNvPr id="26" name="Rectangle 25">
              <a:extLst>
                <a:ext uri="{FF2B5EF4-FFF2-40B4-BE49-F238E27FC236}">
                  <a16:creationId xmlns:a16="http://schemas.microsoft.com/office/drawing/2014/main" id="{4E2FF745-A0EC-5D43-AB57-78159135668B}"/>
                </a:ext>
              </a:extLst>
            </p:cNvPr>
            <p:cNvSpPr/>
            <p:nvPr/>
          </p:nvSpPr>
          <p:spPr>
            <a:xfrm>
              <a:off x="1764983" y="5501007"/>
              <a:ext cx="1442345" cy="278606"/>
            </a:xfrm>
            <a:prstGeom prst="rect">
              <a:avLst/>
            </a:prstGeom>
            <a:solidFill>
              <a:schemeClr val="accent2">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14350"/>
              <a:r>
                <a:rPr lang="en-US" sz="750" b="1" dirty="0">
                  <a:solidFill>
                    <a:srgbClr val="002060"/>
                  </a:solidFill>
                  <a:latin typeface="Calibri" panose="020F0502020204030204"/>
                </a:rPr>
                <a:t>MedMorph Project Activities</a:t>
              </a:r>
            </a:p>
          </p:txBody>
        </p:sp>
        <p:sp>
          <p:nvSpPr>
            <p:cNvPr id="28" name="Rectangle 27">
              <a:extLst>
                <a:ext uri="{FF2B5EF4-FFF2-40B4-BE49-F238E27FC236}">
                  <a16:creationId xmlns:a16="http://schemas.microsoft.com/office/drawing/2014/main" id="{1125FF02-6B9B-3646-ABF1-E8B17AD7DC29}"/>
                </a:ext>
              </a:extLst>
            </p:cNvPr>
            <p:cNvSpPr/>
            <p:nvPr/>
          </p:nvSpPr>
          <p:spPr>
            <a:xfrm>
              <a:off x="1764982" y="5191963"/>
              <a:ext cx="1442346" cy="2552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14350"/>
              <a:r>
                <a:rPr lang="en-US" sz="750" b="1" dirty="0">
                  <a:solidFill>
                    <a:prstClr val="white"/>
                  </a:solidFill>
                  <a:latin typeface="Calibri" panose="020F0502020204030204"/>
                </a:rPr>
                <a:t>HL7 Processes</a:t>
              </a:r>
            </a:p>
          </p:txBody>
        </p:sp>
        <p:sp>
          <p:nvSpPr>
            <p:cNvPr id="3" name="TextBox 2">
              <a:extLst>
                <a:ext uri="{FF2B5EF4-FFF2-40B4-BE49-F238E27FC236}">
                  <a16:creationId xmlns:a16="http://schemas.microsoft.com/office/drawing/2014/main" id="{C171573C-D91B-EE4E-ACBF-C0C5604041DA}"/>
                </a:ext>
              </a:extLst>
            </p:cNvPr>
            <p:cNvSpPr txBox="1"/>
            <p:nvPr/>
          </p:nvSpPr>
          <p:spPr>
            <a:xfrm>
              <a:off x="1764982" y="4892392"/>
              <a:ext cx="594788" cy="287936"/>
            </a:xfrm>
            <a:prstGeom prst="rect">
              <a:avLst/>
            </a:prstGeom>
            <a:noFill/>
          </p:spPr>
          <p:txBody>
            <a:bodyPr wrap="none" rtlCol="0">
              <a:spAutoFit/>
            </a:bodyPr>
            <a:lstStyle/>
            <a:p>
              <a:pPr defTabSz="514350"/>
              <a:r>
                <a:rPr lang="en-US" sz="1013" b="1" dirty="0">
                  <a:solidFill>
                    <a:prstClr val="black"/>
                  </a:solidFill>
                  <a:latin typeface="Calibri" panose="020F0502020204030204"/>
                </a:rPr>
                <a:t>Legend</a:t>
              </a:r>
            </a:p>
          </p:txBody>
        </p:sp>
        <p:sp>
          <p:nvSpPr>
            <p:cNvPr id="4" name="Rounded Rectangle 3">
              <a:extLst>
                <a:ext uri="{FF2B5EF4-FFF2-40B4-BE49-F238E27FC236}">
                  <a16:creationId xmlns:a16="http://schemas.microsoft.com/office/drawing/2014/main" id="{70DE1A73-9467-7046-A36F-0B80381B0BFE}"/>
                </a:ext>
              </a:extLst>
            </p:cNvPr>
            <p:cNvSpPr/>
            <p:nvPr/>
          </p:nvSpPr>
          <p:spPr>
            <a:xfrm>
              <a:off x="1684318" y="4859631"/>
              <a:ext cx="1603169" cy="103595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en-US" sz="1013" dirty="0">
                <a:solidFill>
                  <a:prstClr val="white"/>
                </a:solidFill>
                <a:latin typeface="Calibri" panose="020F0502020204030204"/>
              </a:endParaRPr>
            </a:p>
          </p:txBody>
        </p:sp>
      </p:grpSp>
      <p:sp>
        <p:nvSpPr>
          <p:cNvPr id="38" name="Flowchart: Decision 37">
            <a:extLst>
              <a:ext uri="{FF2B5EF4-FFF2-40B4-BE49-F238E27FC236}">
                <a16:creationId xmlns:a16="http://schemas.microsoft.com/office/drawing/2014/main" id="{4424A4F3-DF07-44A4-844D-6E867E63EE89}"/>
              </a:ext>
            </a:extLst>
          </p:cNvPr>
          <p:cNvSpPr/>
          <p:nvPr/>
        </p:nvSpPr>
        <p:spPr>
          <a:xfrm>
            <a:off x="5232103" y="5074864"/>
            <a:ext cx="176438" cy="137939"/>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en-US" sz="1013" dirty="0">
              <a:solidFill>
                <a:prstClr val="white"/>
              </a:solidFill>
              <a:latin typeface="Calibri" panose="020F0502020204030204"/>
            </a:endParaRPr>
          </a:p>
        </p:txBody>
      </p:sp>
      <p:sp>
        <p:nvSpPr>
          <p:cNvPr id="42" name="Rectangle 41">
            <a:extLst>
              <a:ext uri="{FF2B5EF4-FFF2-40B4-BE49-F238E27FC236}">
                <a16:creationId xmlns:a16="http://schemas.microsoft.com/office/drawing/2014/main" id="{5917D8A0-7A18-4119-B38C-8B3FB2DE0BAA}"/>
              </a:ext>
            </a:extLst>
          </p:cNvPr>
          <p:cNvSpPr/>
          <p:nvPr/>
        </p:nvSpPr>
        <p:spPr>
          <a:xfrm>
            <a:off x="5456630" y="4999841"/>
            <a:ext cx="1215207" cy="261897"/>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14350"/>
            <a:r>
              <a:rPr lang="en-US" sz="900" b="1" dirty="0">
                <a:solidFill>
                  <a:prstClr val="white"/>
                </a:solidFill>
                <a:latin typeface="Calibri" panose="020F0502020204030204"/>
              </a:rPr>
              <a:t>Sep 2020 HL7 WGM</a:t>
            </a:r>
          </a:p>
        </p:txBody>
      </p:sp>
      <p:cxnSp>
        <p:nvCxnSpPr>
          <p:cNvPr id="5" name="Straight Connector 4">
            <a:extLst>
              <a:ext uri="{FF2B5EF4-FFF2-40B4-BE49-F238E27FC236}">
                <a16:creationId xmlns:a16="http://schemas.microsoft.com/office/drawing/2014/main" id="{3BA3F58A-4D03-49D0-9221-9D8CAEC9001B}"/>
              </a:ext>
            </a:extLst>
          </p:cNvPr>
          <p:cNvCxnSpPr>
            <a:cxnSpLocks/>
          </p:cNvCxnSpPr>
          <p:nvPr/>
        </p:nvCxnSpPr>
        <p:spPr>
          <a:xfrm>
            <a:off x="7733752" y="2428283"/>
            <a:ext cx="0" cy="2896541"/>
          </a:xfrm>
          <a:prstGeom prst="line">
            <a:avLst/>
          </a:prstGeom>
          <a:ln w="3175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3" name="Title 1">
            <a:extLst>
              <a:ext uri="{FF2B5EF4-FFF2-40B4-BE49-F238E27FC236}">
                <a16:creationId xmlns:a16="http://schemas.microsoft.com/office/drawing/2014/main" id="{659D3993-C762-4C3E-9F0F-9C620CBF059A}"/>
              </a:ext>
            </a:extLst>
          </p:cNvPr>
          <p:cNvSpPr>
            <a:spLocks noGrp="1"/>
          </p:cNvSpPr>
          <p:nvPr>
            <p:ph type="title"/>
          </p:nvPr>
        </p:nvSpPr>
        <p:spPr>
          <a:xfrm>
            <a:off x="457200" y="457200"/>
            <a:ext cx="8229600" cy="533395"/>
          </a:xfrm>
        </p:spPr>
        <p:txBody>
          <a:bodyPr>
            <a:normAutofit fontScale="90000"/>
          </a:bodyPr>
          <a:lstStyle/>
          <a:p>
            <a:r>
              <a:rPr lang="en-US" dirty="0"/>
              <a:t>Timeline: MedMorph Activities and IG Balloting</a:t>
            </a:r>
          </a:p>
        </p:txBody>
      </p:sp>
    </p:spTree>
    <p:extLst>
      <p:ext uri="{BB962C8B-B14F-4D97-AF65-F5344CB8AC3E}">
        <p14:creationId xmlns:p14="http://schemas.microsoft.com/office/powerpoint/2010/main" val="44540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05EAD4-B4E9-4148-A814-CFDFB2493C7A}"/>
              </a:ext>
            </a:extLst>
          </p:cNvPr>
          <p:cNvSpPr>
            <a:spLocks noGrp="1"/>
          </p:cNvSpPr>
          <p:nvPr>
            <p:ph idx="1"/>
          </p:nvPr>
        </p:nvSpPr>
        <p:spPr>
          <a:xfrm>
            <a:off x="256567" y="1295400"/>
            <a:ext cx="8667857" cy="5181600"/>
          </a:xfrm>
        </p:spPr>
        <p:txBody>
          <a:bodyPr>
            <a:normAutofit fontScale="70000" lnSpcReduction="20000"/>
          </a:bodyPr>
          <a:lstStyle/>
          <a:p>
            <a:pPr>
              <a:lnSpc>
                <a:spcPct val="120000"/>
              </a:lnSpc>
              <a:spcBef>
                <a:spcPts val="450"/>
              </a:spcBef>
            </a:pPr>
            <a:r>
              <a:rPr lang="en-US" sz="2500" dirty="0"/>
              <a:t>No Quorum Requirement for STU 1</a:t>
            </a:r>
          </a:p>
          <a:p>
            <a:pPr lvl="1">
              <a:lnSpc>
                <a:spcPct val="120000"/>
              </a:lnSpc>
              <a:spcBef>
                <a:spcPts val="450"/>
              </a:spcBef>
            </a:pPr>
            <a:r>
              <a:rPr lang="en-US" sz="2200" i="1" dirty="0">
                <a:solidFill>
                  <a:srgbClr val="172B4D"/>
                </a:solidFill>
              </a:rPr>
              <a:t>Quorum </a:t>
            </a:r>
            <a:r>
              <a:rPr lang="en-US" sz="2200" dirty="0">
                <a:solidFill>
                  <a:srgbClr val="172B4D"/>
                </a:solidFill>
              </a:rPr>
              <a:t>is determined by whether a sufficient percentage of the individuals who signed up to vote actually did so.  I.e. It's the percentage of voters who cast an Affirmative, Negative or Abstention vote out of all voters who registered to participate in that ballot.  Removed voters are not considered to be "signed up" for the purposes of quorum calculation.</a:t>
            </a:r>
          </a:p>
          <a:p>
            <a:pPr>
              <a:lnSpc>
                <a:spcPct val="120000"/>
              </a:lnSpc>
              <a:spcBef>
                <a:spcPts val="450"/>
              </a:spcBef>
            </a:pPr>
            <a:r>
              <a:rPr lang="en-US" sz="2500" dirty="0"/>
              <a:t>Pass/Fail (of all voters) 60% for STU 1</a:t>
            </a:r>
          </a:p>
          <a:p>
            <a:pPr lvl="1">
              <a:lnSpc>
                <a:spcPct val="120000"/>
              </a:lnSpc>
              <a:spcBef>
                <a:spcPts val="450"/>
              </a:spcBef>
            </a:pPr>
            <a:r>
              <a:rPr lang="en-US" sz="2200" i="1" dirty="0">
                <a:solidFill>
                  <a:srgbClr val="172B4D"/>
                </a:solidFill>
              </a:rPr>
              <a:t>Passing</a:t>
            </a:r>
            <a:r>
              <a:rPr lang="en-US" sz="2200" dirty="0">
                <a:solidFill>
                  <a:srgbClr val="172B4D"/>
                </a:solidFill>
              </a:rPr>
              <a:t> is determined after balloters have had a chance to withdraw or retract.  A calculation is made of the percentage of Affirmative votes out of the combined total of Affirmative + Negative votes.  This calculated value is compared to the minimum percentage required to pass based on the type of ballot.  Abstentions and No-votes are relevant as part of determining quorum but have no impact on whether a ballot "passes".</a:t>
            </a:r>
          </a:p>
          <a:p>
            <a:pPr>
              <a:lnSpc>
                <a:spcPct val="120000"/>
              </a:lnSpc>
              <a:spcBef>
                <a:spcPts val="450"/>
              </a:spcBef>
            </a:pPr>
            <a:r>
              <a:rPr lang="en-US" sz="2500" dirty="0"/>
              <a:t>Total in Ballot Pool: 158</a:t>
            </a:r>
          </a:p>
          <a:p>
            <a:pPr lvl="1">
              <a:lnSpc>
                <a:spcPct val="120000"/>
              </a:lnSpc>
              <a:spcBef>
                <a:spcPts val="450"/>
              </a:spcBef>
            </a:pPr>
            <a:r>
              <a:rPr lang="en-US" sz="2200" dirty="0"/>
              <a:t>Affirmative: 60</a:t>
            </a:r>
          </a:p>
          <a:p>
            <a:pPr lvl="1">
              <a:lnSpc>
                <a:spcPct val="120000"/>
              </a:lnSpc>
              <a:spcBef>
                <a:spcPts val="450"/>
              </a:spcBef>
            </a:pPr>
            <a:r>
              <a:rPr lang="en-US" sz="2200" dirty="0"/>
              <a:t>Negative: 6</a:t>
            </a:r>
          </a:p>
          <a:p>
            <a:pPr lvl="1">
              <a:lnSpc>
                <a:spcPct val="120000"/>
              </a:lnSpc>
              <a:spcBef>
                <a:spcPts val="450"/>
              </a:spcBef>
            </a:pPr>
            <a:r>
              <a:rPr lang="en-US" sz="2200" dirty="0"/>
              <a:t>Abstain: 61</a:t>
            </a:r>
          </a:p>
          <a:p>
            <a:pPr lvl="1">
              <a:lnSpc>
                <a:spcPct val="120000"/>
              </a:lnSpc>
              <a:spcBef>
                <a:spcPts val="450"/>
              </a:spcBef>
            </a:pPr>
            <a:r>
              <a:rPr lang="en-US" sz="2200" dirty="0"/>
              <a:t>No Vote: 31</a:t>
            </a:r>
          </a:p>
          <a:p>
            <a:pPr>
              <a:lnSpc>
                <a:spcPct val="120000"/>
              </a:lnSpc>
              <a:spcBef>
                <a:spcPts val="450"/>
              </a:spcBef>
            </a:pPr>
            <a:r>
              <a:rPr lang="en-US" sz="2500" dirty="0"/>
              <a:t>80.38% Quorum </a:t>
            </a:r>
          </a:p>
          <a:p>
            <a:pPr>
              <a:lnSpc>
                <a:spcPct val="120000"/>
              </a:lnSpc>
              <a:spcBef>
                <a:spcPts val="450"/>
              </a:spcBef>
            </a:pPr>
            <a:r>
              <a:rPr lang="en-US" sz="2500" dirty="0">
                <a:solidFill>
                  <a:srgbClr val="00B050"/>
                </a:solidFill>
              </a:rPr>
              <a:t>Pass</a:t>
            </a:r>
          </a:p>
          <a:p>
            <a:pPr lvl="1">
              <a:lnSpc>
                <a:spcPct val="120000"/>
              </a:lnSpc>
              <a:spcBef>
                <a:spcPts val="450"/>
              </a:spcBef>
            </a:pPr>
            <a:endParaRPr lang="en-US" sz="1400" dirty="0"/>
          </a:p>
          <a:p>
            <a:pPr lvl="1">
              <a:lnSpc>
                <a:spcPct val="120000"/>
              </a:lnSpc>
              <a:spcBef>
                <a:spcPts val="450"/>
              </a:spcBef>
            </a:pPr>
            <a:endParaRPr lang="en-US" sz="1400" dirty="0"/>
          </a:p>
        </p:txBody>
      </p:sp>
      <p:sp>
        <p:nvSpPr>
          <p:cNvPr id="5" name="Title 4">
            <a:extLst>
              <a:ext uri="{FF2B5EF4-FFF2-40B4-BE49-F238E27FC236}">
                <a16:creationId xmlns:a16="http://schemas.microsoft.com/office/drawing/2014/main" id="{E26E300E-FAE9-4969-B583-29E9587110F4}"/>
              </a:ext>
            </a:extLst>
          </p:cNvPr>
          <p:cNvSpPr>
            <a:spLocks noGrp="1"/>
          </p:cNvSpPr>
          <p:nvPr>
            <p:ph type="title"/>
          </p:nvPr>
        </p:nvSpPr>
        <p:spPr/>
        <p:txBody>
          <a:bodyPr>
            <a:normAutofit fontScale="90000"/>
          </a:bodyPr>
          <a:lstStyle/>
          <a:p>
            <a:r>
              <a:rPr lang="en-US" dirty="0"/>
              <a:t>Ballot Results</a:t>
            </a:r>
          </a:p>
        </p:txBody>
      </p:sp>
    </p:spTree>
    <p:extLst>
      <p:ext uri="{BB962C8B-B14F-4D97-AF65-F5344CB8AC3E}">
        <p14:creationId xmlns:p14="http://schemas.microsoft.com/office/powerpoint/2010/main" val="36817659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05EAD4-B4E9-4148-A814-CFDFB2493C7A}"/>
              </a:ext>
            </a:extLst>
          </p:cNvPr>
          <p:cNvSpPr>
            <a:spLocks noGrp="1"/>
          </p:cNvSpPr>
          <p:nvPr>
            <p:ph idx="1"/>
          </p:nvPr>
        </p:nvSpPr>
        <p:spPr>
          <a:xfrm>
            <a:off x="256567" y="1219200"/>
            <a:ext cx="8667857" cy="4025732"/>
          </a:xfrm>
        </p:spPr>
        <p:txBody>
          <a:bodyPr>
            <a:normAutofit fontScale="92500" lnSpcReduction="20000"/>
          </a:bodyPr>
          <a:lstStyle/>
          <a:p>
            <a:pPr>
              <a:lnSpc>
                <a:spcPct val="120000"/>
              </a:lnSpc>
              <a:spcBef>
                <a:spcPts val="450"/>
              </a:spcBef>
            </a:pPr>
            <a:r>
              <a:rPr lang="en-US" dirty="0"/>
              <a:t>Comment Disposition</a:t>
            </a:r>
          </a:p>
          <a:p>
            <a:pPr lvl="1">
              <a:lnSpc>
                <a:spcPct val="120000"/>
              </a:lnSpc>
              <a:spcBef>
                <a:spcPts val="450"/>
              </a:spcBef>
            </a:pPr>
            <a:r>
              <a:rPr lang="en-US" dirty="0"/>
              <a:t>We will bring DRAFT disposition to the RA WG for discussion and validation</a:t>
            </a:r>
          </a:p>
          <a:p>
            <a:pPr lvl="1">
              <a:lnSpc>
                <a:spcPct val="120000"/>
              </a:lnSpc>
              <a:spcBef>
                <a:spcPts val="450"/>
              </a:spcBef>
            </a:pPr>
            <a:r>
              <a:rPr lang="en-US" dirty="0"/>
              <a:t>Once the RA WG agrees on the dispositions, we will present final dispositions to the HL7 Public Health WG for voting</a:t>
            </a:r>
          </a:p>
          <a:p>
            <a:pPr lvl="1">
              <a:lnSpc>
                <a:spcPct val="120000"/>
              </a:lnSpc>
              <a:spcBef>
                <a:spcPts val="450"/>
              </a:spcBef>
            </a:pPr>
            <a:r>
              <a:rPr lang="en-US" dirty="0"/>
              <a:t>We will keep the RA WG updated on when the MedMorph dispositions will be presented to the HL7 PH WG</a:t>
            </a:r>
          </a:p>
          <a:p>
            <a:r>
              <a:rPr lang="en-US" dirty="0"/>
              <a:t>Once the dispositions are accepted, we will make changes to the RA </a:t>
            </a:r>
          </a:p>
          <a:p>
            <a:r>
              <a:rPr lang="en-US" dirty="0"/>
              <a:t>Goal is to get all comments dispositioned by late Spring 2021</a:t>
            </a:r>
          </a:p>
          <a:p>
            <a:pPr lvl="1">
              <a:lnSpc>
                <a:spcPct val="120000"/>
              </a:lnSpc>
              <a:spcBef>
                <a:spcPts val="450"/>
              </a:spcBef>
            </a:pPr>
            <a:endParaRPr lang="en-US" sz="1500" dirty="0"/>
          </a:p>
          <a:p>
            <a:pPr lvl="1">
              <a:lnSpc>
                <a:spcPct val="120000"/>
              </a:lnSpc>
              <a:spcBef>
                <a:spcPts val="450"/>
              </a:spcBef>
            </a:pPr>
            <a:endParaRPr lang="en-US" sz="1500" dirty="0"/>
          </a:p>
        </p:txBody>
      </p:sp>
      <p:sp>
        <p:nvSpPr>
          <p:cNvPr id="5" name="Title 4">
            <a:extLst>
              <a:ext uri="{FF2B5EF4-FFF2-40B4-BE49-F238E27FC236}">
                <a16:creationId xmlns:a16="http://schemas.microsoft.com/office/drawing/2014/main" id="{C9AB407C-DD03-4614-9996-FA20D6AD2163}"/>
              </a:ext>
            </a:extLst>
          </p:cNvPr>
          <p:cNvSpPr>
            <a:spLocks noGrp="1"/>
          </p:cNvSpPr>
          <p:nvPr>
            <p:ph type="title"/>
          </p:nvPr>
        </p:nvSpPr>
        <p:spPr/>
        <p:txBody>
          <a:bodyPr>
            <a:normAutofit fontScale="90000"/>
          </a:bodyPr>
          <a:lstStyle/>
          <a:p>
            <a:r>
              <a:rPr lang="en-US" dirty="0"/>
              <a:t>Ballot Next Steps</a:t>
            </a:r>
          </a:p>
        </p:txBody>
      </p:sp>
    </p:spTree>
    <p:extLst>
      <p:ext uri="{BB962C8B-B14F-4D97-AF65-F5344CB8AC3E}">
        <p14:creationId xmlns:p14="http://schemas.microsoft.com/office/powerpoint/2010/main" val="1266216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18020735-DFC6-4083-948E-0814C213DB64}"/>
              </a:ext>
            </a:extLst>
          </p:cNvPr>
          <p:cNvSpPr>
            <a:spLocks noGrp="1"/>
          </p:cNvSpPr>
          <p:nvPr>
            <p:ph type="subTitle" idx="1"/>
          </p:nvPr>
        </p:nvSpPr>
        <p:spPr>
          <a:xfrm>
            <a:off x="1371600" y="2552700"/>
            <a:ext cx="6400800" cy="1752600"/>
          </a:xfrm>
        </p:spPr>
        <p:txBody>
          <a:bodyPr/>
          <a:lstStyle/>
          <a:p>
            <a:r>
              <a:rPr lang="en-US" dirty="0">
                <a:solidFill>
                  <a:schemeClr val="accent1"/>
                </a:solidFill>
              </a:rPr>
              <a:t>USCDI Update</a:t>
            </a:r>
          </a:p>
        </p:txBody>
      </p:sp>
    </p:spTree>
    <p:extLst>
      <p:ext uri="{BB962C8B-B14F-4D97-AF65-F5344CB8AC3E}">
        <p14:creationId xmlns:p14="http://schemas.microsoft.com/office/powerpoint/2010/main" val="1199735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389D7-915F-4615-AE50-6104241FAFFB}"/>
              </a:ext>
            </a:extLst>
          </p:cNvPr>
          <p:cNvSpPr>
            <a:spLocks noGrp="1"/>
          </p:cNvSpPr>
          <p:nvPr>
            <p:ph type="title"/>
          </p:nvPr>
        </p:nvSpPr>
        <p:spPr/>
        <p:txBody>
          <a:bodyPr>
            <a:normAutofit fontScale="90000"/>
          </a:bodyPr>
          <a:lstStyle/>
          <a:p>
            <a:r>
              <a:rPr lang="en-US" dirty="0"/>
              <a:t>Use Case Workgroup Logistics</a:t>
            </a:r>
          </a:p>
        </p:txBody>
      </p:sp>
      <p:sp>
        <p:nvSpPr>
          <p:cNvPr id="3" name="Content Placeholder 2">
            <a:extLst>
              <a:ext uri="{FF2B5EF4-FFF2-40B4-BE49-F238E27FC236}">
                <a16:creationId xmlns:a16="http://schemas.microsoft.com/office/drawing/2014/main" id="{A962C1EE-6DF9-4575-B459-4DD79891A774}"/>
              </a:ext>
            </a:extLst>
          </p:cNvPr>
          <p:cNvSpPr>
            <a:spLocks noGrp="1"/>
          </p:cNvSpPr>
          <p:nvPr>
            <p:ph idx="1"/>
          </p:nvPr>
        </p:nvSpPr>
        <p:spPr/>
        <p:txBody>
          <a:bodyPr/>
          <a:lstStyle/>
          <a:p>
            <a:r>
              <a:rPr lang="en-US" dirty="0"/>
              <a:t>Use Cases can be found on our MedMorph Confluence site: </a:t>
            </a:r>
            <a:r>
              <a:rPr lang="en-US" dirty="0">
                <a:hlinkClick r:id="rId2"/>
              </a:rPr>
              <a:t>https://carradora.atlassian.net/wiki/spaces/MedMorph/pages/381780019/Use+Case+Work+Groups</a:t>
            </a:r>
            <a:endParaRPr lang="en-US" dirty="0"/>
          </a:p>
          <a:p>
            <a:r>
              <a:rPr lang="en-US" dirty="0"/>
              <a:t>Please provide feedback and comments directly on the Confluence page(s)</a:t>
            </a:r>
          </a:p>
          <a:p>
            <a:r>
              <a:rPr lang="en-US" dirty="0"/>
              <a:t>We will provide an agenda prior to each call so you can plan accordingly</a:t>
            </a:r>
          </a:p>
          <a:p>
            <a:pPr lvl="1"/>
            <a:r>
              <a:rPr lang="en-US" dirty="0"/>
              <a:t>We may focus on a particular use case or a common section for all use cases</a:t>
            </a:r>
          </a:p>
        </p:txBody>
      </p:sp>
    </p:spTree>
    <p:extLst>
      <p:ext uri="{BB962C8B-B14F-4D97-AF65-F5344CB8AC3E}">
        <p14:creationId xmlns:p14="http://schemas.microsoft.com/office/powerpoint/2010/main" val="36468815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4AA45-E2A9-4D85-87A0-2020B959D500}"/>
              </a:ext>
            </a:extLst>
          </p:cNvPr>
          <p:cNvSpPr>
            <a:spLocks noGrp="1"/>
          </p:cNvSpPr>
          <p:nvPr>
            <p:ph type="title"/>
          </p:nvPr>
        </p:nvSpPr>
        <p:spPr>
          <a:xfrm>
            <a:off x="457200" y="457200"/>
            <a:ext cx="8229600" cy="533395"/>
          </a:xfrm>
        </p:spPr>
        <p:txBody>
          <a:bodyPr>
            <a:normAutofit/>
          </a:bodyPr>
          <a:lstStyle/>
          <a:p>
            <a:r>
              <a:rPr lang="en-US" sz="2900" dirty="0"/>
              <a:t>MedMorph’s Submission to USCDI ONDEC</a:t>
            </a:r>
          </a:p>
        </p:txBody>
      </p:sp>
      <p:sp>
        <p:nvSpPr>
          <p:cNvPr id="3" name="Content Placeholder 2">
            <a:extLst>
              <a:ext uri="{FF2B5EF4-FFF2-40B4-BE49-F238E27FC236}">
                <a16:creationId xmlns:a16="http://schemas.microsoft.com/office/drawing/2014/main" id="{15509205-F889-499F-BE6F-0FAD44583D26}"/>
              </a:ext>
            </a:extLst>
          </p:cNvPr>
          <p:cNvSpPr>
            <a:spLocks noGrp="1"/>
          </p:cNvSpPr>
          <p:nvPr>
            <p:ph idx="1"/>
          </p:nvPr>
        </p:nvSpPr>
        <p:spPr>
          <a:xfrm>
            <a:off x="457200" y="1295400"/>
            <a:ext cx="8229600" cy="4389437"/>
          </a:xfrm>
        </p:spPr>
        <p:txBody>
          <a:bodyPr>
            <a:normAutofit fontScale="77500" lnSpcReduction="20000"/>
          </a:bodyPr>
          <a:lstStyle/>
          <a:p>
            <a:r>
              <a:rPr lang="en-US" dirty="0"/>
              <a:t>MedMorph analyzed data elements from the multiple MedMorph use cases. Identified elements that were used by 2 or more use cases that were not existing in USCDI</a:t>
            </a:r>
          </a:p>
          <a:p>
            <a:r>
              <a:rPr lang="en-US" dirty="0"/>
              <a:t>Submitted 76 data elements to be considered added to USCDI</a:t>
            </a:r>
          </a:p>
          <a:p>
            <a:pPr lvl="1"/>
            <a:r>
              <a:rPr lang="en-US" dirty="0"/>
              <a:t>43 MedMorph elements were assigned Level 2</a:t>
            </a:r>
          </a:p>
          <a:p>
            <a:pPr lvl="1"/>
            <a:r>
              <a:rPr lang="en-US" dirty="0"/>
              <a:t>6 MedMorph elements were assigned Level 1</a:t>
            </a:r>
          </a:p>
          <a:p>
            <a:pPr lvl="1"/>
            <a:r>
              <a:rPr lang="en-US" dirty="0"/>
              <a:t>17 MedMorph elements were assigned Comment Level</a:t>
            </a:r>
          </a:p>
          <a:p>
            <a:pPr lvl="1"/>
            <a:r>
              <a:rPr lang="en-US" dirty="0"/>
              <a:t>6 MedMorph elements were considered to be duplicates of existing USCDI v1 elements</a:t>
            </a:r>
          </a:p>
          <a:p>
            <a:pPr lvl="1"/>
            <a:r>
              <a:rPr lang="en-US" dirty="0"/>
              <a:t>4 MedMorph elements are unknown</a:t>
            </a:r>
          </a:p>
          <a:p>
            <a:r>
              <a:rPr lang="en-US" dirty="0"/>
              <a:t>A BIG thanks to all who contributed time, effort, brain power – especially:</a:t>
            </a:r>
          </a:p>
          <a:p>
            <a:pPr lvl="1"/>
            <a:r>
              <a:rPr lang="en-US" dirty="0"/>
              <a:t>Wendy Blumenthal, Cindy Bush, Steve Eichner, Brian Gugerty, Genny Luensman, Craig Newman, Jenna Norton, Sameemuddin Syed</a:t>
            </a:r>
          </a:p>
          <a:p>
            <a:endParaRPr lang="en-US" dirty="0"/>
          </a:p>
          <a:p>
            <a:pPr lvl="2"/>
            <a:endParaRPr lang="en-US" dirty="0"/>
          </a:p>
          <a:p>
            <a:pPr lvl="1"/>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18506607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1DFE2-911D-40A3-847A-6DC95E0D9823}"/>
              </a:ext>
            </a:extLst>
          </p:cNvPr>
          <p:cNvSpPr>
            <a:spLocks noGrp="1"/>
          </p:cNvSpPr>
          <p:nvPr>
            <p:ph type="title"/>
          </p:nvPr>
        </p:nvSpPr>
        <p:spPr>
          <a:xfrm>
            <a:off x="457200" y="457200"/>
            <a:ext cx="8229600" cy="533395"/>
          </a:xfrm>
        </p:spPr>
        <p:txBody>
          <a:bodyPr>
            <a:normAutofit fontScale="90000"/>
          </a:bodyPr>
          <a:lstStyle/>
          <a:p>
            <a:r>
              <a:rPr lang="en-US" dirty="0"/>
              <a:t>Draft USCDI v2 New/Reclassified Classes and Elements</a:t>
            </a:r>
          </a:p>
        </p:txBody>
      </p:sp>
      <p:sp>
        <p:nvSpPr>
          <p:cNvPr id="5" name="Content Placeholder 4">
            <a:extLst>
              <a:ext uri="{FF2B5EF4-FFF2-40B4-BE49-F238E27FC236}">
                <a16:creationId xmlns:a16="http://schemas.microsoft.com/office/drawing/2014/main" id="{0E1E6F95-1560-42A9-87C6-85FD040F1373}"/>
              </a:ext>
            </a:extLst>
          </p:cNvPr>
          <p:cNvSpPr>
            <a:spLocks noGrp="1"/>
          </p:cNvSpPr>
          <p:nvPr>
            <p:ph idx="1"/>
          </p:nvPr>
        </p:nvSpPr>
        <p:spPr>
          <a:xfrm>
            <a:off x="457200" y="1295400"/>
            <a:ext cx="8229600" cy="4389437"/>
          </a:xfrm>
        </p:spPr>
        <p:txBody>
          <a:bodyPr/>
          <a:lstStyle/>
          <a:p>
            <a:r>
              <a:rPr lang="en-US" dirty="0">
                <a:hlinkClick r:id="rId3"/>
              </a:rPr>
              <a:t>https://www.healthit.gov/isa/sites/isa/files/2021-01/Draft-USCDI-Version-2-January-2021-Final.pdf</a:t>
            </a:r>
            <a:endParaRPr lang="en-US" dirty="0"/>
          </a:p>
        </p:txBody>
      </p:sp>
      <p:pic>
        <p:nvPicPr>
          <p:cNvPr id="7" name="Picture 6">
            <a:extLst>
              <a:ext uri="{FF2B5EF4-FFF2-40B4-BE49-F238E27FC236}">
                <a16:creationId xmlns:a16="http://schemas.microsoft.com/office/drawing/2014/main" id="{01D8FA92-1ECF-4C00-AE8B-7E8A7DC34990}"/>
              </a:ext>
            </a:extLst>
          </p:cNvPr>
          <p:cNvPicPr>
            <a:picLocks noChangeAspect="1"/>
          </p:cNvPicPr>
          <p:nvPr/>
        </p:nvPicPr>
        <p:blipFill rotWithShape="1">
          <a:blip r:embed="rId4"/>
          <a:srcRect l="14638" t="51992" r="16032" b="24444"/>
          <a:stretch/>
        </p:blipFill>
        <p:spPr>
          <a:xfrm>
            <a:off x="628650" y="2503170"/>
            <a:ext cx="8191196" cy="1636818"/>
          </a:xfrm>
          <a:prstGeom prst="rect">
            <a:avLst/>
          </a:prstGeom>
        </p:spPr>
      </p:pic>
      <p:pic>
        <p:nvPicPr>
          <p:cNvPr id="9" name="Picture 8">
            <a:extLst>
              <a:ext uri="{FF2B5EF4-FFF2-40B4-BE49-F238E27FC236}">
                <a16:creationId xmlns:a16="http://schemas.microsoft.com/office/drawing/2014/main" id="{BB9694FC-C25D-4C5F-A86B-99AA121CCD13}"/>
              </a:ext>
            </a:extLst>
          </p:cNvPr>
          <p:cNvPicPr>
            <a:picLocks noChangeAspect="1"/>
          </p:cNvPicPr>
          <p:nvPr/>
        </p:nvPicPr>
        <p:blipFill rotWithShape="1">
          <a:blip r:embed="rId5"/>
          <a:srcRect l="41377" t="20860" r="47038" b="61511"/>
          <a:stretch/>
        </p:blipFill>
        <p:spPr>
          <a:xfrm>
            <a:off x="3538587" y="4381963"/>
            <a:ext cx="1344931" cy="1203359"/>
          </a:xfrm>
          <a:prstGeom prst="rect">
            <a:avLst/>
          </a:prstGeom>
        </p:spPr>
      </p:pic>
      <p:pic>
        <p:nvPicPr>
          <p:cNvPr id="11" name="Picture 10">
            <a:extLst>
              <a:ext uri="{FF2B5EF4-FFF2-40B4-BE49-F238E27FC236}">
                <a16:creationId xmlns:a16="http://schemas.microsoft.com/office/drawing/2014/main" id="{19F4F95A-E4B5-448C-AF32-40F170F256EF}"/>
              </a:ext>
            </a:extLst>
          </p:cNvPr>
          <p:cNvPicPr>
            <a:picLocks noChangeAspect="1"/>
          </p:cNvPicPr>
          <p:nvPr/>
        </p:nvPicPr>
        <p:blipFill rotWithShape="1">
          <a:blip r:embed="rId5"/>
          <a:srcRect l="24741" t="77185" r="59233" b="8615"/>
          <a:stretch/>
        </p:blipFill>
        <p:spPr>
          <a:xfrm>
            <a:off x="631456" y="4392692"/>
            <a:ext cx="1740771" cy="906779"/>
          </a:xfrm>
          <a:prstGeom prst="rect">
            <a:avLst/>
          </a:prstGeom>
        </p:spPr>
      </p:pic>
      <p:pic>
        <p:nvPicPr>
          <p:cNvPr id="13" name="Picture 12">
            <a:extLst>
              <a:ext uri="{FF2B5EF4-FFF2-40B4-BE49-F238E27FC236}">
                <a16:creationId xmlns:a16="http://schemas.microsoft.com/office/drawing/2014/main" id="{A321D2D9-5D24-4959-9138-0E047B7C16D4}"/>
              </a:ext>
            </a:extLst>
          </p:cNvPr>
          <p:cNvPicPr>
            <a:picLocks noChangeAspect="1"/>
          </p:cNvPicPr>
          <p:nvPr/>
        </p:nvPicPr>
        <p:blipFill rotWithShape="1">
          <a:blip r:embed="rId6"/>
          <a:srcRect l="42482" t="64325" r="35106" b="31704"/>
          <a:stretch/>
        </p:blipFill>
        <p:spPr>
          <a:xfrm>
            <a:off x="776314" y="5408248"/>
            <a:ext cx="2640306" cy="275045"/>
          </a:xfrm>
          <a:prstGeom prst="rect">
            <a:avLst/>
          </a:prstGeom>
        </p:spPr>
      </p:pic>
      <p:sp>
        <p:nvSpPr>
          <p:cNvPr id="14" name="Rectangle 13">
            <a:extLst>
              <a:ext uri="{FF2B5EF4-FFF2-40B4-BE49-F238E27FC236}">
                <a16:creationId xmlns:a16="http://schemas.microsoft.com/office/drawing/2014/main" id="{9C2BDFDA-095A-4538-80AF-C6A2187162AF}"/>
              </a:ext>
            </a:extLst>
          </p:cNvPr>
          <p:cNvSpPr/>
          <p:nvPr/>
        </p:nvSpPr>
        <p:spPr>
          <a:xfrm>
            <a:off x="449580" y="2436871"/>
            <a:ext cx="8426717" cy="179282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Rectangle 14">
            <a:extLst>
              <a:ext uri="{FF2B5EF4-FFF2-40B4-BE49-F238E27FC236}">
                <a16:creationId xmlns:a16="http://schemas.microsoft.com/office/drawing/2014/main" id="{17F79907-DD23-4F72-A9C0-F3FE7002A293}"/>
              </a:ext>
            </a:extLst>
          </p:cNvPr>
          <p:cNvSpPr/>
          <p:nvPr/>
        </p:nvSpPr>
        <p:spPr>
          <a:xfrm>
            <a:off x="449580" y="4325041"/>
            <a:ext cx="6141721" cy="140690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6" name="Picture 15">
            <a:extLst>
              <a:ext uri="{FF2B5EF4-FFF2-40B4-BE49-F238E27FC236}">
                <a16:creationId xmlns:a16="http://schemas.microsoft.com/office/drawing/2014/main" id="{7FBA143E-DBE2-4892-B904-F772C490FF18}"/>
              </a:ext>
            </a:extLst>
          </p:cNvPr>
          <p:cNvPicPr>
            <a:picLocks noChangeAspect="1"/>
          </p:cNvPicPr>
          <p:nvPr/>
        </p:nvPicPr>
        <p:blipFill rotWithShape="1">
          <a:blip r:embed="rId6"/>
          <a:srcRect l="23772" t="64723" r="73778" b="32143"/>
          <a:stretch/>
        </p:blipFill>
        <p:spPr>
          <a:xfrm>
            <a:off x="533400" y="5425003"/>
            <a:ext cx="274321" cy="206277"/>
          </a:xfrm>
          <a:prstGeom prst="rect">
            <a:avLst/>
          </a:prstGeom>
        </p:spPr>
      </p:pic>
    </p:spTree>
    <p:extLst>
      <p:ext uri="{BB962C8B-B14F-4D97-AF65-F5344CB8AC3E}">
        <p14:creationId xmlns:p14="http://schemas.microsoft.com/office/powerpoint/2010/main" val="42386523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6F035-251B-4D2C-B500-DC7F34EA9CD6}"/>
              </a:ext>
            </a:extLst>
          </p:cNvPr>
          <p:cNvSpPr>
            <a:spLocks noGrp="1"/>
          </p:cNvSpPr>
          <p:nvPr>
            <p:ph type="title"/>
          </p:nvPr>
        </p:nvSpPr>
        <p:spPr>
          <a:xfrm>
            <a:off x="274320" y="443397"/>
            <a:ext cx="7886700" cy="512624"/>
          </a:xfrm>
        </p:spPr>
        <p:txBody>
          <a:bodyPr>
            <a:normAutofit fontScale="90000"/>
          </a:bodyPr>
          <a:lstStyle/>
          <a:p>
            <a:r>
              <a:rPr lang="en-US" dirty="0"/>
              <a:t>MedMorph Elements and USCDI V2</a:t>
            </a:r>
          </a:p>
        </p:txBody>
      </p:sp>
      <p:graphicFrame>
        <p:nvGraphicFramePr>
          <p:cNvPr id="4" name="Table 4">
            <a:extLst>
              <a:ext uri="{FF2B5EF4-FFF2-40B4-BE49-F238E27FC236}">
                <a16:creationId xmlns:a16="http://schemas.microsoft.com/office/drawing/2014/main" id="{E86CC570-E0D4-4978-ADF7-028EA3990996}"/>
              </a:ext>
            </a:extLst>
          </p:cNvPr>
          <p:cNvGraphicFramePr>
            <a:graphicFrameLocks noGrp="1"/>
          </p:cNvGraphicFramePr>
          <p:nvPr>
            <p:ph idx="1"/>
            <p:extLst>
              <p:ext uri="{D42A27DB-BD31-4B8C-83A1-F6EECF244321}">
                <p14:modId xmlns:p14="http://schemas.microsoft.com/office/powerpoint/2010/main" val="1307328011"/>
              </p:ext>
            </p:extLst>
          </p:nvPr>
        </p:nvGraphicFramePr>
        <p:xfrm>
          <a:off x="41771" y="1322839"/>
          <a:ext cx="3371104" cy="4850130"/>
        </p:xfrm>
        <a:graphic>
          <a:graphicData uri="http://schemas.openxmlformats.org/drawingml/2006/table">
            <a:tbl>
              <a:tblPr firstRow="1" bandRow="1">
                <a:tableStyleId>{5C22544A-7EE6-4342-B048-85BDC9FD1C3A}</a:tableStyleId>
              </a:tblPr>
              <a:tblGrid>
                <a:gridCol w="989416">
                  <a:extLst>
                    <a:ext uri="{9D8B030D-6E8A-4147-A177-3AD203B41FA5}">
                      <a16:colId xmlns:a16="http://schemas.microsoft.com/office/drawing/2014/main" val="2099523973"/>
                    </a:ext>
                  </a:extLst>
                </a:gridCol>
                <a:gridCol w="2381688">
                  <a:extLst>
                    <a:ext uri="{9D8B030D-6E8A-4147-A177-3AD203B41FA5}">
                      <a16:colId xmlns:a16="http://schemas.microsoft.com/office/drawing/2014/main" val="3602585985"/>
                    </a:ext>
                  </a:extLst>
                </a:gridCol>
              </a:tblGrid>
              <a:tr h="278130">
                <a:tc>
                  <a:txBody>
                    <a:bodyPr/>
                    <a:lstStyle/>
                    <a:p>
                      <a:pPr algn="ctr"/>
                      <a:r>
                        <a:rPr lang="en-US" sz="1100" dirty="0"/>
                        <a:t>Class</a:t>
                      </a:r>
                    </a:p>
                  </a:txBody>
                  <a:tcPr marL="68580" marR="68580" marT="34290" marB="34290"/>
                </a:tc>
                <a:tc>
                  <a:txBody>
                    <a:bodyPr/>
                    <a:lstStyle/>
                    <a:p>
                      <a:pPr algn="ctr"/>
                      <a:r>
                        <a:rPr lang="en-US" sz="1100" dirty="0"/>
                        <a:t>Element</a:t>
                      </a:r>
                    </a:p>
                  </a:txBody>
                  <a:tcPr marL="68580" marR="68580" marT="34290" marB="34290"/>
                </a:tc>
                <a:extLst>
                  <a:ext uri="{0D108BD9-81ED-4DB2-BD59-A6C34878D82A}">
                    <a16:rowId xmlns:a16="http://schemas.microsoft.com/office/drawing/2014/main" val="1766645243"/>
                  </a:ext>
                </a:extLst>
              </a:tr>
              <a:tr h="388620">
                <a:tc>
                  <a:txBody>
                    <a:bodyPr/>
                    <a:lstStyle/>
                    <a:p>
                      <a:r>
                        <a:rPr lang="en-US" sz="1000" dirty="0"/>
                        <a:t>Clinical Notes</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Cause of Death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Date Pronounced Dead</a:t>
                      </a:r>
                    </a:p>
                  </a:txBody>
                  <a:tcPr marL="68580" marR="68580" marT="34290" marB="34290"/>
                </a:tc>
                <a:extLst>
                  <a:ext uri="{0D108BD9-81ED-4DB2-BD59-A6C34878D82A}">
                    <a16:rowId xmlns:a16="http://schemas.microsoft.com/office/drawing/2014/main" val="2292268699"/>
                  </a:ext>
                </a:extLst>
              </a:tr>
              <a:tr h="548640">
                <a:tc>
                  <a:txBody>
                    <a:bodyPr/>
                    <a:lstStyle/>
                    <a:p>
                      <a:r>
                        <a:rPr lang="en-US" sz="1000" dirty="0"/>
                        <a:t>Current Pregnancy</a:t>
                      </a:r>
                    </a:p>
                  </a:txBody>
                  <a:tcPr marL="68580" marR="68580" marT="34290" marB="34290"/>
                </a:tc>
                <a:tc>
                  <a:txBody>
                    <a:bodyPr/>
                    <a:lstStyle/>
                    <a:p>
                      <a:r>
                        <a:rPr lang="en-US" sz="1000" dirty="0"/>
                        <a:t>Last Menstrual Period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Estimated Date of Delivery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Mother’s Prepregnancy Weight</a:t>
                      </a:r>
                    </a:p>
                  </a:txBody>
                  <a:tcPr marL="68580" marR="68580" marT="34290" marB="34290"/>
                </a:tc>
                <a:extLst>
                  <a:ext uri="{0D108BD9-81ED-4DB2-BD59-A6C34878D82A}">
                    <a16:rowId xmlns:a16="http://schemas.microsoft.com/office/drawing/2014/main" val="3962432525"/>
                  </a:ext>
                </a:extLst>
              </a:tr>
              <a:tr h="708660">
                <a:tc>
                  <a:txBody>
                    <a:bodyPr/>
                    <a:lstStyle/>
                    <a:p>
                      <a:r>
                        <a:rPr lang="en-US" sz="1000" dirty="0"/>
                        <a:t>Immunizations</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Immunization Code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Immunization Status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Immunization Administered Date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Reason Immunization Note Performed</a:t>
                      </a:r>
                    </a:p>
                  </a:txBody>
                  <a:tcPr marL="68580" marR="68580" marT="34290" marB="34290"/>
                </a:tc>
                <a:extLst>
                  <a:ext uri="{0D108BD9-81ED-4DB2-BD59-A6C34878D82A}">
                    <a16:rowId xmlns:a16="http://schemas.microsoft.com/office/drawing/2014/main" val="2297670633"/>
                  </a:ext>
                </a:extLst>
              </a:tr>
              <a:tr h="388620">
                <a:tc>
                  <a:txBody>
                    <a:bodyPr/>
                    <a:lstStyle/>
                    <a:p>
                      <a:r>
                        <a:rPr lang="en-US" sz="1000" dirty="0"/>
                        <a:t>Laboratory Test</a:t>
                      </a:r>
                    </a:p>
                  </a:txBody>
                  <a:tcPr marL="68580" marR="68580" marT="34290" marB="34290"/>
                </a:tc>
                <a:tc>
                  <a:txBody>
                    <a:bodyPr/>
                    <a:lstStyle/>
                    <a:p>
                      <a:r>
                        <a:rPr lang="en-US" sz="1000" dirty="0"/>
                        <a:t>Laboratory Test/Panel Code</a:t>
                      </a:r>
                    </a:p>
                    <a:p>
                      <a:r>
                        <a:rPr lang="en-US" sz="1000" dirty="0"/>
                        <a:t>Laboratory Test Performed Date</a:t>
                      </a:r>
                    </a:p>
                  </a:txBody>
                  <a:tcPr marL="68580" marR="68580" marT="34290" marB="34290"/>
                </a:tc>
                <a:extLst>
                  <a:ext uri="{0D108BD9-81ED-4DB2-BD59-A6C34878D82A}">
                    <a16:rowId xmlns:a16="http://schemas.microsoft.com/office/drawing/2014/main" val="635368589"/>
                  </a:ext>
                </a:extLst>
              </a:tr>
              <a:tr h="548640">
                <a:tc>
                  <a:txBody>
                    <a:bodyPr/>
                    <a:lstStyle/>
                    <a:p>
                      <a:r>
                        <a:rPr lang="en-US" sz="1000" dirty="0"/>
                        <a:t>Laboratory Values/Results</a:t>
                      </a:r>
                    </a:p>
                  </a:txBody>
                  <a:tcPr marL="68580" marR="68580" marT="34290" marB="34290"/>
                </a:tc>
                <a:tc>
                  <a:txBody>
                    <a:bodyPr/>
                    <a:lstStyle/>
                    <a:p>
                      <a:r>
                        <a:rPr lang="en-US" sz="1000" dirty="0"/>
                        <a:t>Laboratory Result Status</a:t>
                      </a:r>
                    </a:p>
                    <a:p>
                      <a:r>
                        <a:rPr lang="en-US" sz="1000" dirty="0"/>
                        <a:t>Laboratory Result Value</a:t>
                      </a:r>
                    </a:p>
                  </a:txBody>
                  <a:tcPr marL="68580" marR="68580" marT="34290" marB="34290"/>
                </a:tc>
                <a:extLst>
                  <a:ext uri="{0D108BD9-81ED-4DB2-BD59-A6C34878D82A}">
                    <a16:rowId xmlns:a16="http://schemas.microsoft.com/office/drawing/2014/main" val="4240965449"/>
                  </a:ext>
                </a:extLst>
              </a:tr>
              <a:tr h="1988820">
                <a:tc>
                  <a:txBody>
                    <a:bodyPr/>
                    <a:lstStyle/>
                    <a:p>
                      <a:r>
                        <a:rPr lang="en-US" sz="1000" dirty="0"/>
                        <a:t>Medications</a:t>
                      </a:r>
                    </a:p>
                  </a:txBody>
                  <a:tcPr marL="68580" marR="68580" marT="34290" marB="34290"/>
                </a:tc>
                <a:tc>
                  <a:txBody>
                    <a:bodyPr/>
                    <a:lstStyle/>
                    <a:p>
                      <a:r>
                        <a:rPr lang="en-US" sz="1000" dirty="0"/>
                        <a:t>Date Medication Prescribed</a:t>
                      </a:r>
                    </a:p>
                    <a:p>
                      <a:r>
                        <a:rPr lang="en-US" sz="1000" dirty="0"/>
                        <a:t>Medication Prescribed Code</a:t>
                      </a:r>
                    </a:p>
                    <a:p>
                      <a:r>
                        <a:rPr lang="en-US" sz="1000" dirty="0"/>
                        <a:t>Medication Prescribed Dose</a:t>
                      </a:r>
                    </a:p>
                    <a:p>
                      <a:r>
                        <a:rPr lang="en-US" sz="1000" dirty="0"/>
                        <a:t>Medication Prescribed Dose Units</a:t>
                      </a:r>
                    </a:p>
                    <a:p>
                      <a:r>
                        <a:rPr lang="en-US" sz="1000" dirty="0"/>
                        <a:t>Medication Prescribed Reason Reference</a:t>
                      </a:r>
                    </a:p>
                    <a:p>
                      <a:r>
                        <a:rPr lang="en-US" sz="1000" dirty="0"/>
                        <a:t>Date Medication Administered</a:t>
                      </a:r>
                    </a:p>
                    <a:p>
                      <a:r>
                        <a:rPr lang="en-US" sz="1000" dirty="0"/>
                        <a:t>Medication Administered Code</a:t>
                      </a:r>
                    </a:p>
                    <a:p>
                      <a:r>
                        <a:rPr lang="en-US" sz="1000" dirty="0"/>
                        <a:t>Medication Administered Reason Reference</a:t>
                      </a:r>
                    </a:p>
                    <a:p>
                      <a:r>
                        <a:rPr lang="en-US" sz="1000" dirty="0"/>
                        <a:t>Medication Administered Performer</a:t>
                      </a:r>
                    </a:p>
                    <a:p>
                      <a:r>
                        <a:rPr lang="en-US" sz="1000" dirty="0"/>
                        <a:t>Medication Administration Dose</a:t>
                      </a:r>
                    </a:p>
                    <a:p>
                      <a:r>
                        <a:rPr lang="en-US" sz="1000" dirty="0"/>
                        <a:t>Medication Administration Dose Units</a:t>
                      </a:r>
                    </a:p>
                  </a:txBody>
                  <a:tcPr marL="68580" marR="68580" marT="34290" marB="34290"/>
                </a:tc>
                <a:extLst>
                  <a:ext uri="{0D108BD9-81ED-4DB2-BD59-A6C34878D82A}">
                    <a16:rowId xmlns:a16="http://schemas.microsoft.com/office/drawing/2014/main" val="3926009566"/>
                  </a:ext>
                </a:extLst>
              </a:tr>
            </a:tbl>
          </a:graphicData>
        </a:graphic>
      </p:graphicFrame>
      <p:graphicFrame>
        <p:nvGraphicFramePr>
          <p:cNvPr id="5" name="Table 4">
            <a:extLst>
              <a:ext uri="{FF2B5EF4-FFF2-40B4-BE49-F238E27FC236}">
                <a16:creationId xmlns:a16="http://schemas.microsoft.com/office/drawing/2014/main" id="{7D606B82-109F-491C-9D85-A06FFF5CFD29}"/>
              </a:ext>
            </a:extLst>
          </p:cNvPr>
          <p:cNvGraphicFramePr>
            <a:graphicFrameLocks/>
          </p:cNvGraphicFramePr>
          <p:nvPr>
            <p:extLst>
              <p:ext uri="{D42A27DB-BD31-4B8C-83A1-F6EECF244321}">
                <p14:modId xmlns:p14="http://schemas.microsoft.com/office/powerpoint/2010/main" val="1370627553"/>
              </p:ext>
            </p:extLst>
          </p:nvPr>
        </p:nvGraphicFramePr>
        <p:xfrm>
          <a:off x="3470364" y="1322839"/>
          <a:ext cx="3030383" cy="4552950"/>
        </p:xfrm>
        <a:graphic>
          <a:graphicData uri="http://schemas.openxmlformats.org/drawingml/2006/table">
            <a:tbl>
              <a:tblPr firstRow="1" bandRow="1">
                <a:tableStyleId>{5C22544A-7EE6-4342-B048-85BDC9FD1C3A}</a:tableStyleId>
              </a:tblPr>
              <a:tblGrid>
                <a:gridCol w="1011083">
                  <a:extLst>
                    <a:ext uri="{9D8B030D-6E8A-4147-A177-3AD203B41FA5}">
                      <a16:colId xmlns:a16="http://schemas.microsoft.com/office/drawing/2014/main" val="2099523973"/>
                    </a:ext>
                  </a:extLst>
                </a:gridCol>
                <a:gridCol w="2019300">
                  <a:extLst>
                    <a:ext uri="{9D8B030D-6E8A-4147-A177-3AD203B41FA5}">
                      <a16:colId xmlns:a16="http://schemas.microsoft.com/office/drawing/2014/main" val="3602585985"/>
                    </a:ext>
                  </a:extLst>
                </a:gridCol>
              </a:tblGrid>
              <a:tr h="278130">
                <a:tc>
                  <a:txBody>
                    <a:bodyPr/>
                    <a:lstStyle/>
                    <a:p>
                      <a:pPr algn="ctr"/>
                      <a:r>
                        <a:rPr lang="en-US" sz="1100" dirty="0"/>
                        <a:t>Class</a:t>
                      </a:r>
                    </a:p>
                  </a:txBody>
                  <a:tcPr marL="68580" marR="68580" marT="34290" marB="34290"/>
                </a:tc>
                <a:tc>
                  <a:txBody>
                    <a:bodyPr/>
                    <a:lstStyle/>
                    <a:p>
                      <a:pPr algn="ctr"/>
                      <a:r>
                        <a:rPr lang="en-US" sz="1100" dirty="0"/>
                        <a:t>Element</a:t>
                      </a:r>
                    </a:p>
                  </a:txBody>
                  <a:tcPr marL="68580" marR="68580" marT="34290" marB="34290"/>
                </a:tc>
                <a:extLst>
                  <a:ext uri="{0D108BD9-81ED-4DB2-BD59-A6C34878D82A}">
                    <a16:rowId xmlns:a16="http://schemas.microsoft.com/office/drawing/2014/main" val="1766645243"/>
                  </a:ext>
                </a:extLst>
              </a:tr>
              <a:tr h="868680">
                <a:tc>
                  <a:txBody>
                    <a:bodyPr/>
                    <a:lstStyle/>
                    <a:p>
                      <a:r>
                        <a:rPr lang="en-US" sz="1000" dirty="0"/>
                        <a:t>Newborn's Delivery Information</a:t>
                      </a:r>
                    </a:p>
                  </a:txBody>
                  <a:tcPr marL="68580" marR="68580" marT="34290" marB="34290"/>
                </a:tc>
                <a:tc>
                  <a:txBody>
                    <a:bodyPr/>
                    <a:lstStyle/>
                    <a:p>
                      <a:r>
                        <a:rPr lang="en-US" sz="1000" dirty="0"/>
                        <a:t>Gestational Age</a:t>
                      </a:r>
                    </a:p>
                    <a:p>
                      <a:r>
                        <a:rPr lang="en-US" sz="1000" dirty="0"/>
                        <a:t>Place of Birth</a:t>
                      </a:r>
                    </a:p>
                    <a:p>
                      <a:r>
                        <a:rPr lang="en-US" sz="1000" dirty="0"/>
                        <a:t>APGAR Score</a:t>
                      </a:r>
                    </a:p>
                    <a:p>
                      <a:r>
                        <a:rPr lang="en-US" sz="1000" dirty="0"/>
                        <a:t>Pregnancy Outcome</a:t>
                      </a:r>
                    </a:p>
                    <a:p>
                      <a:r>
                        <a:rPr lang="en-US" sz="1000" dirty="0"/>
                        <a:t>Birth Weight</a:t>
                      </a:r>
                    </a:p>
                  </a:txBody>
                  <a:tcPr marL="68580" marR="68580" marT="34290" marB="34290"/>
                </a:tc>
                <a:extLst>
                  <a:ext uri="{0D108BD9-81ED-4DB2-BD59-A6C34878D82A}">
                    <a16:rowId xmlns:a16="http://schemas.microsoft.com/office/drawing/2014/main" val="2292268699"/>
                  </a:ext>
                </a:extLst>
              </a:tr>
              <a:tr h="1348740">
                <a:tc>
                  <a:txBody>
                    <a:bodyPr/>
                    <a:lstStyle/>
                    <a:p>
                      <a:r>
                        <a:rPr lang="en-US" sz="1000" dirty="0"/>
                        <a:t>Mother's Delivery Information</a:t>
                      </a:r>
                    </a:p>
                  </a:txBody>
                  <a:tcPr marL="68580" marR="68580" marT="34290" marB="34290"/>
                </a:tc>
                <a:tc>
                  <a:txBody>
                    <a:bodyPr/>
                    <a:lstStyle/>
                    <a:p>
                      <a:r>
                        <a:rPr lang="en-US" sz="1000" dirty="0"/>
                        <a:t>Number of Prenatal Visits</a:t>
                      </a:r>
                    </a:p>
                    <a:p>
                      <a:r>
                        <a:rPr lang="en-US" sz="1000" dirty="0"/>
                        <a:t>Date of First Prenatal Care Visit</a:t>
                      </a:r>
                    </a:p>
                    <a:p>
                      <a:r>
                        <a:rPr lang="en-US" sz="1000" dirty="0"/>
                        <a:t>Mother’s Delivery Weight</a:t>
                      </a:r>
                    </a:p>
                    <a:p>
                      <a:r>
                        <a:rPr lang="en-US" sz="1000" dirty="0"/>
                        <a:t>Number of Fetal Deaths this Delivery</a:t>
                      </a:r>
                    </a:p>
                    <a:p>
                      <a:r>
                        <a:rPr lang="en-US" sz="1000" dirty="0"/>
                        <a:t>Number of Live Births this Delivery</a:t>
                      </a:r>
                    </a:p>
                    <a:p>
                      <a:r>
                        <a:rPr lang="en-US" sz="1000" dirty="0"/>
                        <a:t>Plurality</a:t>
                      </a:r>
                    </a:p>
                  </a:txBody>
                  <a:tcPr marL="68580" marR="68580" marT="34290" marB="34290"/>
                </a:tc>
                <a:extLst>
                  <a:ext uri="{0D108BD9-81ED-4DB2-BD59-A6C34878D82A}">
                    <a16:rowId xmlns:a16="http://schemas.microsoft.com/office/drawing/2014/main" val="3962432525"/>
                  </a:ext>
                </a:extLst>
              </a:tr>
              <a:tr h="1668780">
                <a:tc>
                  <a:txBody>
                    <a:bodyPr/>
                    <a:lstStyle/>
                    <a:p>
                      <a:r>
                        <a:rPr lang="en-US" sz="1000" dirty="0"/>
                        <a:t>Patient Demographics</a:t>
                      </a:r>
                    </a:p>
                  </a:txBody>
                  <a:tcPr marL="68580" marR="68580" marT="34290" marB="34290"/>
                </a:tc>
                <a:tc>
                  <a:txBody>
                    <a:bodyPr/>
                    <a:lstStyle/>
                    <a:p>
                      <a:r>
                        <a:rPr lang="en-US" sz="1000" dirty="0"/>
                        <a:t>Patient Medical Record Number</a:t>
                      </a:r>
                    </a:p>
                    <a:p>
                      <a:r>
                        <a:rPr lang="en-US" sz="1000" dirty="0"/>
                        <a:t>Patient Medicare Number</a:t>
                      </a:r>
                    </a:p>
                    <a:p>
                      <a:r>
                        <a:rPr lang="en-US" sz="1000" dirty="0"/>
                        <a:t>Patient Social Security Number</a:t>
                      </a:r>
                    </a:p>
                    <a:p>
                      <a:r>
                        <a:rPr lang="en-US" sz="1000" dirty="0"/>
                        <a:t>Patient Gender Identity</a:t>
                      </a:r>
                    </a:p>
                    <a:p>
                      <a:r>
                        <a:rPr lang="en-US" sz="1000" dirty="0"/>
                        <a:t>Patient Marital Status</a:t>
                      </a:r>
                    </a:p>
                    <a:p>
                      <a:r>
                        <a:rPr lang="en-US" sz="1000" dirty="0"/>
                        <a:t>Patient Address Use Period</a:t>
                      </a:r>
                    </a:p>
                    <a:p>
                      <a:r>
                        <a:rPr lang="en-US" sz="1000" dirty="0"/>
                        <a:t>Patient Vital Status</a:t>
                      </a:r>
                    </a:p>
                    <a:p>
                      <a:r>
                        <a:rPr lang="en-US" sz="1000" dirty="0"/>
                        <a:t>Patient Pregnancy Status Observation</a:t>
                      </a:r>
                    </a:p>
                    <a:p>
                      <a:r>
                        <a:rPr lang="en-US" sz="1000" dirty="0"/>
                        <a:t>Patient Birth Place</a:t>
                      </a:r>
                    </a:p>
                  </a:txBody>
                  <a:tcPr marL="68580" marR="68580" marT="34290" marB="34290"/>
                </a:tc>
                <a:extLst>
                  <a:ext uri="{0D108BD9-81ED-4DB2-BD59-A6C34878D82A}">
                    <a16:rowId xmlns:a16="http://schemas.microsoft.com/office/drawing/2014/main" val="3619647229"/>
                  </a:ext>
                </a:extLst>
              </a:tr>
              <a:tr h="388620">
                <a:tc>
                  <a:txBody>
                    <a:bodyPr/>
                    <a:lstStyle/>
                    <a:p>
                      <a:r>
                        <a:rPr lang="en-US" sz="1000" dirty="0"/>
                        <a:t>Patient Work</a:t>
                      </a:r>
                    </a:p>
                  </a:txBody>
                  <a:tcPr marL="68580" marR="68580" marT="34290" marB="34290"/>
                </a:tc>
                <a:tc>
                  <a:txBody>
                    <a:bodyPr/>
                    <a:lstStyle/>
                    <a:p>
                      <a:r>
                        <a:rPr lang="en-US" sz="1000" dirty="0"/>
                        <a:t>Job</a:t>
                      </a:r>
                    </a:p>
                    <a:p>
                      <a:r>
                        <a:rPr lang="en-US" sz="1000" dirty="0"/>
                        <a:t>Usual Work</a:t>
                      </a:r>
                    </a:p>
                  </a:txBody>
                  <a:tcPr marL="68580" marR="68580" marT="34290" marB="34290"/>
                </a:tc>
                <a:extLst>
                  <a:ext uri="{0D108BD9-81ED-4DB2-BD59-A6C34878D82A}">
                    <a16:rowId xmlns:a16="http://schemas.microsoft.com/office/drawing/2014/main" val="1350528998"/>
                  </a:ext>
                </a:extLst>
              </a:tr>
            </a:tbl>
          </a:graphicData>
        </a:graphic>
      </p:graphicFrame>
      <p:graphicFrame>
        <p:nvGraphicFramePr>
          <p:cNvPr id="7" name="Table 6">
            <a:extLst>
              <a:ext uri="{FF2B5EF4-FFF2-40B4-BE49-F238E27FC236}">
                <a16:creationId xmlns:a16="http://schemas.microsoft.com/office/drawing/2014/main" id="{34BAA5D6-471D-42FB-AA22-10B22B3322DA}"/>
              </a:ext>
            </a:extLst>
          </p:cNvPr>
          <p:cNvGraphicFramePr>
            <a:graphicFrameLocks/>
          </p:cNvGraphicFramePr>
          <p:nvPr>
            <p:extLst>
              <p:ext uri="{D42A27DB-BD31-4B8C-83A1-F6EECF244321}">
                <p14:modId xmlns:p14="http://schemas.microsoft.com/office/powerpoint/2010/main" val="905860918"/>
              </p:ext>
            </p:extLst>
          </p:nvPr>
        </p:nvGraphicFramePr>
        <p:xfrm>
          <a:off x="6588036" y="1322839"/>
          <a:ext cx="2382397" cy="2175510"/>
        </p:xfrm>
        <a:graphic>
          <a:graphicData uri="http://schemas.openxmlformats.org/drawingml/2006/table">
            <a:tbl>
              <a:tblPr firstRow="1" bandRow="1">
                <a:tableStyleId>{5C22544A-7EE6-4342-B048-85BDC9FD1C3A}</a:tableStyleId>
              </a:tblPr>
              <a:tblGrid>
                <a:gridCol w="843156">
                  <a:extLst>
                    <a:ext uri="{9D8B030D-6E8A-4147-A177-3AD203B41FA5}">
                      <a16:colId xmlns:a16="http://schemas.microsoft.com/office/drawing/2014/main" val="2099523973"/>
                    </a:ext>
                  </a:extLst>
                </a:gridCol>
                <a:gridCol w="1539241">
                  <a:extLst>
                    <a:ext uri="{9D8B030D-6E8A-4147-A177-3AD203B41FA5}">
                      <a16:colId xmlns:a16="http://schemas.microsoft.com/office/drawing/2014/main" val="3602585985"/>
                    </a:ext>
                  </a:extLst>
                </a:gridCol>
              </a:tblGrid>
              <a:tr h="278130">
                <a:tc>
                  <a:txBody>
                    <a:bodyPr/>
                    <a:lstStyle/>
                    <a:p>
                      <a:pPr algn="ctr"/>
                      <a:r>
                        <a:rPr lang="en-US" sz="1100" dirty="0"/>
                        <a:t>Class</a:t>
                      </a:r>
                    </a:p>
                  </a:txBody>
                  <a:tcPr marL="68580" marR="68580" marT="34290" marB="34290"/>
                </a:tc>
                <a:tc>
                  <a:txBody>
                    <a:bodyPr/>
                    <a:lstStyle/>
                    <a:p>
                      <a:pPr algn="ctr"/>
                      <a:r>
                        <a:rPr lang="en-US" sz="1100" dirty="0"/>
                        <a:t>Element</a:t>
                      </a:r>
                    </a:p>
                  </a:txBody>
                  <a:tcPr marL="68580" marR="68580" marT="34290" marB="34290"/>
                </a:tc>
                <a:extLst>
                  <a:ext uri="{0D108BD9-81ED-4DB2-BD59-A6C34878D82A}">
                    <a16:rowId xmlns:a16="http://schemas.microsoft.com/office/drawing/2014/main" val="1766645243"/>
                  </a:ext>
                </a:extLst>
              </a:tr>
              <a:tr h="1348740">
                <a:tc>
                  <a:txBody>
                    <a:bodyPr/>
                    <a:lstStyle/>
                    <a:p>
                      <a:r>
                        <a:rPr lang="en-US" sz="1000" dirty="0"/>
                        <a:t>Problems</a:t>
                      </a:r>
                    </a:p>
                  </a:txBody>
                  <a:tcPr marL="68580" marR="68580" marT="34290" marB="34290"/>
                </a:tc>
                <a:tc>
                  <a:txBody>
                    <a:bodyPr/>
                    <a:lstStyle/>
                    <a:p>
                      <a:r>
                        <a:rPr lang="en-US" sz="1000" dirty="0"/>
                        <a:t>Condition Onset Date</a:t>
                      </a:r>
                    </a:p>
                    <a:p>
                      <a:r>
                        <a:rPr lang="en-US" sz="1000" dirty="0"/>
                        <a:t>Condition Abatement Date</a:t>
                      </a:r>
                    </a:p>
                    <a:p>
                      <a:r>
                        <a:rPr lang="en-US" sz="1000" dirty="0"/>
                        <a:t>Condition/Diagnosis Code</a:t>
                      </a:r>
                    </a:p>
                    <a:p>
                      <a:r>
                        <a:rPr lang="en-US" sz="1000" dirty="0"/>
                        <a:t>Date of Diagnosis</a:t>
                      </a:r>
                    </a:p>
                    <a:p>
                      <a:r>
                        <a:rPr lang="en-US" sz="1000" dirty="0"/>
                        <a:t>Condition/Diagnosis Recorded Date</a:t>
                      </a:r>
                    </a:p>
                  </a:txBody>
                  <a:tcPr marL="68580" marR="68580" marT="34290" marB="34290"/>
                </a:tc>
                <a:extLst>
                  <a:ext uri="{0D108BD9-81ED-4DB2-BD59-A6C34878D82A}">
                    <a16:rowId xmlns:a16="http://schemas.microsoft.com/office/drawing/2014/main" val="2292268699"/>
                  </a:ext>
                </a:extLst>
              </a:tr>
              <a:tr h="548640">
                <a:tc>
                  <a:txBody>
                    <a:bodyPr/>
                    <a:lstStyle/>
                    <a:p>
                      <a:r>
                        <a:rPr lang="en-US" sz="1000" dirty="0"/>
                        <a:t>Procedures</a:t>
                      </a:r>
                    </a:p>
                  </a:txBody>
                  <a:tcPr marL="68580" marR="68580" marT="34290" marB="34290"/>
                </a:tc>
                <a:tc>
                  <a:txBody>
                    <a:bodyPr/>
                    <a:lstStyle/>
                    <a:p>
                      <a:r>
                        <a:rPr lang="en-US" sz="1000" dirty="0"/>
                        <a:t>Procedure Code</a:t>
                      </a:r>
                    </a:p>
                    <a:p>
                      <a:r>
                        <a:rPr lang="en-US" sz="1000" dirty="0"/>
                        <a:t>Procedure Date</a:t>
                      </a:r>
                    </a:p>
                    <a:p>
                      <a:r>
                        <a:rPr lang="en-US" sz="1000" dirty="0"/>
                        <a:t>Procedure Status</a:t>
                      </a:r>
                    </a:p>
                  </a:txBody>
                  <a:tcPr marL="68580" marR="68580" marT="34290" marB="34290"/>
                </a:tc>
                <a:extLst>
                  <a:ext uri="{0D108BD9-81ED-4DB2-BD59-A6C34878D82A}">
                    <a16:rowId xmlns:a16="http://schemas.microsoft.com/office/drawing/2014/main" val="3962432525"/>
                  </a:ext>
                </a:extLst>
              </a:tr>
            </a:tbl>
          </a:graphicData>
        </a:graphic>
      </p:graphicFrame>
      <p:sp>
        <p:nvSpPr>
          <p:cNvPr id="8" name="Rectangle 7">
            <a:extLst>
              <a:ext uri="{FF2B5EF4-FFF2-40B4-BE49-F238E27FC236}">
                <a16:creationId xmlns:a16="http://schemas.microsoft.com/office/drawing/2014/main" id="{70203E1E-5EFA-4343-9D43-11011A9A27BF}"/>
              </a:ext>
            </a:extLst>
          </p:cNvPr>
          <p:cNvSpPr/>
          <p:nvPr/>
        </p:nvSpPr>
        <p:spPr>
          <a:xfrm>
            <a:off x="7479030" y="2390359"/>
            <a:ext cx="1363980" cy="1918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9" name="Rectangle 8">
            <a:extLst>
              <a:ext uri="{FF2B5EF4-FFF2-40B4-BE49-F238E27FC236}">
                <a16:creationId xmlns:a16="http://schemas.microsoft.com/office/drawing/2014/main" id="{0B33A3CC-86CB-4C30-96D7-82D338FEAF26}"/>
              </a:ext>
            </a:extLst>
          </p:cNvPr>
          <p:cNvSpPr/>
          <p:nvPr/>
        </p:nvSpPr>
        <p:spPr>
          <a:xfrm>
            <a:off x="7494819" y="1795249"/>
            <a:ext cx="1363980" cy="2882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Tree>
    <p:extLst>
      <p:ext uri="{BB962C8B-B14F-4D97-AF65-F5344CB8AC3E}">
        <p14:creationId xmlns:p14="http://schemas.microsoft.com/office/powerpoint/2010/main" val="27795556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6F035-251B-4D2C-B500-DC7F34EA9CD6}"/>
              </a:ext>
            </a:extLst>
          </p:cNvPr>
          <p:cNvSpPr>
            <a:spLocks noGrp="1"/>
          </p:cNvSpPr>
          <p:nvPr>
            <p:ph type="title"/>
          </p:nvPr>
        </p:nvSpPr>
        <p:spPr>
          <a:xfrm>
            <a:off x="457200" y="457200"/>
            <a:ext cx="8229600" cy="533395"/>
          </a:xfrm>
        </p:spPr>
        <p:txBody>
          <a:bodyPr>
            <a:normAutofit fontScale="90000"/>
          </a:bodyPr>
          <a:lstStyle/>
          <a:p>
            <a:r>
              <a:rPr lang="en-US" dirty="0"/>
              <a:t>MedMorph Elements and USCDI V2</a:t>
            </a:r>
          </a:p>
        </p:txBody>
      </p:sp>
      <p:graphicFrame>
        <p:nvGraphicFramePr>
          <p:cNvPr id="6" name="Table 5">
            <a:extLst>
              <a:ext uri="{FF2B5EF4-FFF2-40B4-BE49-F238E27FC236}">
                <a16:creationId xmlns:a16="http://schemas.microsoft.com/office/drawing/2014/main" id="{637BDA63-7E37-491D-8BCD-259E920B8789}"/>
              </a:ext>
            </a:extLst>
          </p:cNvPr>
          <p:cNvGraphicFramePr>
            <a:graphicFrameLocks/>
          </p:cNvGraphicFramePr>
          <p:nvPr/>
        </p:nvGraphicFramePr>
        <p:xfrm>
          <a:off x="680170" y="1495425"/>
          <a:ext cx="3891830" cy="4370070"/>
        </p:xfrm>
        <a:graphic>
          <a:graphicData uri="http://schemas.openxmlformats.org/drawingml/2006/table">
            <a:tbl>
              <a:tblPr firstRow="1" bandRow="1">
                <a:tableStyleId>{5C22544A-7EE6-4342-B048-85BDC9FD1C3A}</a:tableStyleId>
              </a:tblPr>
              <a:tblGrid>
                <a:gridCol w="797232">
                  <a:extLst>
                    <a:ext uri="{9D8B030D-6E8A-4147-A177-3AD203B41FA5}">
                      <a16:colId xmlns:a16="http://schemas.microsoft.com/office/drawing/2014/main" val="2099523973"/>
                    </a:ext>
                  </a:extLst>
                </a:gridCol>
                <a:gridCol w="3094598">
                  <a:extLst>
                    <a:ext uri="{9D8B030D-6E8A-4147-A177-3AD203B41FA5}">
                      <a16:colId xmlns:a16="http://schemas.microsoft.com/office/drawing/2014/main" val="3602585985"/>
                    </a:ext>
                  </a:extLst>
                </a:gridCol>
              </a:tblGrid>
              <a:tr h="278130">
                <a:tc>
                  <a:txBody>
                    <a:bodyPr/>
                    <a:lstStyle/>
                    <a:p>
                      <a:r>
                        <a:rPr lang="en-US" sz="1100" dirty="0"/>
                        <a:t>Class</a:t>
                      </a:r>
                    </a:p>
                  </a:txBody>
                  <a:tcPr marL="68580" marR="68580" marT="34290" marB="34290"/>
                </a:tc>
                <a:tc>
                  <a:txBody>
                    <a:bodyPr/>
                    <a:lstStyle/>
                    <a:p>
                      <a:r>
                        <a:rPr lang="en-US" sz="1100" dirty="0"/>
                        <a:t>Element</a:t>
                      </a:r>
                    </a:p>
                  </a:txBody>
                  <a:tcPr marL="68580" marR="68580" marT="34290" marB="34290"/>
                </a:tc>
                <a:extLst>
                  <a:ext uri="{0D108BD9-81ED-4DB2-BD59-A6C34878D82A}">
                    <a16:rowId xmlns:a16="http://schemas.microsoft.com/office/drawing/2014/main" val="1766645243"/>
                  </a:ext>
                </a:extLst>
              </a:tr>
              <a:tr h="3749040">
                <a:tc>
                  <a:txBody>
                    <a:bodyPr/>
                    <a:lstStyle/>
                    <a:p>
                      <a:r>
                        <a:rPr lang="en-US" sz="1100" dirty="0"/>
                        <a:t>Encounter</a:t>
                      </a:r>
                    </a:p>
                  </a:txBody>
                  <a:tcPr marL="68580" marR="68580" marT="34290" marB="34290"/>
                </a:tc>
                <a:tc>
                  <a:txBody>
                    <a:bodyPr/>
                    <a:lstStyle/>
                    <a:p>
                      <a:r>
                        <a:rPr lang="en-US" sz="1100" dirty="0"/>
                        <a:t>Encounter Status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Classification of Encounter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Encounter Type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Encounter Subject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Encounter Identifier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Encounter Period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Encounter Participant Type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Participant Overseeing the Encounter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Primary Participant Responsible for Encounter </a:t>
                      </a:r>
                    </a:p>
                    <a:p>
                      <a:r>
                        <a:rPr lang="en-US" sz="1100" dirty="0"/>
                        <a:t>Encounter Participant Individual</a:t>
                      </a:r>
                    </a:p>
                    <a:p>
                      <a:r>
                        <a:rPr lang="en-US" sz="1100" dirty="0"/>
                        <a:t>Encounter Primary Performer NPI</a:t>
                      </a:r>
                    </a:p>
                    <a:p>
                      <a:r>
                        <a:rPr lang="en-US" sz="1100" dirty="0"/>
                        <a:t>Encounter Primary Performer Name</a:t>
                      </a:r>
                    </a:p>
                    <a:p>
                      <a:r>
                        <a:rPr lang="en-US" sz="1100" dirty="0"/>
                        <a:t>Encounter Primary Performer Professional Role</a:t>
                      </a:r>
                    </a:p>
                    <a:p>
                      <a:r>
                        <a:rPr lang="en-US" sz="1100" dirty="0"/>
                        <a:t>Time Period Participant Participated in the Encounter</a:t>
                      </a:r>
                    </a:p>
                    <a:p>
                      <a:r>
                        <a:rPr lang="en-US" sz="1100" dirty="0"/>
                        <a:t>Reason for the Encounter</a:t>
                      </a:r>
                    </a:p>
                    <a:p>
                      <a:r>
                        <a:rPr lang="en-US" sz="1100" dirty="0"/>
                        <a:t>Diagnoses Relevant to this Encounter</a:t>
                      </a:r>
                    </a:p>
                    <a:p>
                      <a:r>
                        <a:rPr lang="en-US" sz="1100" dirty="0"/>
                        <a:t>Encounter Primary Diagnosis</a:t>
                      </a:r>
                    </a:p>
                    <a:p>
                      <a:r>
                        <a:rPr lang="en-US" sz="1100" dirty="0"/>
                        <a:t>Encounter Principal Diagnosis</a:t>
                      </a:r>
                    </a:p>
                    <a:p>
                      <a:r>
                        <a:rPr lang="en-US" sz="1100" dirty="0"/>
                        <a:t>Hospital Encounter Discharge Disposition</a:t>
                      </a:r>
                    </a:p>
                    <a:p>
                      <a:r>
                        <a:rPr lang="en-US" sz="1100" dirty="0"/>
                        <a:t>Encounter Location Address</a:t>
                      </a:r>
                    </a:p>
                    <a:p>
                      <a:r>
                        <a:rPr lang="en-US" sz="1100" dirty="0"/>
                        <a:t>Expected Source(s) of Payment for this Encounter</a:t>
                      </a:r>
                    </a:p>
                    <a:p>
                      <a:r>
                        <a:rPr lang="en-US" sz="1100" dirty="0"/>
                        <a:t>Encounter Chief Complaint</a:t>
                      </a:r>
                    </a:p>
                  </a:txBody>
                  <a:tcPr marL="68580" marR="68580" marT="34290" marB="34290"/>
                </a:tc>
                <a:extLst>
                  <a:ext uri="{0D108BD9-81ED-4DB2-BD59-A6C34878D82A}">
                    <a16:rowId xmlns:a16="http://schemas.microsoft.com/office/drawing/2014/main" val="2292268699"/>
                  </a:ext>
                </a:extLst>
              </a:tr>
            </a:tbl>
          </a:graphicData>
        </a:graphic>
      </p:graphicFrame>
      <p:sp>
        <p:nvSpPr>
          <p:cNvPr id="10" name="Rectangle 9">
            <a:extLst>
              <a:ext uri="{FF2B5EF4-FFF2-40B4-BE49-F238E27FC236}">
                <a16:creationId xmlns:a16="http://schemas.microsoft.com/office/drawing/2014/main" id="{3BAE6A2A-C04C-4954-A4F6-1D8B90283E48}"/>
              </a:ext>
            </a:extLst>
          </p:cNvPr>
          <p:cNvSpPr/>
          <p:nvPr/>
        </p:nvSpPr>
        <p:spPr>
          <a:xfrm>
            <a:off x="1508760" y="2148297"/>
            <a:ext cx="1043940" cy="1752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24934041-FA79-4F00-B8E7-6E3A67037FA6}"/>
              </a:ext>
            </a:extLst>
          </p:cNvPr>
          <p:cNvSpPr/>
          <p:nvPr/>
        </p:nvSpPr>
        <p:spPr>
          <a:xfrm>
            <a:off x="1516380" y="4494299"/>
            <a:ext cx="2369820" cy="1752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E39E8CFE-1D68-494C-BC1B-EBB8B92D4F17}"/>
              </a:ext>
            </a:extLst>
          </p:cNvPr>
          <p:cNvSpPr/>
          <p:nvPr/>
        </p:nvSpPr>
        <p:spPr>
          <a:xfrm>
            <a:off x="1516380" y="2653121"/>
            <a:ext cx="1150620" cy="1752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7F6C68D0-DC9F-4455-9C31-9FCA1C47DA0F}"/>
              </a:ext>
            </a:extLst>
          </p:cNvPr>
          <p:cNvSpPr/>
          <p:nvPr/>
        </p:nvSpPr>
        <p:spPr>
          <a:xfrm>
            <a:off x="1508760" y="3503019"/>
            <a:ext cx="2148840" cy="15443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a:extLst>
              <a:ext uri="{FF2B5EF4-FFF2-40B4-BE49-F238E27FC236}">
                <a16:creationId xmlns:a16="http://schemas.microsoft.com/office/drawing/2014/main" id="{96DBD1B9-AAE2-4D91-AE90-1F4578AE3D62}"/>
              </a:ext>
            </a:extLst>
          </p:cNvPr>
          <p:cNvSpPr/>
          <p:nvPr/>
        </p:nvSpPr>
        <p:spPr>
          <a:xfrm>
            <a:off x="1508760" y="3666167"/>
            <a:ext cx="2301240" cy="1752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2156649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1DFE2-911D-40A3-847A-6DC95E0D9823}"/>
              </a:ext>
            </a:extLst>
          </p:cNvPr>
          <p:cNvSpPr>
            <a:spLocks noGrp="1"/>
          </p:cNvSpPr>
          <p:nvPr>
            <p:ph type="title"/>
          </p:nvPr>
        </p:nvSpPr>
        <p:spPr>
          <a:xfrm>
            <a:off x="457200" y="457200"/>
            <a:ext cx="8229600" cy="533395"/>
          </a:xfrm>
        </p:spPr>
        <p:txBody>
          <a:bodyPr>
            <a:normAutofit fontScale="90000"/>
          </a:bodyPr>
          <a:lstStyle/>
          <a:p>
            <a:r>
              <a:rPr lang="en-US" dirty="0"/>
              <a:t>USCDI Public Comment Process</a:t>
            </a:r>
          </a:p>
        </p:txBody>
      </p:sp>
      <p:graphicFrame>
        <p:nvGraphicFramePr>
          <p:cNvPr id="4" name="Table 4">
            <a:extLst>
              <a:ext uri="{FF2B5EF4-FFF2-40B4-BE49-F238E27FC236}">
                <a16:creationId xmlns:a16="http://schemas.microsoft.com/office/drawing/2014/main" id="{1A3C0983-0E31-4DF0-9063-0B2F14F04A86}"/>
              </a:ext>
            </a:extLst>
          </p:cNvPr>
          <p:cNvGraphicFramePr>
            <a:graphicFrameLocks noGrp="1"/>
          </p:cNvGraphicFramePr>
          <p:nvPr>
            <p:ph idx="1"/>
            <p:extLst>
              <p:ext uri="{D42A27DB-BD31-4B8C-83A1-F6EECF244321}">
                <p14:modId xmlns:p14="http://schemas.microsoft.com/office/powerpoint/2010/main" val="1445097361"/>
              </p:ext>
            </p:extLst>
          </p:nvPr>
        </p:nvGraphicFramePr>
        <p:xfrm>
          <a:off x="457200" y="1295400"/>
          <a:ext cx="8469576" cy="2171700"/>
        </p:xfrm>
        <a:graphic>
          <a:graphicData uri="http://schemas.openxmlformats.org/drawingml/2006/table">
            <a:tbl>
              <a:tblPr firstRow="1" bandRow="1">
                <a:tableStyleId>{5C22544A-7EE6-4342-B048-85BDC9FD1C3A}</a:tableStyleId>
              </a:tblPr>
              <a:tblGrid>
                <a:gridCol w="532496">
                  <a:extLst>
                    <a:ext uri="{9D8B030D-6E8A-4147-A177-3AD203B41FA5}">
                      <a16:colId xmlns:a16="http://schemas.microsoft.com/office/drawing/2014/main" val="1659199950"/>
                    </a:ext>
                  </a:extLst>
                </a:gridCol>
                <a:gridCol w="6148039">
                  <a:extLst>
                    <a:ext uri="{9D8B030D-6E8A-4147-A177-3AD203B41FA5}">
                      <a16:colId xmlns:a16="http://schemas.microsoft.com/office/drawing/2014/main" val="2038574813"/>
                    </a:ext>
                  </a:extLst>
                </a:gridCol>
                <a:gridCol w="1789041">
                  <a:extLst>
                    <a:ext uri="{9D8B030D-6E8A-4147-A177-3AD203B41FA5}">
                      <a16:colId xmlns:a16="http://schemas.microsoft.com/office/drawing/2014/main" val="2336852032"/>
                    </a:ext>
                  </a:extLst>
                </a:gridCol>
              </a:tblGrid>
              <a:tr h="297180">
                <a:tc>
                  <a:txBody>
                    <a:bodyPr/>
                    <a:lstStyle/>
                    <a:p>
                      <a:r>
                        <a:rPr lang="en-US" sz="1500" dirty="0"/>
                        <a:t>Step</a:t>
                      </a:r>
                    </a:p>
                  </a:txBody>
                  <a:tcPr marL="68580" marR="68580" marT="34290" marB="34290"/>
                </a:tc>
                <a:tc>
                  <a:txBody>
                    <a:bodyPr/>
                    <a:lstStyle/>
                    <a:p>
                      <a:r>
                        <a:rPr lang="en-US" sz="1500" dirty="0"/>
                        <a:t>Activity</a:t>
                      </a:r>
                    </a:p>
                  </a:txBody>
                  <a:tcPr marL="68580" marR="68580" marT="34290" marB="34290"/>
                </a:tc>
                <a:tc>
                  <a:txBody>
                    <a:bodyPr/>
                    <a:lstStyle/>
                    <a:p>
                      <a:r>
                        <a:rPr lang="en-US" sz="1500" dirty="0"/>
                        <a:t>Date</a:t>
                      </a:r>
                    </a:p>
                  </a:txBody>
                  <a:tcPr marL="68580" marR="68580" marT="34290" marB="34290"/>
                </a:tc>
                <a:extLst>
                  <a:ext uri="{0D108BD9-81ED-4DB2-BD59-A6C34878D82A}">
                    <a16:rowId xmlns:a16="http://schemas.microsoft.com/office/drawing/2014/main" val="1112645461"/>
                  </a:ext>
                </a:extLst>
              </a:tr>
              <a:tr h="297180">
                <a:tc>
                  <a:txBody>
                    <a:bodyPr/>
                    <a:lstStyle/>
                    <a:p>
                      <a:r>
                        <a:rPr lang="en-US" sz="1500" dirty="0"/>
                        <a:t>1</a:t>
                      </a:r>
                    </a:p>
                  </a:txBody>
                  <a:tcPr marL="68580" marR="68580" marT="34290" marB="34290"/>
                </a:tc>
                <a:tc>
                  <a:txBody>
                    <a:bodyPr/>
                    <a:lstStyle/>
                    <a:p>
                      <a:r>
                        <a:rPr lang="en-US" sz="1500" dirty="0"/>
                        <a:t>Evaluate Draft USCDI v2 and submit comments via the ONDEC system</a:t>
                      </a:r>
                    </a:p>
                  </a:txBody>
                  <a:tcPr marL="68580" marR="68580" marT="34290" marB="34290"/>
                </a:tc>
                <a:tc>
                  <a:txBody>
                    <a:bodyPr/>
                    <a:lstStyle/>
                    <a:p>
                      <a:r>
                        <a:rPr lang="en-US" sz="1500" dirty="0"/>
                        <a:t>By April 15, 2021</a:t>
                      </a:r>
                    </a:p>
                  </a:txBody>
                  <a:tcPr marL="68580" marR="68580" marT="34290" marB="34290"/>
                </a:tc>
                <a:extLst>
                  <a:ext uri="{0D108BD9-81ED-4DB2-BD59-A6C34878D82A}">
                    <a16:rowId xmlns:a16="http://schemas.microsoft.com/office/drawing/2014/main" val="739481757"/>
                  </a:ext>
                </a:extLst>
              </a:tr>
              <a:tr h="297180">
                <a:tc>
                  <a:txBody>
                    <a:bodyPr/>
                    <a:lstStyle/>
                    <a:p>
                      <a:r>
                        <a:rPr lang="en-US" sz="1500" dirty="0"/>
                        <a:t>2</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ONC reviews comments and recommendations</a:t>
                      </a:r>
                    </a:p>
                  </a:txBody>
                  <a:tcPr marL="68580" marR="68580" marT="34290" marB="34290"/>
                </a:tc>
                <a:tc>
                  <a:txBody>
                    <a:bodyPr/>
                    <a:lstStyle/>
                    <a:p>
                      <a:r>
                        <a:rPr lang="en-US" sz="1500" dirty="0"/>
                        <a:t>April 15 – July 2021</a:t>
                      </a:r>
                    </a:p>
                  </a:txBody>
                  <a:tcPr marL="68580" marR="68580" marT="34290" marB="34290"/>
                </a:tc>
                <a:extLst>
                  <a:ext uri="{0D108BD9-81ED-4DB2-BD59-A6C34878D82A}">
                    <a16:rowId xmlns:a16="http://schemas.microsoft.com/office/drawing/2014/main" val="2454292854"/>
                  </a:ext>
                </a:extLst>
              </a:tr>
              <a:tr h="297180">
                <a:tc>
                  <a:txBody>
                    <a:bodyPr/>
                    <a:lstStyle/>
                    <a:p>
                      <a:r>
                        <a:rPr lang="en-US" sz="1500" dirty="0"/>
                        <a:t>3</a:t>
                      </a:r>
                    </a:p>
                  </a:txBody>
                  <a:tcPr marL="68580" marR="68580" marT="34290" marB="34290"/>
                </a:tc>
                <a:tc>
                  <a:txBody>
                    <a:bodyPr/>
                    <a:lstStyle/>
                    <a:p>
                      <a:r>
                        <a:rPr lang="en-US" sz="1500" dirty="0"/>
                        <a:t>ONC publishes USCDI v2</a:t>
                      </a:r>
                    </a:p>
                  </a:txBody>
                  <a:tcPr marL="68580" marR="68580" marT="34290" marB="34290"/>
                </a:tc>
                <a:tc>
                  <a:txBody>
                    <a:bodyPr/>
                    <a:lstStyle/>
                    <a:p>
                      <a:r>
                        <a:rPr lang="en-US" sz="1500" dirty="0"/>
                        <a:t>July 2021</a:t>
                      </a:r>
                    </a:p>
                  </a:txBody>
                  <a:tcPr marL="68580" marR="68580" marT="34290" marB="34290"/>
                </a:tc>
                <a:extLst>
                  <a:ext uri="{0D108BD9-81ED-4DB2-BD59-A6C34878D82A}">
                    <a16:rowId xmlns:a16="http://schemas.microsoft.com/office/drawing/2014/main" val="1272888235"/>
                  </a:ext>
                </a:extLst>
              </a:tr>
              <a:tr h="982980">
                <a:tc>
                  <a:txBody>
                    <a:bodyPr/>
                    <a:lstStyle/>
                    <a:p>
                      <a:r>
                        <a:rPr lang="en-US" sz="1500" dirty="0"/>
                        <a:t>4</a:t>
                      </a:r>
                    </a:p>
                  </a:txBody>
                  <a:tcPr marL="68580" marR="68580" marT="34290" marB="34290"/>
                </a:tc>
                <a:tc>
                  <a:txBody>
                    <a:bodyPr/>
                    <a:lstStyle/>
                    <a:p>
                      <a:r>
                        <a:rPr lang="en-US" sz="1500" kern="1200" dirty="0">
                          <a:solidFill>
                            <a:schemeClr val="dk1"/>
                          </a:solidFill>
                          <a:effectLst/>
                          <a:latin typeface="+mn-lt"/>
                          <a:ea typeface="+mn-ea"/>
                          <a:cs typeface="+mn-cs"/>
                        </a:rPr>
                        <a:t>ONC will consider USCDIv2 be included in a future cycle of the Standards Version Advancement Process (SVAP), which permits health IT developers to voluntarily update their certified health IT with these new USCDI data elements and provide those updates to their customers</a:t>
                      </a:r>
                      <a:endParaRPr lang="en-US" sz="1500" dirty="0"/>
                    </a:p>
                  </a:txBody>
                  <a:tcPr marL="68580" marR="68580" marT="34290" marB="34290"/>
                </a:tc>
                <a:tc>
                  <a:txBody>
                    <a:bodyPr/>
                    <a:lstStyle/>
                    <a:p>
                      <a:r>
                        <a:rPr lang="en-US" sz="1500" dirty="0"/>
                        <a:t>Aug 2021</a:t>
                      </a:r>
                    </a:p>
                  </a:txBody>
                  <a:tcPr marL="68580" marR="68580" marT="34290" marB="34290"/>
                </a:tc>
                <a:extLst>
                  <a:ext uri="{0D108BD9-81ED-4DB2-BD59-A6C34878D82A}">
                    <a16:rowId xmlns:a16="http://schemas.microsoft.com/office/drawing/2014/main" val="3341015509"/>
                  </a:ext>
                </a:extLst>
              </a:tr>
            </a:tbl>
          </a:graphicData>
        </a:graphic>
      </p:graphicFrame>
    </p:spTree>
    <p:extLst>
      <p:ext uri="{BB962C8B-B14F-4D97-AF65-F5344CB8AC3E}">
        <p14:creationId xmlns:p14="http://schemas.microsoft.com/office/powerpoint/2010/main" val="34252335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18020735-DFC6-4083-948E-0814C213DB64}"/>
              </a:ext>
            </a:extLst>
          </p:cNvPr>
          <p:cNvSpPr>
            <a:spLocks noGrp="1"/>
          </p:cNvSpPr>
          <p:nvPr>
            <p:ph type="subTitle" idx="1"/>
          </p:nvPr>
        </p:nvSpPr>
        <p:spPr>
          <a:xfrm>
            <a:off x="1371600" y="2552700"/>
            <a:ext cx="6400800" cy="1752600"/>
          </a:xfrm>
        </p:spPr>
        <p:txBody>
          <a:bodyPr/>
          <a:lstStyle/>
          <a:p>
            <a:r>
              <a:rPr lang="en-US" dirty="0">
                <a:solidFill>
                  <a:schemeClr val="accent1"/>
                </a:solidFill>
              </a:rPr>
              <a:t>MedMorph Use Case Content IG Planning</a:t>
            </a:r>
          </a:p>
        </p:txBody>
      </p:sp>
    </p:spTree>
    <p:extLst>
      <p:ext uri="{BB962C8B-B14F-4D97-AF65-F5344CB8AC3E}">
        <p14:creationId xmlns:p14="http://schemas.microsoft.com/office/powerpoint/2010/main" val="3487457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DA40-DA06-4C26-AC5E-6CB60934B640}"/>
              </a:ext>
            </a:extLst>
          </p:cNvPr>
          <p:cNvSpPr>
            <a:spLocks noGrp="1"/>
          </p:cNvSpPr>
          <p:nvPr>
            <p:ph type="title"/>
          </p:nvPr>
        </p:nvSpPr>
        <p:spPr/>
        <p:txBody>
          <a:bodyPr/>
          <a:lstStyle/>
          <a:p>
            <a:r>
              <a:rPr lang="en-US" sz="2900" dirty="0"/>
              <a:t>Use Case Content IGs </a:t>
            </a:r>
          </a:p>
        </p:txBody>
      </p:sp>
      <p:sp>
        <p:nvSpPr>
          <p:cNvPr id="4" name="Content Placeholder 3">
            <a:extLst>
              <a:ext uri="{FF2B5EF4-FFF2-40B4-BE49-F238E27FC236}">
                <a16:creationId xmlns:a16="http://schemas.microsoft.com/office/drawing/2014/main" id="{56F9177B-9715-43FD-97C1-B7DD5C713217}"/>
              </a:ext>
            </a:extLst>
          </p:cNvPr>
          <p:cNvSpPr>
            <a:spLocks noGrp="1"/>
          </p:cNvSpPr>
          <p:nvPr>
            <p:ph idx="1"/>
          </p:nvPr>
        </p:nvSpPr>
        <p:spPr/>
        <p:txBody>
          <a:bodyPr/>
          <a:lstStyle/>
          <a:p>
            <a:r>
              <a:rPr lang="en-US" dirty="0"/>
              <a:t>Chronic Hepatitis C Surveillance (Hep C)</a:t>
            </a:r>
          </a:p>
          <a:p>
            <a:pPr lvl="1"/>
            <a:r>
              <a:rPr lang="en-US" dirty="0"/>
              <a:t>FHIR eICR IG will be used for Hep C</a:t>
            </a:r>
          </a:p>
          <a:p>
            <a:pPr lvl="1"/>
            <a:r>
              <a:rPr lang="en-US" dirty="0"/>
              <a:t>Hepatitis C is a Public Health reportable disease</a:t>
            </a:r>
          </a:p>
          <a:p>
            <a:pPr lvl="1"/>
            <a:r>
              <a:rPr lang="en-US" dirty="0"/>
              <a:t>As of now, all Hep C elements are accounted for in eICR IG</a:t>
            </a:r>
          </a:p>
          <a:p>
            <a:r>
              <a:rPr lang="en-US" dirty="0"/>
              <a:t>Cancer Reporting</a:t>
            </a:r>
          </a:p>
          <a:p>
            <a:pPr lvl="1"/>
            <a:r>
              <a:rPr lang="en-US" dirty="0"/>
              <a:t>New content IG will be created</a:t>
            </a:r>
          </a:p>
          <a:p>
            <a:pPr lvl="1"/>
            <a:r>
              <a:rPr lang="en-US" dirty="0"/>
              <a:t>Model after the eICR</a:t>
            </a:r>
          </a:p>
          <a:p>
            <a:r>
              <a:rPr lang="en-US" dirty="0"/>
              <a:t>Health Care Surveys</a:t>
            </a:r>
          </a:p>
          <a:p>
            <a:pPr lvl="1"/>
            <a:r>
              <a:rPr lang="en-US" dirty="0"/>
              <a:t>New content IG will be created</a:t>
            </a:r>
          </a:p>
          <a:p>
            <a:endParaRPr lang="en-US" dirty="0"/>
          </a:p>
        </p:txBody>
      </p:sp>
    </p:spTree>
    <p:extLst>
      <p:ext uri="{BB962C8B-B14F-4D97-AF65-F5344CB8AC3E}">
        <p14:creationId xmlns:p14="http://schemas.microsoft.com/office/powerpoint/2010/main" val="18464609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345698-C4E4-4045-95F1-9CF766B0658C}"/>
              </a:ext>
            </a:extLst>
          </p:cNvPr>
          <p:cNvSpPr>
            <a:spLocks noGrp="1"/>
          </p:cNvSpPr>
          <p:nvPr>
            <p:ph type="title"/>
          </p:nvPr>
        </p:nvSpPr>
        <p:spPr/>
        <p:txBody>
          <a:bodyPr>
            <a:normAutofit fontScale="90000"/>
          </a:bodyPr>
          <a:lstStyle/>
          <a:p>
            <a:r>
              <a:rPr lang="en-US" dirty="0"/>
              <a:t>What goes in a Content IG?</a:t>
            </a:r>
          </a:p>
        </p:txBody>
      </p:sp>
      <p:sp>
        <p:nvSpPr>
          <p:cNvPr id="5" name="Content Placeholder 4">
            <a:extLst>
              <a:ext uri="{FF2B5EF4-FFF2-40B4-BE49-F238E27FC236}">
                <a16:creationId xmlns:a16="http://schemas.microsoft.com/office/drawing/2014/main" id="{DB78190E-AEB1-4562-857C-5A169EFF6920}"/>
              </a:ext>
            </a:extLst>
          </p:cNvPr>
          <p:cNvSpPr>
            <a:spLocks noGrp="1"/>
          </p:cNvSpPr>
          <p:nvPr>
            <p:ph idx="1"/>
          </p:nvPr>
        </p:nvSpPr>
        <p:spPr/>
        <p:txBody>
          <a:bodyPr/>
          <a:lstStyle/>
          <a:p>
            <a:r>
              <a:rPr lang="en-US" dirty="0"/>
              <a:t>Payload</a:t>
            </a:r>
          </a:p>
          <a:p>
            <a:pPr lvl="1"/>
            <a:r>
              <a:rPr lang="en-US" dirty="0"/>
              <a:t>Structure</a:t>
            </a:r>
          </a:p>
          <a:p>
            <a:pPr lvl="1"/>
            <a:r>
              <a:rPr lang="en-US" dirty="0"/>
              <a:t>Vocabulary for conveyance of the data</a:t>
            </a:r>
          </a:p>
          <a:p>
            <a:pPr lvl="1"/>
            <a:r>
              <a:rPr lang="en-US" dirty="0"/>
              <a:t>Methods of transaction</a:t>
            </a:r>
          </a:p>
          <a:p>
            <a:pPr lvl="1"/>
            <a:r>
              <a:rPr lang="en-US" dirty="0"/>
              <a:t>Name the trigger codes, rules and value sets (but these items reside outside the IG since they change rapidly)</a:t>
            </a:r>
          </a:p>
          <a:p>
            <a:r>
              <a:rPr lang="en-US" dirty="0"/>
              <a:t>One Knowledge Artifact Repository per Use Case</a:t>
            </a:r>
          </a:p>
          <a:p>
            <a:r>
              <a:rPr lang="en-US" dirty="0"/>
              <a:t>Queries?</a:t>
            </a:r>
          </a:p>
        </p:txBody>
      </p:sp>
    </p:spTree>
    <p:extLst>
      <p:ext uri="{BB962C8B-B14F-4D97-AF65-F5344CB8AC3E}">
        <p14:creationId xmlns:p14="http://schemas.microsoft.com/office/powerpoint/2010/main" val="24630664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C955C-2617-4206-B8C6-73851C1ACF6B}"/>
              </a:ext>
            </a:extLst>
          </p:cNvPr>
          <p:cNvSpPr>
            <a:spLocks noGrp="1"/>
          </p:cNvSpPr>
          <p:nvPr>
            <p:ph type="title"/>
          </p:nvPr>
        </p:nvSpPr>
        <p:spPr/>
        <p:txBody>
          <a:bodyPr>
            <a:normAutofit fontScale="90000"/>
          </a:bodyPr>
          <a:lstStyle/>
          <a:p>
            <a:r>
              <a:rPr lang="en-US" dirty="0"/>
              <a:t>Next Steps</a:t>
            </a:r>
          </a:p>
        </p:txBody>
      </p:sp>
      <p:sp>
        <p:nvSpPr>
          <p:cNvPr id="3" name="Content Placeholder 2">
            <a:extLst>
              <a:ext uri="{FF2B5EF4-FFF2-40B4-BE49-F238E27FC236}">
                <a16:creationId xmlns:a16="http://schemas.microsoft.com/office/drawing/2014/main" id="{FB0B34E8-43ED-4E7F-A602-69DDCFEBC48A}"/>
              </a:ext>
            </a:extLst>
          </p:cNvPr>
          <p:cNvSpPr>
            <a:spLocks noGrp="1"/>
          </p:cNvSpPr>
          <p:nvPr>
            <p:ph idx="1"/>
          </p:nvPr>
        </p:nvSpPr>
        <p:spPr/>
        <p:txBody>
          <a:bodyPr/>
          <a:lstStyle/>
          <a:p>
            <a:r>
              <a:rPr lang="en-US" sz="2000" b="1" dirty="0"/>
              <a:t>Next Meeting: </a:t>
            </a:r>
            <a:r>
              <a:rPr lang="en-US" sz="2000" b="1" dirty="0">
                <a:solidFill>
                  <a:srgbClr val="0070C0"/>
                </a:solidFill>
              </a:rPr>
              <a:t>Thursday, January 28</a:t>
            </a:r>
            <a:r>
              <a:rPr lang="en-US" sz="2000" b="1" baseline="30000" dirty="0">
                <a:solidFill>
                  <a:srgbClr val="0070C0"/>
                </a:solidFill>
              </a:rPr>
              <a:t>th</a:t>
            </a:r>
            <a:r>
              <a:rPr lang="en-US" sz="2000" b="1" dirty="0">
                <a:solidFill>
                  <a:srgbClr val="0070C0"/>
                </a:solidFill>
              </a:rPr>
              <a:t>?</a:t>
            </a:r>
          </a:p>
          <a:p>
            <a:endParaRPr lang="en-US" sz="2000" dirty="0"/>
          </a:p>
          <a:p>
            <a:r>
              <a:rPr lang="en-US" sz="2000" b="1" dirty="0"/>
              <a:t>Focus of Next Meeting: </a:t>
            </a:r>
          </a:p>
          <a:p>
            <a:pPr lvl="1"/>
            <a:r>
              <a:rPr lang="en-US" sz="1800" dirty="0"/>
              <a:t>USCDI Comments</a:t>
            </a:r>
          </a:p>
          <a:p>
            <a:pPr lvl="1"/>
            <a:r>
              <a:rPr lang="en-US" sz="1800" dirty="0"/>
              <a:t>Content IG Planning</a:t>
            </a:r>
          </a:p>
          <a:p>
            <a:pPr marL="393700" lvl="1" indent="0">
              <a:buNone/>
            </a:pPr>
            <a:endParaRPr lang="en-US" sz="1800" dirty="0"/>
          </a:p>
          <a:p>
            <a:endParaRPr lang="en-US" sz="2000" dirty="0"/>
          </a:p>
        </p:txBody>
      </p:sp>
    </p:spTree>
    <p:extLst>
      <p:ext uri="{BB962C8B-B14F-4D97-AF65-F5344CB8AC3E}">
        <p14:creationId xmlns:p14="http://schemas.microsoft.com/office/powerpoint/2010/main" val="13718250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86105-5F9D-480F-8290-F12D673E69A9}"/>
              </a:ext>
            </a:extLst>
          </p:cNvPr>
          <p:cNvSpPr>
            <a:spLocks noGrp="1"/>
          </p:cNvSpPr>
          <p:nvPr>
            <p:ph type="title"/>
          </p:nvPr>
        </p:nvSpPr>
        <p:spPr>
          <a:xfrm>
            <a:off x="163162" y="-1268"/>
            <a:ext cx="7886700" cy="994172"/>
          </a:xfrm>
        </p:spPr>
        <p:txBody>
          <a:bodyPr>
            <a:normAutofit/>
          </a:bodyPr>
          <a:lstStyle/>
          <a:p>
            <a:r>
              <a:rPr lang="en-US" sz="3000" dirty="0"/>
              <a:t>Contacts</a:t>
            </a:r>
          </a:p>
        </p:txBody>
      </p:sp>
      <p:sp>
        <p:nvSpPr>
          <p:cNvPr id="3" name="Content Placeholder 2">
            <a:extLst>
              <a:ext uri="{FF2B5EF4-FFF2-40B4-BE49-F238E27FC236}">
                <a16:creationId xmlns:a16="http://schemas.microsoft.com/office/drawing/2014/main" id="{F1FCCA8F-DB0B-4AB2-A890-E69E3EFC86E0}"/>
              </a:ext>
            </a:extLst>
          </p:cNvPr>
          <p:cNvSpPr>
            <a:spLocks noGrp="1"/>
          </p:cNvSpPr>
          <p:nvPr>
            <p:ph idx="1"/>
          </p:nvPr>
        </p:nvSpPr>
        <p:spPr>
          <a:xfrm>
            <a:off x="4362885" y="1219199"/>
            <a:ext cx="4617954" cy="4140561"/>
          </a:xfrm>
        </p:spPr>
        <p:txBody>
          <a:bodyPr>
            <a:noAutofit/>
          </a:bodyPr>
          <a:lstStyle/>
          <a:p>
            <a:pPr marL="0" indent="0">
              <a:buNone/>
            </a:pPr>
            <a:r>
              <a:rPr lang="en-US" sz="1800" b="1" dirty="0"/>
              <a:t>CDC Team</a:t>
            </a:r>
          </a:p>
          <a:p>
            <a:pPr lvl="1"/>
            <a:r>
              <a:rPr lang="en-US" sz="1800" dirty="0"/>
              <a:t>Maria Michaels: </a:t>
            </a:r>
            <a:r>
              <a:rPr lang="en-US" sz="1800" dirty="0">
                <a:hlinkClick r:id="rId2"/>
              </a:rPr>
              <a:t>ktx2@cdc.gov</a:t>
            </a:r>
            <a:r>
              <a:rPr lang="en-US" sz="1800" dirty="0"/>
              <a:t> </a:t>
            </a:r>
          </a:p>
          <a:p>
            <a:pPr lvl="1"/>
            <a:r>
              <a:rPr lang="en-US" sz="1800" dirty="0"/>
              <a:t>Wendy Blumenthal: </a:t>
            </a:r>
            <a:r>
              <a:rPr lang="en-US" sz="1800" dirty="0">
                <a:hlinkClick r:id="rId3"/>
              </a:rPr>
              <a:t>wfb6@cdc.gov</a:t>
            </a:r>
            <a:endParaRPr lang="en-US" sz="1800" dirty="0"/>
          </a:p>
          <a:p>
            <a:pPr lvl="1"/>
            <a:r>
              <a:rPr lang="en-US" sz="1800" dirty="0"/>
              <a:t>Arun Srinivasan: </a:t>
            </a:r>
            <a:r>
              <a:rPr lang="en-US" sz="1800" dirty="0">
                <a:hlinkClick r:id="rId4"/>
              </a:rPr>
              <a:t>fos2@cdc.gov</a:t>
            </a:r>
            <a:endParaRPr lang="en-US" sz="1800" dirty="0"/>
          </a:p>
          <a:p>
            <a:pPr lvl="1"/>
            <a:r>
              <a:rPr lang="en-US" sz="1800" dirty="0"/>
              <a:t>Syed Sameemuddin: </a:t>
            </a:r>
            <a:r>
              <a:rPr lang="en-US" sz="1800" dirty="0">
                <a:hlinkClick r:id="rId5"/>
              </a:rPr>
              <a:t>puv5@cdc.gov</a:t>
            </a:r>
            <a:endParaRPr lang="en-US" sz="1800" dirty="0"/>
          </a:p>
          <a:p>
            <a:pPr lvl="1"/>
            <a:r>
              <a:rPr lang="en-US" sz="1800" dirty="0"/>
              <a:t>Abigail Viall: </a:t>
            </a:r>
            <a:r>
              <a:rPr lang="en-US" sz="1800" dirty="0">
                <a:hlinkClick r:id="rId6"/>
              </a:rPr>
              <a:t>bzv3@cdc.gov</a:t>
            </a:r>
            <a:endParaRPr lang="en-US" sz="1800" dirty="0"/>
          </a:p>
          <a:p>
            <a:pPr lvl="1"/>
            <a:r>
              <a:rPr lang="en-US" sz="1800" dirty="0"/>
              <a:t>Aaron Harris: </a:t>
            </a:r>
            <a:r>
              <a:rPr lang="en-US" sz="1800" dirty="0">
                <a:hlinkClick r:id="rId7"/>
              </a:rPr>
              <a:t>ieo9@cdc.gov</a:t>
            </a:r>
            <a:endParaRPr lang="en-US" sz="1800" dirty="0"/>
          </a:p>
          <a:p>
            <a:pPr lvl="1"/>
            <a:r>
              <a:rPr lang="en-US" sz="1800" dirty="0" err="1"/>
              <a:t>Shaoman</a:t>
            </a:r>
            <a:r>
              <a:rPr lang="en-US" sz="1800" dirty="0"/>
              <a:t> Yin: </a:t>
            </a:r>
            <a:r>
              <a:rPr lang="en-US" sz="1800" dirty="0">
                <a:hlinkClick r:id="rId8"/>
              </a:rPr>
              <a:t>wso3@cdc.gov</a:t>
            </a:r>
            <a:endParaRPr lang="en-US" sz="1800" dirty="0"/>
          </a:p>
          <a:p>
            <a:pPr lvl="1"/>
            <a:r>
              <a:rPr lang="en-US" sz="1800" dirty="0"/>
              <a:t>Brian Gugerty: </a:t>
            </a:r>
            <a:r>
              <a:rPr lang="en-US" sz="1800" dirty="0">
                <a:hlinkClick r:id="rId9"/>
              </a:rPr>
              <a:t>vaz6@cdc.gov</a:t>
            </a:r>
            <a:endParaRPr lang="en-US" sz="1800" dirty="0"/>
          </a:p>
          <a:p>
            <a:pPr lvl="1"/>
            <a:r>
              <a:rPr lang="en-US" sz="1800" dirty="0"/>
              <a:t>Cynthia Bush: </a:t>
            </a:r>
            <a:r>
              <a:rPr lang="en-US" sz="1800" dirty="0">
                <a:hlinkClick r:id="rId10"/>
              </a:rPr>
              <a:t>pdz1@cdc.gov</a:t>
            </a:r>
            <a:endParaRPr lang="en-US" sz="1800" dirty="0"/>
          </a:p>
          <a:p>
            <a:pPr lvl="1"/>
            <a:r>
              <a:rPr lang="en-US" sz="1800" dirty="0"/>
              <a:t>Laura Conn: </a:t>
            </a:r>
            <a:r>
              <a:rPr lang="en-US" sz="1800" dirty="0">
                <a:hlinkClick r:id="rId11"/>
              </a:rPr>
              <a:t>lbk1@cdc.gov</a:t>
            </a:r>
            <a:endParaRPr lang="en-US" sz="1800" dirty="0"/>
          </a:p>
          <a:p>
            <a:pPr marL="0" indent="0">
              <a:buNone/>
            </a:pPr>
            <a:r>
              <a:rPr lang="en-US" sz="1800" b="1" dirty="0"/>
              <a:t>TEP Co-Chairs</a:t>
            </a:r>
          </a:p>
          <a:p>
            <a:pPr lvl="1"/>
            <a:r>
              <a:rPr lang="en-US" sz="1800" dirty="0"/>
              <a:t>John Loonsk: </a:t>
            </a:r>
            <a:r>
              <a:rPr lang="en-US" sz="1800" dirty="0">
                <a:hlinkClick r:id="rId12"/>
              </a:rPr>
              <a:t>john.loonsk@jhu.edu</a:t>
            </a:r>
            <a:endParaRPr lang="en-US" sz="1800" dirty="0"/>
          </a:p>
          <a:p>
            <a:pPr lvl="1"/>
            <a:r>
              <a:rPr lang="en-US" sz="1800" dirty="0"/>
              <a:t>Bill Lober: </a:t>
            </a:r>
            <a:r>
              <a:rPr lang="en-US" sz="1800" dirty="0">
                <a:hlinkClick r:id="rId13"/>
              </a:rPr>
              <a:t>lober@uw.edu</a:t>
            </a:r>
            <a:endParaRPr lang="en-US" sz="1800" dirty="0"/>
          </a:p>
          <a:p>
            <a:endParaRPr lang="en-US" sz="1800" dirty="0"/>
          </a:p>
        </p:txBody>
      </p:sp>
      <p:sp>
        <p:nvSpPr>
          <p:cNvPr id="4" name="Content Placeholder 2">
            <a:extLst>
              <a:ext uri="{FF2B5EF4-FFF2-40B4-BE49-F238E27FC236}">
                <a16:creationId xmlns:a16="http://schemas.microsoft.com/office/drawing/2014/main" id="{E169ECA0-F2C7-46E4-81E1-1D6FC2AFB528}"/>
              </a:ext>
            </a:extLst>
          </p:cNvPr>
          <p:cNvSpPr txBox="1">
            <a:spLocks/>
          </p:cNvSpPr>
          <p:nvPr/>
        </p:nvSpPr>
        <p:spPr>
          <a:xfrm>
            <a:off x="163162" y="1219200"/>
            <a:ext cx="4617955" cy="414056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1">
                  <a:lumMod val="75000"/>
                </a:schemeClr>
              </a:buClr>
              <a:buNone/>
            </a:pPr>
            <a:r>
              <a:rPr lang="en-US" sz="1800" b="1" dirty="0">
                <a:latin typeface="Arial" panose="020B0604020202020204" pitchFamily="34" charset="0"/>
                <a:cs typeface="Arial" panose="020B0604020202020204" pitchFamily="34" charset="0"/>
              </a:rPr>
              <a:t>Use Case Development</a:t>
            </a:r>
          </a:p>
          <a:p>
            <a:pPr>
              <a:buClr>
                <a:schemeClr val="accent1">
                  <a:lumMod val="75000"/>
                </a:schemeClr>
              </a:buClr>
            </a:pPr>
            <a:r>
              <a:rPr lang="en-US" sz="1800" dirty="0">
                <a:latin typeface="Arial" panose="020B0604020202020204" pitchFamily="34" charset="0"/>
                <a:cs typeface="Arial" panose="020B0604020202020204" pitchFamily="34" charset="0"/>
              </a:rPr>
              <a:t>Becky Angeles: </a:t>
            </a:r>
            <a:r>
              <a:rPr lang="en-US" sz="1800" dirty="0">
                <a:solidFill>
                  <a:schemeClr val="accent1">
                    <a:lumMod val="75000"/>
                  </a:schemeClr>
                </a:solidFill>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val="tx"/>
                    </a:ext>
                  </a:extLst>
                </a:hlinkClick>
              </a:rPr>
              <a:t>becky.angeles@carradora.com</a:t>
            </a:r>
            <a:r>
              <a:rPr lang="en-US" sz="1800" dirty="0">
                <a:solidFill>
                  <a:schemeClr val="accent1">
                    <a:lumMod val="75000"/>
                  </a:schemeClr>
                </a:solidFill>
                <a:latin typeface="Arial" panose="020B0604020202020204" pitchFamily="34" charset="0"/>
                <a:cs typeface="Arial" panose="020B0604020202020204" pitchFamily="34" charset="0"/>
              </a:rPr>
              <a:t>  </a:t>
            </a:r>
          </a:p>
          <a:p>
            <a:pPr>
              <a:buClr>
                <a:schemeClr val="accent1">
                  <a:lumMod val="75000"/>
                </a:schemeClr>
              </a:buClr>
            </a:pPr>
            <a:r>
              <a:rPr lang="en-US" sz="1800" dirty="0">
                <a:latin typeface="Arial" panose="020B0604020202020204" pitchFamily="34" charset="0"/>
                <a:cs typeface="Arial" panose="020B0604020202020204" pitchFamily="34" charset="0"/>
              </a:rPr>
              <a:t>Jamie Parker</a:t>
            </a:r>
            <a:r>
              <a:rPr lang="en-US" sz="1800" dirty="0">
                <a:solidFill>
                  <a:schemeClr val="accent1">
                    <a:lumMod val="75000"/>
                  </a:schemeClr>
                </a:solidFill>
                <a:latin typeface="Arial" panose="020B0604020202020204" pitchFamily="34" charset="0"/>
                <a:cs typeface="Arial" panose="020B0604020202020204" pitchFamily="34" charset="0"/>
              </a:rPr>
              <a:t>: </a:t>
            </a:r>
            <a:r>
              <a:rPr lang="en-US" sz="1800" dirty="0">
                <a:solidFill>
                  <a:schemeClr val="accent1">
                    <a:lumMod val="75000"/>
                  </a:schemeClr>
                </a:solidFill>
                <a:latin typeface="Arial" panose="020B0604020202020204" pitchFamily="34" charset="0"/>
                <a:cs typeface="Arial" panose="020B0604020202020204" pitchFamily="34" charset="0"/>
                <a:hlinkClick r:id="rId15">
                  <a:extLst>
                    <a:ext uri="{A12FA001-AC4F-418D-AE19-62706E023703}">
                      <ahyp:hlinkClr xmlns:ahyp="http://schemas.microsoft.com/office/drawing/2018/hyperlinkcolor" val="tx"/>
                    </a:ext>
                  </a:extLst>
                </a:hlinkClick>
              </a:rPr>
              <a:t>jamie.parker@carradora.com</a:t>
            </a:r>
            <a:r>
              <a:rPr lang="en-US" sz="1800" dirty="0">
                <a:solidFill>
                  <a:schemeClr val="accent1">
                    <a:lumMod val="75000"/>
                  </a:schemeClr>
                </a:solidFill>
                <a:latin typeface="Arial" panose="020B0604020202020204" pitchFamily="34" charset="0"/>
                <a:cs typeface="Arial" panose="020B0604020202020204" pitchFamily="34" charset="0"/>
              </a:rPr>
              <a:t> </a:t>
            </a:r>
          </a:p>
          <a:p>
            <a:pPr>
              <a:buClr>
                <a:schemeClr val="accent1">
                  <a:lumMod val="75000"/>
                </a:schemeClr>
              </a:buClr>
            </a:pPr>
            <a:r>
              <a:rPr lang="en-US" sz="1800" dirty="0">
                <a:latin typeface="Arial" panose="020B0604020202020204" pitchFamily="34" charset="0"/>
                <a:cs typeface="Arial" panose="020B0604020202020204" pitchFamily="34" charset="0"/>
              </a:rPr>
              <a:t>Kishore </a:t>
            </a:r>
            <a:r>
              <a:rPr lang="en-US" sz="1800" dirty="0" err="1">
                <a:latin typeface="Arial" panose="020B0604020202020204" pitchFamily="34" charset="0"/>
                <a:cs typeface="Arial" panose="020B0604020202020204" pitchFamily="34" charset="0"/>
              </a:rPr>
              <a:t>Bashyam</a:t>
            </a:r>
            <a:r>
              <a:rPr lang="en-US" sz="1800" dirty="0">
                <a:latin typeface="Arial" panose="020B0604020202020204" pitchFamily="34" charset="0"/>
                <a:cs typeface="Arial" panose="020B0604020202020204" pitchFamily="34" charset="0"/>
              </a:rPr>
              <a:t>: </a:t>
            </a:r>
            <a:r>
              <a:rPr lang="en-US" sz="1800" dirty="0">
                <a:solidFill>
                  <a:schemeClr val="accent1">
                    <a:lumMod val="75000"/>
                  </a:schemeClr>
                </a:solidFill>
                <a:latin typeface="Arial" panose="020B0604020202020204" pitchFamily="34" charset="0"/>
                <a:cs typeface="Arial" panose="020B0604020202020204" pitchFamily="34" charset="0"/>
                <a:hlinkClick r:id="rId16">
                  <a:extLst>
                    <a:ext uri="{A12FA001-AC4F-418D-AE19-62706E023703}">
                      <ahyp:hlinkClr xmlns:ahyp="http://schemas.microsoft.com/office/drawing/2018/hyperlinkcolor" val="tx"/>
                    </a:ext>
                  </a:extLst>
                </a:hlinkClick>
              </a:rPr>
              <a:t>kishore.bashyam@drajer.com</a:t>
            </a:r>
            <a:endParaRPr lang="en-US" sz="1800" dirty="0">
              <a:solidFill>
                <a:schemeClr val="accent1">
                  <a:lumMod val="75000"/>
                </a:schemeClr>
              </a:solidFill>
              <a:latin typeface="Arial" panose="020B0604020202020204" pitchFamily="34" charset="0"/>
              <a:cs typeface="Arial" panose="020B0604020202020204" pitchFamily="34" charset="0"/>
            </a:endParaRPr>
          </a:p>
          <a:p>
            <a:pPr>
              <a:buClr>
                <a:schemeClr val="accent1">
                  <a:lumMod val="75000"/>
                </a:schemeClr>
              </a:buClr>
            </a:pPr>
            <a:r>
              <a:rPr lang="en-US" sz="1800" dirty="0">
                <a:latin typeface="Arial" panose="020B0604020202020204" pitchFamily="34" charset="0"/>
                <a:cs typeface="Arial" panose="020B0604020202020204" pitchFamily="34" charset="0"/>
              </a:rPr>
              <a:t>Mike Flanigan: </a:t>
            </a:r>
            <a:r>
              <a:rPr lang="en-US" sz="1800" dirty="0">
                <a:solidFill>
                  <a:schemeClr val="accent1">
                    <a:lumMod val="75000"/>
                  </a:schemeClr>
                </a:solidFill>
                <a:latin typeface="Arial" panose="020B0604020202020204" pitchFamily="34" charset="0"/>
                <a:cs typeface="Arial" panose="020B0604020202020204" pitchFamily="34" charset="0"/>
                <a:hlinkClick r:id="rId17">
                  <a:extLst>
                    <a:ext uri="{A12FA001-AC4F-418D-AE19-62706E023703}">
                      <ahyp:hlinkClr xmlns:ahyp="http://schemas.microsoft.com/office/drawing/2018/hyperlinkcolor" val="tx"/>
                    </a:ext>
                  </a:extLst>
                </a:hlinkClick>
              </a:rPr>
              <a:t>mike.flanigan@carradora.com</a:t>
            </a:r>
            <a:endParaRPr lang="en-US" sz="1800" dirty="0">
              <a:solidFill>
                <a:schemeClr val="accent1">
                  <a:lumMod val="75000"/>
                </a:schemeClr>
              </a:solidFill>
              <a:latin typeface="Arial" panose="020B0604020202020204" pitchFamily="34" charset="0"/>
              <a:cs typeface="Arial" panose="020B0604020202020204" pitchFamily="34" charset="0"/>
            </a:endParaRPr>
          </a:p>
          <a:p>
            <a:pPr marL="0" indent="0">
              <a:buClr>
                <a:schemeClr val="accent1">
                  <a:lumMod val="75000"/>
                </a:schemeClr>
              </a:buClr>
              <a:buNone/>
            </a:pPr>
            <a:r>
              <a:rPr lang="en-US" sz="1800" b="1" dirty="0">
                <a:latin typeface="Arial" panose="020B0604020202020204" pitchFamily="34" charset="0"/>
                <a:cs typeface="Arial" panose="020B0604020202020204" pitchFamily="34" charset="0"/>
              </a:rPr>
              <a:t>Technical SME</a:t>
            </a:r>
          </a:p>
          <a:p>
            <a:pPr>
              <a:buClr>
                <a:schemeClr val="accent1">
                  <a:lumMod val="75000"/>
                </a:schemeClr>
              </a:buClr>
            </a:pPr>
            <a:r>
              <a:rPr lang="en-US" sz="1800" dirty="0">
                <a:latin typeface="Arial" panose="020B0604020202020204" pitchFamily="34" charset="0"/>
                <a:cs typeface="Arial" panose="020B0604020202020204" pitchFamily="34" charset="0"/>
              </a:rPr>
              <a:t>Brett </a:t>
            </a:r>
            <a:r>
              <a:rPr lang="en-US" sz="1800" dirty="0" err="1">
                <a:latin typeface="Arial" panose="020B0604020202020204" pitchFamily="34" charset="0"/>
                <a:cs typeface="Arial" panose="020B0604020202020204" pitchFamily="34" charset="0"/>
              </a:rPr>
              <a:t>Marquard</a:t>
            </a:r>
            <a:r>
              <a:rPr lang="en-US" sz="1800" dirty="0">
                <a:latin typeface="Arial" panose="020B0604020202020204" pitchFamily="34" charset="0"/>
                <a:cs typeface="Arial" panose="020B0604020202020204" pitchFamily="34" charset="0"/>
              </a:rPr>
              <a:t>: </a:t>
            </a:r>
            <a:r>
              <a:rPr lang="en-US" sz="1800" dirty="0">
                <a:solidFill>
                  <a:schemeClr val="accent1">
                    <a:lumMod val="75000"/>
                  </a:schemeClr>
                </a:solidFill>
                <a:latin typeface="Arial" panose="020B0604020202020204" pitchFamily="34" charset="0"/>
                <a:cs typeface="Arial" panose="020B0604020202020204" pitchFamily="34" charset="0"/>
                <a:hlinkClick r:id="rId18">
                  <a:extLst>
                    <a:ext uri="{A12FA001-AC4F-418D-AE19-62706E023703}">
                      <ahyp:hlinkClr xmlns:ahyp="http://schemas.microsoft.com/office/drawing/2018/hyperlinkcolor" val="tx"/>
                    </a:ext>
                  </a:extLst>
                </a:hlinkClick>
              </a:rPr>
              <a:t>brett@waveoneassociates.com</a:t>
            </a:r>
            <a:endParaRPr lang="en-US" sz="1800" dirty="0">
              <a:solidFill>
                <a:schemeClr val="accent1">
                  <a:lumMod val="75000"/>
                </a:schemeClr>
              </a:solidFill>
              <a:latin typeface="Arial" panose="020B0604020202020204" pitchFamily="34" charset="0"/>
              <a:cs typeface="Arial" panose="020B0604020202020204" pitchFamily="34" charset="0"/>
            </a:endParaRPr>
          </a:p>
          <a:p>
            <a:pPr marL="0" indent="0">
              <a:buClr>
                <a:schemeClr val="accent1">
                  <a:lumMod val="75000"/>
                </a:schemeClr>
              </a:buClr>
              <a:buNone/>
            </a:pPr>
            <a:r>
              <a:rPr lang="en-US" sz="1800" b="1" dirty="0">
                <a:latin typeface="Arial" panose="020B0604020202020204" pitchFamily="34" charset="0"/>
                <a:cs typeface="Arial" panose="020B0604020202020204" pitchFamily="34" charset="0"/>
              </a:rPr>
              <a:t>Technical Lead</a:t>
            </a:r>
          </a:p>
          <a:p>
            <a:pPr>
              <a:buClr>
                <a:schemeClr val="accent1">
                  <a:lumMod val="75000"/>
                </a:schemeClr>
              </a:buClr>
            </a:pPr>
            <a:r>
              <a:rPr lang="en-US" sz="1800" dirty="0">
                <a:latin typeface="Arial" panose="020B0604020202020204" pitchFamily="34" charset="0"/>
                <a:cs typeface="Arial" panose="020B0604020202020204" pitchFamily="34" charset="0"/>
              </a:rPr>
              <a:t>Nagesh “Dragon” </a:t>
            </a:r>
            <a:r>
              <a:rPr lang="en-US" sz="1800" dirty="0" err="1">
                <a:latin typeface="Arial" panose="020B0604020202020204" pitchFamily="34" charset="0"/>
                <a:cs typeface="Arial" panose="020B0604020202020204" pitchFamily="34" charset="0"/>
              </a:rPr>
              <a:t>Bashyam</a:t>
            </a:r>
            <a:r>
              <a:rPr lang="en-US" sz="1800" dirty="0">
                <a:latin typeface="Arial" panose="020B0604020202020204" pitchFamily="34" charset="0"/>
                <a:cs typeface="Arial" panose="020B0604020202020204" pitchFamily="34" charset="0"/>
              </a:rPr>
              <a:t>: </a:t>
            </a:r>
            <a:r>
              <a:rPr lang="en-US" sz="1800" dirty="0">
                <a:solidFill>
                  <a:schemeClr val="accent1">
                    <a:lumMod val="75000"/>
                  </a:schemeClr>
                </a:solidFill>
                <a:latin typeface="Arial" panose="020B0604020202020204" pitchFamily="34" charset="0"/>
                <a:cs typeface="Arial" panose="020B0604020202020204" pitchFamily="34" charset="0"/>
                <a:hlinkClick r:id="rId19">
                  <a:extLst>
                    <a:ext uri="{A12FA001-AC4F-418D-AE19-62706E023703}">
                      <ahyp:hlinkClr xmlns:ahyp="http://schemas.microsoft.com/office/drawing/2018/hyperlinkcolor" val="tx"/>
                    </a:ext>
                  </a:extLst>
                </a:hlinkClick>
              </a:rPr>
              <a:t>nagesh.bashyam@drajer.com</a:t>
            </a:r>
            <a:r>
              <a:rPr lang="en-US" sz="1800" dirty="0">
                <a:solidFill>
                  <a:schemeClr val="accent1">
                    <a:lumMod val="75000"/>
                  </a:schemeClr>
                </a:solidFill>
                <a:latin typeface="Arial" panose="020B0604020202020204" pitchFamily="34" charset="0"/>
                <a:cs typeface="Arial" panose="020B0604020202020204" pitchFamily="34" charset="0"/>
              </a:rPr>
              <a:t> </a:t>
            </a:r>
          </a:p>
          <a:p>
            <a:pPr>
              <a:buClr>
                <a:schemeClr val="accent1">
                  <a:lumMod val="75000"/>
                </a:schemeClr>
              </a:buClr>
            </a:pPr>
            <a:endParaRPr lang="en-US" sz="1800" dirty="0"/>
          </a:p>
        </p:txBody>
      </p:sp>
    </p:spTree>
    <p:extLst>
      <p:ext uri="{BB962C8B-B14F-4D97-AF65-F5344CB8AC3E}">
        <p14:creationId xmlns:p14="http://schemas.microsoft.com/office/powerpoint/2010/main" val="3756491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p:txBody>
          <a:bodyPr/>
          <a:lstStyle/>
          <a:p>
            <a:r>
              <a:rPr lang="en-US" dirty="0"/>
              <a:t>OCCUPATIONAL DATA FOR HEALTH (ODH)</a:t>
            </a:r>
            <a:endParaRPr lang="en-US" altLang="en-US" dirty="0"/>
          </a:p>
        </p:txBody>
      </p:sp>
      <p:sp>
        <p:nvSpPr>
          <p:cNvPr id="2" name="Subtitle 1"/>
          <p:cNvSpPr>
            <a:spLocks noGrp="1"/>
          </p:cNvSpPr>
          <p:nvPr>
            <p:ph type="subTitle" idx="1"/>
          </p:nvPr>
        </p:nvSpPr>
        <p:spPr/>
        <p:txBody>
          <a:bodyPr/>
          <a:lstStyle/>
          <a:p>
            <a:r>
              <a:rPr lang="en-US" dirty="0"/>
              <a:t>Genevieve Luensman, PhD</a:t>
            </a:r>
          </a:p>
          <a:p>
            <a:r>
              <a:rPr lang="en-US" dirty="0"/>
              <a:t>National Institute for Occupational Safety and Health</a:t>
            </a:r>
          </a:p>
          <a:p>
            <a:r>
              <a:rPr lang="en-US" dirty="0"/>
              <a:t>Centers for Disease Control and Prevention</a:t>
            </a:r>
          </a:p>
          <a:p>
            <a:endParaRPr lang="en-US" dirty="0"/>
          </a:p>
          <a:p>
            <a:endParaRPr lang="en-US" dirty="0"/>
          </a:p>
        </p:txBody>
      </p:sp>
      <p:sp>
        <p:nvSpPr>
          <p:cNvPr id="6" name="Text Placeholder 5"/>
          <p:cNvSpPr>
            <a:spLocks noGrp="1"/>
          </p:cNvSpPr>
          <p:nvPr>
            <p:ph type="body" sz="quarter" idx="10"/>
          </p:nvPr>
        </p:nvSpPr>
        <p:spPr/>
        <p:txBody>
          <a:bodyPr/>
          <a:lstStyle/>
          <a:p>
            <a:endParaRPr lang="en-US" dirty="0"/>
          </a:p>
          <a:p>
            <a:endParaRPr lang="en-US" dirty="0"/>
          </a:p>
          <a:p>
            <a:r>
              <a:rPr lang="en-US" dirty="0"/>
              <a:t>MedMorph Use Case Work Group Meeting</a:t>
            </a:r>
          </a:p>
          <a:p>
            <a:r>
              <a:rPr lang="en-US" dirty="0"/>
              <a:t>January 21, 2021</a:t>
            </a:r>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7302" y="5164932"/>
            <a:ext cx="142875" cy="107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27826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1F26A-3EA9-4276-983E-AC73E6C184C6}"/>
              </a:ext>
            </a:extLst>
          </p:cNvPr>
          <p:cNvSpPr>
            <a:spLocks noGrp="1"/>
          </p:cNvSpPr>
          <p:nvPr>
            <p:ph type="title"/>
          </p:nvPr>
        </p:nvSpPr>
        <p:spPr/>
        <p:txBody>
          <a:bodyPr>
            <a:normAutofit fontScale="90000"/>
          </a:bodyPr>
          <a:lstStyle/>
          <a:p>
            <a:r>
              <a:rPr lang="en-US" dirty="0"/>
              <a:t>Resources/Useful Links</a:t>
            </a:r>
          </a:p>
        </p:txBody>
      </p:sp>
      <p:sp>
        <p:nvSpPr>
          <p:cNvPr id="3" name="Content Placeholder 2">
            <a:extLst>
              <a:ext uri="{FF2B5EF4-FFF2-40B4-BE49-F238E27FC236}">
                <a16:creationId xmlns:a16="http://schemas.microsoft.com/office/drawing/2014/main" id="{1A0FE15A-6AE5-4FEE-BF60-E035A899AD09}"/>
              </a:ext>
            </a:extLst>
          </p:cNvPr>
          <p:cNvSpPr>
            <a:spLocks noGrp="1"/>
          </p:cNvSpPr>
          <p:nvPr>
            <p:ph idx="1"/>
          </p:nvPr>
        </p:nvSpPr>
        <p:spPr>
          <a:xfrm>
            <a:off x="457200" y="1295400"/>
            <a:ext cx="7391400" cy="4389437"/>
          </a:xfrm>
        </p:spPr>
        <p:txBody>
          <a:bodyPr/>
          <a:lstStyle/>
          <a:p>
            <a:r>
              <a:rPr lang="en-US" sz="1800" dirty="0"/>
              <a:t>Use Cases:</a:t>
            </a:r>
          </a:p>
          <a:p>
            <a:pPr lvl="1"/>
            <a:r>
              <a:rPr lang="en-US" sz="1600" dirty="0"/>
              <a:t>Use Case Work Group: </a:t>
            </a:r>
            <a:r>
              <a:rPr lang="en-US" sz="1600" dirty="0">
                <a:hlinkClick r:id="rId2"/>
              </a:rPr>
              <a:t>https://carradora.atlassian.net/wiki/spaces/MedMorph/pages/381780019/Use+Case+Work+Groups</a:t>
            </a:r>
            <a:endParaRPr lang="en-US" sz="1600" dirty="0"/>
          </a:p>
          <a:p>
            <a:pPr lvl="1"/>
            <a:r>
              <a:rPr lang="en-US" sz="1600" dirty="0"/>
              <a:t>Hep C: </a:t>
            </a:r>
            <a:r>
              <a:rPr lang="en-US" sz="1600" dirty="0">
                <a:hlinkClick r:id="rId3"/>
              </a:rPr>
              <a:t>https://carradora.atlassian.net/wiki/spaces/MedMorph/pages/694452251/Hepatitis+C+Use+Case+-+DRAFT</a:t>
            </a:r>
            <a:endParaRPr lang="en-US" sz="1600" dirty="0"/>
          </a:p>
          <a:p>
            <a:pPr lvl="1"/>
            <a:r>
              <a:rPr lang="en-US" sz="1600" dirty="0"/>
              <a:t>Health Care Surveys: </a:t>
            </a:r>
            <a:r>
              <a:rPr lang="en-US" sz="1600" dirty="0">
                <a:hlinkClick r:id="rId4"/>
              </a:rPr>
              <a:t>https://carradora.atlassian.net/wiki/spaces/MedMorph/pages/692060180/Health+Care+Survey+Use+Case+-+DRAFT</a:t>
            </a:r>
            <a:endParaRPr lang="en-US" sz="1600" dirty="0"/>
          </a:p>
          <a:p>
            <a:pPr lvl="1"/>
            <a:r>
              <a:rPr lang="en-US" sz="1600" dirty="0"/>
              <a:t>Cancer: </a:t>
            </a:r>
            <a:r>
              <a:rPr lang="en-US" sz="1600" dirty="0">
                <a:hlinkClick r:id="rId5"/>
              </a:rPr>
              <a:t>https://carradora.atlassian.net/wiki/spaces/MedMorph/pages/699990019/Cancer+Use+Case+-+DRAFT</a:t>
            </a:r>
            <a:endParaRPr lang="en-US" sz="1600" dirty="0"/>
          </a:p>
          <a:p>
            <a:r>
              <a:rPr lang="en-US" sz="1800" dirty="0"/>
              <a:t>Reference Architecture: </a:t>
            </a:r>
            <a:r>
              <a:rPr lang="en-US" sz="1600" dirty="0">
                <a:hlinkClick r:id="rId6"/>
              </a:rPr>
              <a:t>https://carradora.atlassian.net/wiki/spaces/MedMorph/pages/545914881/Reference+Architecture+Document</a:t>
            </a:r>
            <a:endParaRPr lang="en-US" sz="1600" dirty="0"/>
          </a:p>
        </p:txBody>
      </p:sp>
    </p:spTree>
    <p:extLst>
      <p:ext uri="{BB962C8B-B14F-4D97-AF65-F5344CB8AC3E}">
        <p14:creationId xmlns:p14="http://schemas.microsoft.com/office/powerpoint/2010/main" val="1544421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246546" y="1166215"/>
            <a:ext cx="5584384" cy="857250"/>
          </a:xfrm>
        </p:spPr>
        <p:txBody>
          <a:bodyPr/>
          <a:lstStyle/>
          <a:p>
            <a:r>
              <a:rPr lang="en-US" dirty="0"/>
              <a:t>Purpose of ODH</a:t>
            </a:r>
            <a:br>
              <a:rPr lang="en-US" dirty="0"/>
            </a:br>
            <a:endParaRPr lang="en-US" dirty="0"/>
          </a:p>
        </p:txBody>
      </p:sp>
      <p:sp>
        <p:nvSpPr>
          <p:cNvPr id="3" name="Content Placeholder 2"/>
          <p:cNvSpPr>
            <a:spLocks noGrp="1"/>
          </p:cNvSpPr>
          <p:nvPr>
            <p:ph type="body" sz="quarter" idx="10"/>
          </p:nvPr>
        </p:nvSpPr>
        <p:spPr>
          <a:xfrm>
            <a:off x="112142" y="2008572"/>
            <a:ext cx="7260609" cy="3341688"/>
          </a:xfrm>
        </p:spPr>
        <p:txBody>
          <a:bodyPr/>
          <a:lstStyle/>
          <a:p>
            <a:r>
              <a:rPr lang="en-US" dirty="0"/>
              <a:t>Improve patient care</a:t>
            </a:r>
          </a:p>
          <a:p>
            <a:pPr lvl="1"/>
            <a:r>
              <a:rPr lang="en-US" dirty="0"/>
              <a:t>Manage populations</a:t>
            </a:r>
          </a:p>
          <a:p>
            <a:pPr lvl="1"/>
            <a:r>
              <a:rPr lang="en-US" dirty="0"/>
              <a:t>Support prevention, diagnosis, management, treatment</a:t>
            </a:r>
          </a:p>
          <a:p>
            <a:pPr lvl="1"/>
            <a:r>
              <a:rPr lang="en-US" dirty="0"/>
              <a:t>Support case reporting, submissions to cancer registries</a:t>
            </a:r>
          </a:p>
          <a:p>
            <a:pPr marL="457200" lvl="1" indent="0">
              <a:buNone/>
            </a:pPr>
            <a:r>
              <a:rPr lang="en-US" dirty="0"/>
              <a:t>    </a:t>
            </a:r>
          </a:p>
          <a:p>
            <a:r>
              <a:rPr lang="en-US" dirty="0"/>
              <a:t>Enhance surveillance data collection</a:t>
            </a:r>
          </a:p>
          <a:p>
            <a:pPr lvl="1"/>
            <a:r>
              <a:rPr lang="en-US" dirty="0"/>
              <a:t>Mitigate workplace outbreaks</a:t>
            </a:r>
          </a:p>
          <a:p>
            <a:pPr lvl="1"/>
            <a:r>
              <a:rPr lang="en-US" dirty="0"/>
              <a:t>Identify and monitor work-related conditions</a:t>
            </a:r>
          </a:p>
          <a:p>
            <a:pPr lvl="1"/>
            <a:endParaRPr lang="en-US" dirty="0"/>
          </a:p>
        </p:txBody>
      </p:sp>
      <p:pic>
        <p:nvPicPr>
          <p:cNvPr id="5" name="Picture 4" descr="A close up of a person&#10;&#10;Description automatically generated">
            <a:extLst>
              <a:ext uri="{FF2B5EF4-FFF2-40B4-BE49-F238E27FC236}">
                <a16:creationId xmlns:a16="http://schemas.microsoft.com/office/drawing/2014/main" id="{EBFA9099-0636-4DB3-833F-887AA9D9F61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605"/>
          <a:stretch/>
        </p:blipFill>
        <p:spPr>
          <a:xfrm>
            <a:off x="6754141" y="4289578"/>
            <a:ext cx="2277718" cy="1518108"/>
          </a:xfrm>
          <a:prstGeom prst="rect">
            <a:avLst/>
          </a:prstGeom>
        </p:spPr>
      </p:pic>
      <p:pic>
        <p:nvPicPr>
          <p:cNvPr id="7" name="Picture 6" descr="A picture containing person, person, indoor, window&#10;&#10;Description automatically generated">
            <a:extLst>
              <a:ext uri="{FF2B5EF4-FFF2-40B4-BE49-F238E27FC236}">
                <a16:creationId xmlns:a16="http://schemas.microsoft.com/office/drawing/2014/main" id="{A89EA4E5-F0F3-4EC9-8299-FE463E6DB4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4703" y="2669801"/>
            <a:ext cx="2147157" cy="1518399"/>
          </a:xfrm>
          <a:prstGeom prst="rect">
            <a:avLst/>
          </a:prstGeom>
        </p:spPr>
      </p:pic>
      <p:pic>
        <p:nvPicPr>
          <p:cNvPr id="10" name="Picture 9" descr="A person sitting at a table with a computer&#10;&#10;Description automatically generated">
            <a:extLst>
              <a:ext uri="{FF2B5EF4-FFF2-40B4-BE49-F238E27FC236}">
                <a16:creationId xmlns:a16="http://schemas.microsoft.com/office/drawing/2014/main" id="{D6F91AEA-3077-4D4C-8208-748EB491B6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29804" y="1049943"/>
            <a:ext cx="2277718" cy="1518478"/>
          </a:xfrm>
          <a:prstGeom prst="rect">
            <a:avLst/>
          </a:prstGeom>
        </p:spPr>
      </p:pic>
    </p:spTree>
    <p:extLst>
      <p:ext uri="{BB962C8B-B14F-4D97-AF65-F5344CB8AC3E}">
        <p14:creationId xmlns:p14="http://schemas.microsoft.com/office/powerpoint/2010/main" val="1515776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E472A-4029-4057-9846-42528D101278}"/>
              </a:ext>
            </a:extLst>
          </p:cNvPr>
          <p:cNvSpPr>
            <a:spLocks noGrp="1"/>
          </p:cNvSpPr>
          <p:nvPr>
            <p:ph type="title"/>
          </p:nvPr>
        </p:nvSpPr>
        <p:spPr>
          <a:xfrm>
            <a:off x="355600" y="1063229"/>
            <a:ext cx="8402638" cy="857250"/>
          </a:xfrm>
        </p:spPr>
        <p:txBody>
          <a:bodyPr/>
          <a:lstStyle/>
          <a:p>
            <a:r>
              <a:rPr lang="en-US" sz="2800" dirty="0">
                <a:solidFill>
                  <a:srgbClr val="594F40"/>
                </a:solidFill>
              </a:rPr>
              <a:t>ODH: Informatics Products to Facilitate Implementation</a:t>
            </a:r>
            <a:br>
              <a:rPr lang="en-US" sz="2800" dirty="0">
                <a:solidFill>
                  <a:srgbClr val="594F40"/>
                </a:solidFill>
              </a:rPr>
            </a:br>
            <a:endParaRPr lang="en-US" sz="2800" dirty="0">
              <a:solidFill>
                <a:srgbClr val="594F40"/>
              </a:solidFill>
            </a:endParaRPr>
          </a:p>
        </p:txBody>
      </p:sp>
      <p:grpSp>
        <p:nvGrpSpPr>
          <p:cNvPr id="3" name="Group 2">
            <a:extLst>
              <a:ext uri="{FF2B5EF4-FFF2-40B4-BE49-F238E27FC236}">
                <a16:creationId xmlns:a16="http://schemas.microsoft.com/office/drawing/2014/main" id="{451BE529-02C2-4313-BB82-A87DBE92BFE1}"/>
              </a:ext>
            </a:extLst>
          </p:cNvPr>
          <p:cNvGrpSpPr/>
          <p:nvPr/>
        </p:nvGrpSpPr>
        <p:grpSpPr>
          <a:xfrm>
            <a:off x="2643627" y="1891130"/>
            <a:ext cx="3808426" cy="3491229"/>
            <a:chOff x="2643627" y="1033879"/>
            <a:chExt cx="3808426" cy="3491229"/>
          </a:xfrm>
        </p:grpSpPr>
        <p:sp>
          <p:nvSpPr>
            <p:cNvPr id="4" name="Freeform: Shape 3">
              <a:extLst>
                <a:ext uri="{FF2B5EF4-FFF2-40B4-BE49-F238E27FC236}">
                  <a16:creationId xmlns:a16="http://schemas.microsoft.com/office/drawing/2014/main" id="{7290E454-061E-47D5-8B5B-4C886D45A48D}"/>
                </a:ext>
              </a:extLst>
            </p:cNvPr>
            <p:cNvSpPr/>
            <p:nvPr/>
          </p:nvSpPr>
          <p:spPr>
            <a:xfrm>
              <a:off x="2643627" y="1033879"/>
              <a:ext cx="2020796" cy="2049720"/>
            </a:xfrm>
            <a:custGeom>
              <a:avLst/>
              <a:gdLst>
                <a:gd name="connsiteX0" fmla="*/ 0 w 2073379"/>
                <a:gd name="connsiteY0" fmla="*/ 1036675 h 2073349"/>
                <a:gd name="connsiteX1" fmla="*/ 1036690 w 2073379"/>
                <a:gd name="connsiteY1" fmla="*/ 0 h 2073349"/>
                <a:gd name="connsiteX2" fmla="*/ 2073380 w 2073379"/>
                <a:gd name="connsiteY2" fmla="*/ 1036675 h 2073349"/>
                <a:gd name="connsiteX3" fmla="*/ 1036690 w 2073379"/>
                <a:gd name="connsiteY3" fmla="*/ 2073350 h 2073349"/>
                <a:gd name="connsiteX4" fmla="*/ 0 w 2073379"/>
                <a:gd name="connsiteY4" fmla="*/ 1036675 h 2073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379" h="2073349">
                  <a:moveTo>
                    <a:pt x="0" y="1036675"/>
                  </a:moveTo>
                  <a:cubicBezTo>
                    <a:pt x="0" y="464135"/>
                    <a:pt x="464142" y="0"/>
                    <a:pt x="1036690" y="0"/>
                  </a:cubicBezTo>
                  <a:cubicBezTo>
                    <a:pt x="1609238" y="0"/>
                    <a:pt x="2073380" y="464135"/>
                    <a:pt x="2073380" y="1036675"/>
                  </a:cubicBezTo>
                  <a:cubicBezTo>
                    <a:pt x="2073380" y="1609215"/>
                    <a:pt x="1609238" y="2073350"/>
                    <a:pt x="1036690" y="2073350"/>
                  </a:cubicBezTo>
                  <a:cubicBezTo>
                    <a:pt x="464142" y="2073350"/>
                    <a:pt x="0" y="1609215"/>
                    <a:pt x="0" y="1036675"/>
                  </a:cubicBezTo>
                  <a:close/>
                </a:path>
              </a:pathLst>
            </a:custGeom>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72219" tIns="372215" rIns="372219" bIns="372215" numCol="1" spcCol="1270" anchor="ctr" anchorCtr="0">
              <a:noAutofit/>
            </a:bodyPr>
            <a:lstStyle/>
            <a:p>
              <a:pPr algn="ctr" defTabSz="800100" eaLnBrk="0" fontAlgn="base" hangingPunct="0">
                <a:lnSpc>
                  <a:spcPct val="90000"/>
                </a:lnSpc>
                <a:spcBef>
                  <a:spcPct val="0"/>
                </a:spcBef>
                <a:spcAft>
                  <a:spcPct val="35000"/>
                </a:spcAft>
              </a:pPr>
              <a:r>
                <a:rPr lang="en-US" b="1" dirty="0">
                  <a:solidFill>
                    <a:srgbClr val="594F40"/>
                  </a:solidFill>
                  <a:latin typeface="Calibri" panose="020F0502020204030204" pitchFamily="34" charset="0"/>
                  <a:cs typeface="Calibri" panose="020F0502020204030204" pitchFamily="34" charset="0"/>
                </a:rPr>
                <a:t>Information Model &amp; Vocabulary</a:t>
              </a:r>
            </a:p>
          </p:txBody>
        </p:sp>
        <p:sp>
          <p:nvSpPr>
            <p:cNvPr id="5" name="Freeform: Shape 4">
              <a:extLst>
                <a:ext uri="{FF2B5EF4-FFF2-40B4-BE49-F238E27FC236}">
                  <a16:creationId xmlns:a16="http://schemas.microsoft.com/office/drawing/2014/main" id="{C6FB91A2-954C-4EE5-8B37-DE1302755B30}"/>
                </a:ext>
              </a:extLst>
            </p:cNvPr>
            <p:cNvSpPr/>
            <p:nvPr/>
          </p:nvSpPr>
          <p:spPr>
            <a:xfrm>
              <a:off x="3537442" y="2475388"/>
              <a:ext cx="2020796" cy="2049720"/>
            </a:xfrm>
            <a:custGeom>
              <a:avLst/>
              <a:gdLst>
                <a:gd name="connsiteX0" fmla="*/ 0 w 2073379"/>
                <a:gd name="connsiteY0" fmla="*/ 1036675 h 2073349"/>
                <a:gd name="connsiteX1" fmla="*/ 1036690 w 2073379"/>
                <a:gd name="connsiteY1" fmla="*/ 0 h 2073349"/>
                <a:gd name="connsiteX2" fmla="*/ 2073380 w 2073379"/>
                <a:gd name="connsiteY2" fmla="*/ 1036675 h 2073349"/>
                <a:gd name="connsiteX3" fmla="*/ 1036690 w 2073379"/>
                <a:gd name="connsiteY3" fmla="*/ 2073350 h 2073349"/>
                <a:gd name="connsiteX4" fmla="*/ 0 w 2073379"/>
                <a:gd name="connsiteY4" fmla="*/ 1036675 h 2073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379" h="2073349">
                  <a:moveTo>
                    <a:pt x="0" y="1036675"/>
                  </a:moveTo>
                  <a:cubicBezTo>
                    <a:pt x="0" y="464135"/>
                    <a:pt x="464142" y="0"/>
                    <a:pt x="1036690" y="0"/>
                  </a:cubicBezTo>
                  <a:cubicBezTo>
                    <a:pt x="1609238" y="0"/>
                    <a:pt x="2073380" y="464135"/>
                    <a:pt x="2073380" y="1036675"/>
                  </a:cubicBezTo>
                  <a:cubicBezTo>
                    <a:pt x="2073380" y="1609215"/>
                    <a:pt x="1609238" y="2073350"/>
                    <a:pt x="1036690" y="2073350"/>
                  </a:cubicBezTo>
                  <a:cubicBezTo>
                    <a:pt x="464142" y="2073350"/>
                    <a:pt x="0" y="1609215"/>
                    <a:pt x="0" y="1036675"/>
                  </a:cubicBezTo>
                  <a:close/>
                </a:path>
              </a:pathLst>
            </a:custGeom>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72219" tIns="372215" rIns="372219" bIns="372215" numCol="1" spcCol="1270" anchor="ctr" anchorCtr="0">
              <a:noAutofit/>
            </a:bodyPr>
            <a:lstStyle/>
            <a:p>
              <a:pPr algn="ctr" defTabSz="800100" eaLnBrk="0" fontAlgn="base" hangingPunct="0">
                <a:lnSpc>
                  <a:spcPct val="90000"/>
                </a:lnSpc>
                <a:spcBef>
                  <a:spcPct val="0"/>
                </a:spcBef>
                <a:spcAft>
                  <a:spcPct val="35000"/>
                </a:spcAft>
              </a:pPr>
              <a:r>
                <a:rPr lang="en-US" b="1" dirty="0">
                  <a:solidFill>
                    <a:srgbClr val="594F40"/>
                  </a:solidFill>
                  <a:latin typeface="Calibri" panose="020F0502020204030204" pitchFamily="34" charset="0"/>
                  <a:cs typeface="Calibri" panose="020F0502020204030204" pitchFamily="34" charset="0"/>
                </a:rPr>
                <a:t>How to    Collect &amp; Use</a:t>
              </a:r>
            </a:p>
          </p:txBody>
        </p:sp>
        <p:sp>
          <p:nvSpPr>
            <p:cNvPr id="6" name="Freeform: Shape 5">
              <a:extLst>
                <a:ext uri="{FF2B5EF4-FFF2-40B4-BE49-F238E27FC236}">
                  <a16:creationId xmlns:a16="http://schemas.microsoft.com/office/drawing/2014/main" id="{5C94EE71-CDB7-4289-A0BE-96911C833622}"/>
                </a:ext>
              </a:extLst>
            </p:cNvPr>
            <p:cNvSpPr/>
            <p:nvPr/>
          </p:nvSpPr>
          <p:spPr>
            <a:xfrm>
              <a:off x="4431257" y="1063229"/>
              <a:ext cx="2020796" cy="2049720"/>
            </a:xfrm>
            <a:custGeom>
              <a:avLst/>
              <a:gdLst>
                <a:gd name="connsiteX0" fmla="*/ 0 w 2073379"/>
                <a:gd name="connsiteY0" fmla="*/ 1036675 h 2073349"/>
                <a:gd name="connsiteX1" fmla="*/ 1036690 w 2073379"/>
                <a:gd name="connsiteY1" fmla="*/ 0 h 2073349"/>
                <a:gd name="connsiteX2" fmla="*/ 2073380 w 2073379"/>
                <a:gd name="connsiteY2" fmla="*/ 1036675 h 2073349"/>
                <a:gd name="connsiteX3" fmla="*/ 1036690 w 2073379"/>
                <a:gd name="connsiteY3" fmla="*/ 2073350 h 2073349"/>
                <a:gd name="connsiteX4" fmla="*/ 0 w 2073379"/>
                <a:gd name="connsiteY4" fmla="*/ 1036675 h 2073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379" h="2073349">
                  <a:moveTo>
                    <a:pt x="0" y="1036675"/>
                  </a:moveTo>
                  <a:cubicBezTo>
                    <a:pt x="0" y="464135"/>
                    <a:pt x="464142" y="0"/>
                    <a:pt x="1036690" y="0"/>
                  </a:cubicBezTo>
                  <a:cubicBezTo>
                    <a:pt x="1609238" y="0"/>
                    <a:pt x="2073380" y="464135"/>
                    <a:pt x="2073380" y="1036675"/>
                  </a:cubicBezTo>
                  <a:cubicBezTo>
                    <a:pt x="2073380" y="1609215"/>
                    <a:pt x="1609238" y="2073350"/>
                    <a:pt x="1036690" y="2073350"/>
                  </a:cubicBezTo>
                  <a:cubicBezTo>
                    <a:pt x="464142" y="2073350"/>
                    <a:pt x="0" y="1609215"/>
                    <a:pt x="0" y="1036675"/>
                  </a:cubicBezTo>
                  <a:close/>
                </a:path>
              </a:pathLst>
            </a:custGeom>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72219" tIns="372215" rIns="372219" bIns="372215" numCol="1" spcCol="1270" anchor="ctr" anchorCtr="0">
              <a:noAutofit/>
            </a:bodyPr>
            <a:lstStyle/>
            <a:p>
              <a:pPr algn="ctr" defTabSz="800100" eaLnBrk="0" fontAlgn="base" hangingPunct="0">
                <a:lnSpc>
                  <a:spcPct val="90000"/>
                </a:lnSpc>
                <a:spcBef>
                  <a:spcPct val="0"/>
                </a:spcBef>
                <a:spcAft>
                  <a:spcPct val="35000"/>
                </a:spcAft>
              </a:pPr>
              <a:r>
                <a:rPr lang="en-US" b="1" dirty="0">
                  <a:solidFill>
                    <a:srgbClr val="594F40"/>
                  </a:solidFill>
                  <a:latin typeface="Calibri" panose="020F0502020204030204" pitchFamily="34" charset="0"/>
                  <a:cs typeface="Calibri" panose="020F0502020204030204" pitchFamily="34" charset="0"/>
                </a:rPr>
                <a:t>Data Sharing Standards</a:t>
              </a:r>
            </a:p>
          </p:txBody>
        </p:sp>
      </p:grpSp>
      <p:sp>
        <p:nvSpPr>
          <p:cNvPr id="7" name="Rectangle 6">
            <a:extLst>
              <a:ext uri="{FF2B5EF4-FFF2-40B4-BE49-F238E27FC236}">
                <a16:creationId xmlns:a16="http://schemas.microsoft.com/office/drawing/2014/main" id="{63B271BF-587C-4916-BF0D-1C864A9C107F}"/>
              </a:ext>
            </a:extLst>
          </p:cNvPr>
          <p:cNvSpPr/>
          <p:nvPr/>
        </p:nvSpPr>
        <p:spPr>
          <a:xfrm>
            <a:off x="4572000" y="5451826"/>
            <a:ext cx="3795204" cy="307777"/>
          </a:xfrm>
          <a:prstGeom prst="rect">
            <a:avLst/>
          </a:prstGeom>
        </p:spPr>
        <p:txBody>
          <a:bodyPr wrap="square">
            <a:spAutoFit/>
          </a:bodyPr>
          <a:lstStyle/>
          <a:p>
            <a:pPr algn="ctr" defTabSz="914377">
              <a:defRPr/>
            </a:pPr>
            <a:r>
              <a:rPr lang="en-US" sz="1400" b="1" dirty="0">
                <a:solidFill>
                  <a:srgbClr val="005DAA"/>
                </a:solidFill>
                <a:latin typeface="Arial" panose="020B0604020202020204"/>
                <a:hlinkClick r:id="rId3">
                  <a:extLst>
                    <a:ext uri="{A12FA001-AC4F-418D-AE19-62706E023703}">
                      <ahyp:hlinkClr xmlns:ahyp="http://schemas.microsoft.com/office/drawing/2018/hyperlinkcolor" val="tx"/>
                    </a:ext>
                  </a:extLst>
                </a:hlinkClick>
              </a:rPr>
              <a:t>www.cdc.gov/niosh/topics/ehr/default.html</a:t>
            </a:r>
            <a:endParaRPr lang="en-US" sz="1400" b="1" dirty="0">
              <a:solidFill>
                <a:srgbClr val="005DAA"/>
              </a:solidFill>
              <a:latin typeface="Arial" panose="020B0604020202020204"/>
            </a:endParaRPr>
          </a:p>
        </p:txBody>
      </p:sp>
    </p:spTree>
    <p:extLst>
      <p:ext uri="{BB962C8B-B14F-4D97-AF65-F5344CB8AC3E}">
        <p14:creationId xmlns:p14="http://schemas.microsoft.com/office/powerpoint/2010/main" val="907713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F3A92-0D91-4B57-A686-BE58006D2C9C}"/>
              </a:ext>
            </a:extLst>
          </p:cNvPr>
          <p:cNvSpPr>
            <a:spLocks noGrp="1"/>
          </p:cNvSpPr>
          <p:nvPr>
            <p:ph type="title"/>
          </p:nvPr>
        </p:nvSpPr>
        <p:spPr>
          <a:xfrm>
            <a:off x="457200" y="1101329"/>
            <a:ext cx="8229600" cy="857250"/>
          </a:xfrm>
        </p:spPr>
        <p:txBody>
          <a:bodyPr/>
          <a:lstStyle/>
          <a:p>
            <a:r>
              <a:rPr lang="en-US" sz="2800" dirty="0">
                <a:solidFill>
                  <a:srgbClr val="594F40"/>
                </a:solidFill>
              </a:rPr>
              <a:t>ODH Information is Organized into Topics</a:t>
            </a:r>
            <a:br>
              <a:rPr lang="en-US" sz="2800" dirty="0">
                <a:solidFill>
                  <a:srgbClr val="594F40"/>
                </a:solidFill>
              </a:rPr>
            </a:br>
            <a:endParaRPr lang="en-US" sz="2800" dirty="0">
              <a:solidFill>
                <a:srgbClr val="594F40"/>
              </a:solidFill>
            </a:endParaRPr>
          </a:p>
        </p:txBody>
      </p:sp>
      <p:sp>
        <p:nvSpPr>
          <p:cNvPr id="7" name="Straight Connector 6">
            <a:extLst>
              <a:ext uri="{FF2B5EF4-FFF2-40B4-BE49-F238E27FC236}">
                <a16:creationId xmlns:a16="http://schemas.microsoft.com/office/drawing/2014/main" id="{F854734D-3A6D-4D87-AE29-936F68376735}"/>
              </a:ext>
            </a:extLst>
          </p:cNvPr>
          <p:cNvSpPr/>
          <p:nvPr/>
        </p:nvSpPr>
        <p:spPr>
          <a:xfrm>
            <a:off x="2015159" y="3560494"/>
            <a:ext cx="5608721"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0" name="Rectangle 9">
            <a:extLst>
              <a:ext uri="{FF2B5EF4-FFF2-40B4-BE49-F238E27FC236}">
                <a16:creationId xmlns:a16="http://schemas.microsoft.com/office/drawing/2014/main" id="{85994266-B1B7-4C9F-A070-16AF85A56A17}"/>
              </a:ext>
            </a:extLst>
          </p:cNvPr>
          <p:cNvSpPr/>
          <p:nvPr/>
        </p:nvSpPr>
        <p:spPr>
          <a:xfrm>
            <a:off x="3473427" y="1691326"/>
            <a:ext cx="4150453" cy="60295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Rectangle 12">
            <a:extLst>
              <a:ext uri="{FF2B5EF4-FFF2-40B4-BE49-F238E27FC236}">
                <a16:creationId xmlns:a16="http://schemas.microsoft.com/office/drawing/2014/main" id="{2F7CBD77-3EBD-4C03-9826-C74B2D5F92D1}"/>
              </a:ext>
            </a:extLst>
          </p:cNvPr>
          <p:cNvSpPr/>
          <p:nvPr/>
        </p:nvSpPr>
        <p:spPr>
          <a:xfrm>
            <a:off x="3473427" y="2324431"/>
            <a:ext cx="4150453" cy="60295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Straight Connector 7">
            <a:extLst>
              <a:ext uri="{FF2B5EF4-FFF2-40B4-BE49-F238E27FC236}">
                <a16:creationId xmlns:a16="http://schemas.microsoft.com/office/drawing/2014/main" id="{080B5224-FB01-4966-834B-484920BE5D99}"/>
              </a:ext>
            </a:extLst>
          </p:cNvPr>
          <p:cNvSpPr/>
          <p:nvPr/>
        </p:nvSpPr>
        <p:spPr>
          <a:xfrm>
            <a:off x="2015159" y="2927388"/>
            <a:ext cx="5608721"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9" name="Straight Connector 8">
            <a:extLst>
              <a:ext uri="{FF2B5EF4-FFF2-40B4-BE49-F238E27FC236}">
                <a16:creationId xmlns:a16="http://schemas.microsoft.com/office/drawing/2014/main" id="{188FCCD5-1DD3-43B0-BA4E-C78B856C6E5F}"/>
              </a:ext>
            </a:extLst>
          </p:cNvPr>
          <p:cNvSpPr/>
          <p:nvPr/>
        </p:nvSpPr>
        <p:spPr>
          <a:xfrm>
            <a:off x="2015159" y="2294282"/>
            <a:ext cx="5608721"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Shape 11">
            <a:extLst>
              <a:ext uri="{FF2B5EF4-FFF2-40B4-BE49-F238E27FC236}">
                <a16:creationId xmlns:a16="http://schemas.microsoft.com/office/drawing/2014/main" id="{50DFAD8F-2966-4B9F-AD3E-D8B4BEE2829B}"/>
              </a:ext>
            </a:extLst>
          </p:cNvPr>
          <p:cNvSpPr/>
          <p:nvPr/>
        </p:nvSpPr>
        <p:spPr>
          <a:xfrm>
            <a:off x="800096" y="1883084"/>
            <a:ext cx="4489699" cy="420623"/>
          </a:xfrm>
          <a:custGeom>
            <a:avLst/>
            <a:gdLst>
              <a:gd name="connsiteX0" fmla="*/ 70118 w 4489699"/>
              <a:gd name="connsiteY0" fmla="*/ 0 h 420623"/>
              <a:gd name="connsiteX1" fmla="*/ 4419581 w 4489699"/>
              <a:gd name="connsiteY1" fmla="*/ 0 h 420623"/>
              <a:gd name="connsiteX2" fmla="*/ 4489699 w 4489699"/>
              <a:gd name="connsiteY2" fmla="*/ 70118 h 420623"/>
              <a:gd name="connsiteX3" fmla="*/ 4489699 w 4489699"/>
              <a:gd name="connsiteY3" fmla="*/ 420623 h 420623"/>
              <a:gd name="connsiteX4" fmla="*/ 4489699 w 4489699"/>
              <a:gd name="connsiteY4" fmla="*/ 420623 h 420623"/>
              <a:gd name="connsiteX5" fmla="*/ 0 w 4489699"/>
              <a:gd name="connsiteY5" fmla="*/ 420623 h 420623"/>
              <a:gd name="connsiteX6" fmla="*/ 0 w 4489699"/>
              <a:gd name="connsiteY6" fmla="*/ 420623 h 420623"/>
              <a:gd name="connsiteX7" fmla="*/ 0 w 4489699"/>
              <a:gd name="connsiteY7" fmla="*/ 70118 h 420623"/>
              <a:gd name="connsiteX8" fmla="*/ 70118 w 4489699"/>
              <a:gd name="connsiteY8" fmla="*/ 0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9699" h="420623">
                <a:moveTo>
                  <a:pt x="70118" y="0"/>
                </a:moveTo>
                <a:lnTo>
                  <a:pt x="4419581" y="0"/>
                </a:lnTo>
                <a:cubicBezTo>
                  <a:pt x="4458306" y="0"/>
                  <a:pt x="4489699" y="31393"/>
                  <a:pt x="4489699" y="70118"/>
                </a:cubicBezTo>
                <a:lnTo>
                  <a:pt x="4489699" y="420623"/>
                </a:lnTo>
                <a:lnTo>
                  <a:pt x="4489699" y="420623"/>
                </a:lnTo>
                <a:lnTo>
                  <a:pt x="0" y="420623"/>
                </a:lnTo>
                <a:lnTo>
                  <a:pt x="0" y="420623"/>
                </a:lnTo>
                <a:lnTo>
                  <a:pt x="0" y="70118"/>
                </a:lnTo>
                <a:cubicBezTo>
                  <a:pt x="0" y="31393"/>
                  <a:pt x="31393" y="0"/>
                  <a:pt x="70118" y="0"/>
                </a:cubicBezTo>
                <a:close/>
              </a:path>
            </a:pathLst>
          </a:cu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54827" tIns="54827" rIns="54827" bIns="34290" numCol="1" spcCol="1270" anchor="ctr" anchorCtr="0">
            <a:noAutofit/>
          </a:bodyPr>
          <a:lstStyle/>
          <a:p>
            <a:pPr algn="ctr" defTabSz="800100" eaLnBrk="0" fontAlgn="base" hangingPunct="0">
              <a:lnSpc>
                <a:spcPct val="90000"/>
              </a:lnSpc>
              <a:spcBef>
                <a:spcPct val="0"/>
              </a:spcBef>
              <a:spcAft>
                <a:spcPct val="35000"/>
              </a:spcAft>
            </a:pPr>
            <a:r>
              <a:rPr lang="en-US" b="1" dirty="0">
                <a:solidFill>
                  <a:srgbClr val="695E4A"/>
                </a:solidFill>
                <a:latin typeface="Calibri" panose="020F0502020204030204" pitchFamily="34" charset="0"/>
                <a:cs typeface="Calibri" panose="020F0502020204030204" pitchFamily="34" charset="0"/>
              </a:rPr>
              <a:t>Employment Status</a:t>
            </a:r>
          </a:p>
        </p:txBody>
      </p:sp>
      <p:sp>
        <p:nvSpPr>
          <p:cNvPr id="14" name="Freeform: Shape 13">
            <a:extLst>
              <a:ext uri="{FF2B5EF4-FFF2-40B4-BE49-F238E27FC236}">
                <a16:creationId xmlns:a16="http://schemas.microsoft.com/office/drawing/2014/main" id="{26B70BD3-192F-4C68-9F07-76E5C08F2E82}"/>
              </a:ext>
            </a:extLst>
          </p:cNvPr>
          <p:cNvSpPr/>
          <p:nvPr/>
        </p:nvSpPr>
        <p:spPr>
          <a:xfrm>
            <a:off x="800096" y="2530418"/>
            <a:ext cx="4489699" cy="420623"/>
          </a:xfrm>
          <a:custGeom>
            <a:avLst/>
            <a:gdLst>
              <a:gd name="connsiteX0" fmla="*/ 70118 w 4489699"/>
              <a:gd name="connsiteY0" fmla="*/ 0 h 420623"/>
              <a:gd name="connsiteX1" fmla="*/ 4419581 w 4489699"/>
              <a:gd name="connsiteY1" fmla="*/ 0 h 420623"/>
              <a:gd name="connsiteX2" fmla="*/ 4489699 w 4489699"/>
              <a:gd name="connsiteY2" fmla="*/ 70118 h 420623"/>
              <a:gd name="connsiteX3" fmla="*/ 4489699 w 4489699"/>
              <a:gd name="connsiteY3" fmla="*/ 420623 h 420623"/>
              <a:gd name="connsiteX4" fmla="*/ 4489699 w 4489699"/>
              <a:gd name="connsiteY4" fmla="*/ 420623 h 420623"/>
              <a:gd name="connsiteX5" fmla="*/ 0 w 4489699"/>
              <a:gd name="connsiteY5" fmla="*/ 420623 h 420623"/>
              <a:gd name="connsiteX6" fmla="*/ 0 w 4489699"/>
              <a:gd name="connsiteY6" fmla="*/ 420623 h 420623"/>
              <a:gd name="connsiteX7" fmla="*/ 0 w 4489699"/>
              <a:gd name="connsiteY7" fmla="*/ 70118 h 420623"/>
              <a:gd name="connsiteX8" fmla="*/ 70118 w 4489699"/>
              <a:gd name="connsiteY8" fmla="*/ 0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9699" h="420623">
                <a:moveTo>
                  <a:pt x="70118" y="0"/>
                </a:moveTo>
                <a:lnTo>
                  <a:pt x="4419581" y="0"/>
                </a:lnTo>
                <a:cubicBezTo>
                  <a:pt x="4458306" y="0"/>
                  <a:pt x="4489699" y="31393"/>
                  <a:pt x="4489699" y="70118"/>
                </a:cubicBezTo>
                <a:lnTo>
                  <a:pt x="4489699" y="420623"/>
                </a:lnTo>
                <a:lnTo>
                  <a:pt x="4489699" y="420623"/>
                </a:lnTo>
                <a:lnTo>
                  <a:pt x="0" y="420623"/>
                </a:lnTo>
                <a:lnTo>
                  <a:pt x="0" y="420623"/>
                </a:lnTo>
                <a:lnTo>
                  <a:pt x="0" y="70118"/>
                </a:lnTo>
                <a:cubicBezTo>
                  <a:pt x="0" y="31393"/>
                  <a:pt x="31393" y="0"/>
                  <a:pt x="70118" y="0"/>
                </a:cubicBezTo>
                <a:close/>
              </a:path>
            </a:pathLst>
          </a:cu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54827" tIns="54827" rIns="54827" bIns="34290" numCol="1" spcCol="1270" anchor="ctr" anchorCtr="0">
            <a:noAutofit/>
          </a:bodyPr>
          <a:lstStyle/>
          <a:p>
            <a:pPr algn="ctr" defTabSz="800100" eaLnBrk="0" fontAlgn="base" hangingPunct="0">
              <a:lnSpc>
                <a:spcPct val="90000"/>
              </a:lnSpc>
              <a:spcBef>
                <a:spcPct val="0"/>
              </a:spcBef>
              <a:spcAft>
                <a:spcPct val="35000"/>
              </a:spcAft>
            </a:pPr>
            <a:endParaRPr lang="en-US" b="1" dirty="0">
              <a:solidFill>
                <a:srgbClr val="695E4A"/>
              </a:solidFill>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72655FF7-59D4-46BC-8F87-6D03E44AF6EA}"/>
              </a:ext>
            </a:extLst>
          </p:cNvPr>
          <p:cNvSpPr/>
          <p:nvPr/>
        </p:nvSpPr>
        <p:spPr>
          <a:xfrm>
            <a:off x="3473427" y="2957537"/>
            <a:ext cx="4150453" cy="60295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Freeform: Shape 15">
            <a:extLst>
              <a:ext uri="{FF2B5EF4-FFF2-40B4-BE49-F238E27FC236}">
                <a16:creationId xmlns:a16="http://schemas.microsoft.com/office/drawing/2014/main" id="{C1204BCF-65D8-49AD-B0D4-68167B9004B4}"/>
              </a:ext>
            </a:extLst>
          </p:cNvPr>
          <p:cNvSpPr/>
          <p:nvPr/>
        </p:nvSpPr>
        <p:spPr>
          <a:xfrm>
            <a:off x="800096" y="3154101"/>
            <a:ext cx="4489699" cy="420623"/>
          </a:xfrm>
          <a:custGeom>
            <a:avLst/>
            <a:gdLst>
              <a:gd name="connsiteX0" fmla="*/ 70118 w 4489699"/>
              <a:gd name="connsiteY0" fmla="*/ 0 h 420623"/>
              <a:gd name="connsiteX1" fmla="*/ 4419581 w 4489699"/>
              <a:gd name="connsiteY1" fmla="*/ 0 h 420623"/>
              <a:gd name="connsiteX2" fmla="*/ 4489699 w 4489699"/>
              <a:gd name="connsiteY2" fmla="*/ 70118 h 420623"/>
              <a:gd name="connsiteX3" fmla="*/ 4489699 w 4489699"/>
              <a:gd name="connsiteY3" fmla="*/ 420623 h 420623"/>
              <a:gd name="connsiteX4" fmla="*/ 4489699 w 4489699"/>
              <a:gd name="connsiteY4" fmla="*/ 420623 h 420623"/>
              <a:gd name="connsiteX5" fmla="*/ 0 w 4489699"/>
              <a:gd name="connsiteY5" fmla="*/ 420623 h 420623"/>
              <a:gd name="connsiteX6" fmla="*/ 0 w 4489699"/>
              <a:gd name="connsiteY6" fmla="*/ 420623 h 420623"/>
              <a:gd name="connsiteX7" fmla="*/ 0 w 4489699"/>
              <a:gd name="connsiteY7" fmla="*/ 70118 h 420623"/>
              <a:gd name="connsiteX8" fmla="*/ 70118 w 4489699"/>
              <a:gd name="connsiteY8" fmla="*/ 0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9699" h="420623">
                <a:moveTo>
                  <a:pt x="70118" y="0"/>
                </a:moveTo>
                <a:lnTo>
                  <a:pt x="4419581" y="0"/>
                </a:lnTo>
                <a:cubicBezTo>
                  <a:pt x="4458306" y="0"/>
                  <a:pt x="4489699" y="31393"/>
                  <a:pt x="4489699" y="70118"/>
                </a:cubicBezTo>
                <a:lnTo>
                  <a:pt x="4489699" y="420623"/>
                </a:lnTo>
                <a:lnTo>
                  <a:pt x="4489699" y="420623"/>
                </a:lnTo>
                <a:lnTo>
                  <a:pt x="0" y="420623"/>
                </a:lnTo>
                <a:lnTo>
                  <a:pt x="0" y="420623"/>
                </a:lnTo>
                <a:lnTo>
                  <a:pt x="0" y="70118"/>
                </a:lnTo>
                <a:cubicBezTo>
                  <a:pt x="0" y="31393"/>
                  <a:pt x="31393" y="0"/>
                  <a:pt x="70118" y="0"/>
                </a:cubicBezTo>
                <a:close/>
              </a:path>
            </a:pathLst>
          </a:cu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54827" tIns="54827" rIns="54827" bIns="34290" numCol="1" spcCol="1270" anchor="ctr" anchorCtr="0">
            <a:noAutofit/>
          </a:bodyPr>
          <a:lstStyle/>
          <a:p>
            <a:pPr algn="ctr" defTabSz="800100" eaLnBrk="0" fontAlgn="base" hangingPunct="0">
              <a:lnSpc>
                <a:spcPct val="90000"/>
              </a:lnSpc>
              <a:spcBef>
                <a:spcPct val="0"/>
              </a:spcBef>
              <a:spcAft>
                <a:spcPct val="35000"/>
              </a:spcAft>
            </a:pPr>
            <a:endParaRPr lang="en-US" b="1" dirty="0">
              <a:solidFill>
                <a:srgbClr val="695E4A"/>
              </a:solidFill>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89C71F12-09B8-455D-B131-1C39DEBD72C8}"/>
              </a:ext>
            </a:extLst>
          </p:cNvPr>
          <p:cNvSpPr/>
          <p:nvPr/>
        </p:nvSpPr>
        <p:spPr>
          <a:xfrm>
            <a:off x="3473427" y="3590642"/>
            <a:ext cx="4150453" cy="60295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Rectangle 18">
            <a:extLst>
              <a:ext uri="{FF2B5EF4-FFF2-40B4-BE49-F238E27FC236}">
                <a16:creationId xmlns:a16="http://schemas.microsoft.com/office/drawing/2014/main" id="{CFC4D1D6-4BF6-4743-9BDE-369F0C18B166}"/>
              </a:ext>
            </a:extLst>
          </p:cNvPr>
          <p:cNvSpPr/>
          <p:nvPr/>
        </p:nvSpPr>
        <p:spPr>
          <a:xfrm>
            <a:off x="3473427" y="4223748"/>
            <a:ext cx="4150453" cy="60295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 name="Straight Connector 4">
            <a:extLst>
              <a:ext uri="{FF2B5EF4-FFF2-40B4-BE49-F238E27FC236}">
                <a16:creationId xmlns:a16="http://schemas.microsoft.com/office/drawing/2014/main" id="{D5CB7B1C-BD28-40EB-8C31-61CF4DB4BCFC}"/>
              </a:ext>
            </a:extLst>
          </p:cNvPr>
          <p:cNvSpPr/>
          <p:nvPr/>
        </p:nvSpPr>
        <p:spPr>
          <a:xfrm>
            <a:off x="2015159" y="4826705"/>
            <a:ext cx="5608721"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 name="Straight Connector 5">
            <a:extLst>
              <a:ext uri="{FF2B5EF4-FFF2-40B4-BE49-F238E27FC236}">
                <a16:creationId xmlns:a16="http://schemas.microsoft.com/office/drawing/2014/main" id="{B7CF89D9-65D0-4D8E-8A74-E50148216452}"/>
              </a:ext>
            </a:extLst>
          </p:cNvPr>
          <p:cNvSpPr/>
          <p:nvPr/>
        </p:nvSpPr>
        <p:spPr>
          <a:xfrm>
            <a:off x="2015159" y="4193599"/>
            <a:ext cx="5608721"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Shape 17">
            <a:extLst>
              <a:ext uri="{FF2B5EF4-FFF2-40B4-BE49-F238E27FC236}">
                <a16:creationId xmlns:a16="http://schemas.microsoft.com/office/drawing/2014/main" id="{DE2EBDE0-E1DE-4932-85C9-781059349998}"/>
              </a:ext>
            </a:extLst>
          </p:cNvPr>
          <p:cNvSpPr/>
          <p:nvPr/>
        </p:nvSpPr>
        <p:spPr>
          <a:xfrm>
            <a:off x="800096" y="3785036"/>
            <a:ext cx="4489699" cy="420623"/>
          </a:xfrm>
          <a:custGeom>
            <a:avLst/>
            <a:gdLst>
              <a:gd name="connsiteX0" fmla="*/ 70118 w 4489699"/>
              <a:gd name="connsiteY0" fmla="*/ 0 h 420623"/>
              <a:gd name="connsiteX1" fmla="*/ 4419581 w 4489699"/>
              <a:gd name="connsiteY1" fmla="*/ 0 h 420623"/>
              <a:gd name="connsiteX2" fmla="*/ 4489699 w 4489699"/>
              <a:gd name="connsiteY2" fmla="*/ 70118 h 420623"/>
              <a:gd name="connsiteX3" fmla="*/ 4489699 w 4489699"/>
              <a:gd name="connsiteY3" fmla="*/ 420623 h 420623"/>
              <a:gd name="connsiteX4" fmla="*/ 4489699 w 4489699"/>
              <a:gd name="connsiteY4" fmla="*/ 420623 h 420623"/>
              <a:gd name="connsiteX5" fmla="*/ 0 w 4489699"/>
              <a:gd name="connsiteY5" fmla="*/ 420623 h 420623"/>
              <a:gd name="connsiteX6" fmla="*/ 0 w 4489699"/>
              <a:gd name="connsiteY6" fmla="*/ 420623 h 420623"/>
              <a:gd name="connsiteX7" fmla="*/ 0 w 4489699"/>
              <a:gd name="connsiteY7" fmla="*/ 70118 h 420623"/>
              <a:gd name="connsiteX8" fmla="*/ 70118 w 4489699"/>
              <a:gd name="connsiteY8" fmla="*/ 0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9699" h="420623">
                <a:moveTo>
                  <a:pt x="70118" y="0"/>
                </a:moveTo>
                <a:lnTo>
                  <a:pt x="4419581" y="0"/>
                </a:lnTo>
                <a:cubicBezTo>
                  <a:pt x="4458306" y="0"/>
                  <a:pt x="4489699" y="31393"/>
                  <a:pt x="4489699" y="70118"/>
                </a:cubicBezTo>
                <a:lnTo>
                  <a:pt x="4489699" y="420623"/>
                </a:lnTo>
                <a:lnTo>
                  <a:pt x="4489699" y="420623"/>
                </a:lnTo>
                <a:lnTo>
                  <a:pt x="0" y="420623"/>
                </a:lnTo>
                <a:lnTo>
                  <a:pt x="0" y="420623"/>
                </a:lnTo>
                <a:lnTo>
                  <a:pt x="0" y="70118"/>
                </a:lnTo>
                <a:cubicBezTo>
                  <a:pt x="0" y="31393"/>
                  <a:pt x="31393" y="0"/>
                  <a:pt x="70118" y="0"/>
                </a:cubicBezTo>
                <a:close/>
              </a:path>
            </a:pathLst>
          </a:cu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54827" tIns="54827" rIns="54827" bIns="34290" numCol="1" spcCol="1270" anchor="ctr" anchorCtr="0">
            <a:noAutofit/>
          </a:bodyPr>
          <a:lstStyle/>
          <a:p>
            <a:pPr algn="ctr" defTabSz="800100" eaLnBrk="0" fontAlgn="base" hangingPunct="0">
              <a:lnSpc>
                <a:spcPct val="90000"/>
              </a:lnSpc>
              <a:spcBef>
                <a:spcPct val="0"/>
              </a:spcBef>
              <a:spcAft>
                <a:spcPct val="35000"/>
              </a:spcAft>
            </a:pPr>
            <a:endParaRPr lang="en-US" b="1" dirty="0">
              <a:solidFill>
                <a:srgbClr val="695E4A"/>
              </a:solidFill>
              <a:latin typeface="Calibri" panose="020F0502020204030204" pitchFamily="34" charset="0"/>
              <a:cs typeface="Calibri" panose="020F0502020204030204" pitchFamily="34" charset="0"/>
            </a:endParaRPr>
          </a:p>
        </p:txBody>
      </p:sp>
      <p:sp>
        <p:nvSpPr>
          <p:cNvPr id="20" name="Freeform: Shape 19">
            <a:extLst>
              <a:ext uri="{FF2B5EF4-FFF2-40B4-BE49-F238E27FC236}">
                <a16:creationId xmlns:a16="http://schemas.microsoft.com/office/drawing/2014/main" id="{9F70D833-0604-4395-8F7F-37E1DC4A73DE}"/>
              </a:ext>
            </a:extLst>
          </p:cNvPr>
          <p:cNvSpPr/>
          <p:nvPr/>
        </p:nvSpPr>
        <p:spPr>
          <a:xfrm>
            <a:off x="800096" y="4415971"/>
            <a:ext cx="4489699" cy="420623"/>
          </a:xfrm>
          <a:custGeom>
            <a:avLst/>
            <a:gdLst>
              <a:gd name="connsiteX0" fmla="*/ 70118 w 4489699"/>
              <a:gd name="connsiteY0" fmla="*/ 0 h 420623"/>
              <a:gd name="connsiteX1" fmla="*/ 4419581 w 4489699"/>
              <a:gd name="connsiteY1" fmla="*/ 0 h 420623"/>
              <a:gd name="connsiteX2" fmla="*/ 4489699 w 4489699"/>
              <a:gd name="connsiteY2" fmla="*/ 70118 h 420623"/>
              <a:gd name="connsiteX3" fmla="*/ 4489699 w 4489699"/>
              <a:gd name="connsiteY3" fmla="*/ 420623 h 420623"/>
              <a:gd name="connsiteX4" fmla="*/ 4489699 w 4489699"/>
              <a:gd name="connsiteY4" fmla="*/ 420623 h 420623"/>
              <a:gd name="connsiteX5" fmla="*/ 0 w 4489699"/>
              <a:gd name="connsiteY5" fmla="*/ 420623 h 420623"/>
              <a:gd name="connsiteX6" fmla="*/ 0 w 4489699"/>
              <a:gd name="connsiteY6" fmla="*/ 420623 h 420623"/>
              <a:gd name="connsiteX7" fmla="*/ 0 w 4489699"/>
              <a:gd name="connsiteY7" fmla="*/ 70118 h 420623"/>
              <a:gd name="connsiteX8" fmla="*/ 70118 w 4489699"/>
              <a:gd name="connsiteY8" fmla="*/ 0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9699" h="420623">
                <a:moveTo>
                  <a:pt x="70118" y="0"/>
                </a:moveTo>
                <a:lnTo>
                  <a:pt x="4419581" y="0"/>
                </a:lnTo>
                <a:cubicBezTo>
                  <a:pt x="4458306" y="0"/>
                  <a:pt x="4489699" y="31393"/>
                  <a:pt x="4489699" y="70118"/>
                </a:cubicBezTo>
                <a:lnTo>
                  <a:pt x="4489699" y="420623"/>
                </a:lnTo>
                <a:lnTo>
                  <a:pt x="4489699" y="420623"/>
                </a:lnTo>
                <a:lnTo>
                  <a:pt x="0" y="420623"/>
                </a:lnTo>
                <a:lnTo>
                  <a:pt x="0" y="420623"/>
                </a:lnTo>
                <a:lnTo>
                  <a:pt x="0" y="70118"/>
                </a:lnTo>
                <a:cubicBezTo>
                  <a:pt x="0" y="31393"/>
                  <a:pt x="31393" y="0"/>
                  <a:pt x="70118" y="0"/>
                </a:cubicBezTo>
                <a:close/>
              </a:path>
            </a:pathLst>
          </a:cu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54827" tIns="54827" rIns="54827" bIns="34290" numCol="1" spcCol="1270" anchor="ctr" anchorCtr="0">
            <a:noAutofit/>
          </a:bodyPr>
          <a:lstStyle/>
          <a:p>
            <a:pPr algn="ctr" defTabSz="800100" eaLnBrk="0" fontAlgn="base" hangingPunct="0">
              <a:lnSpc>
                <a:spcPct val="90000"/>
              </a:lnSpc>
              <a:spcBef>
                <a:spcPct val="0"/>
              </a:spcBef>
              <a:spcAft>
                <a:spcPct val="35000"/>
              </a:spcAft>
            </a:pPr>
            <a:endParaRPr lang="en-US" b="1" dirty="0">
              <a:solidFill>
                <a:srgbClr val="695E4A"/>
              </a:solidFill>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B860FDE5-DEA9-4DCE-BDE2-7C8B0DAB5FB5}"/>
              </a:ext>
            </a:extLst>
          </p:cNvPr>
          <p:cNvSpPr/>
          <p:nvPr/>
        </p:nvSpPr>
        <p:spPr>
          <a:xfrm>
            <a:off x="3473427" y="4856854"/>
            <a:ext cx="4150453" cy="60295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 name="Straight Connector 3">
            <a:extLst>
              <a:ext uri="{FF2B5EF4-FFF2-40B4-BE49-F238E27FC236}">
                <a16:creationId xmlns:a16="http://schemas.microsoft.com/office/drawing/2014/main" id="{0AAC3DB6-CB73-4083-9F62-396D45705B12}"/>
              </a:ext>
            </a:extLst>
          </p:cNvPr>
          <p:cNvSpPr/>
          <p:nvPr/>
        </p:nvSpPr>
        <p:spPr>
          <a:xfrm>
            <a:off x="2015159" y="5449244"/>
            <a:ext cx="5608721"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2" name="Freeform: Shape 21">
            <a:extLst>
              <a:ext uri="{FF2B5EF4-FFF2-40B4-BE49-F238E27FC236}">
                <a16:creationId xmlns:a16="http://schemas.microsoft.com/office/drawing/2014/main" id="{67592F37-670D-4296-B00C-4D985C51453E}"/>
              </a:ext>
            </a:extLst>
          </p:cNvPr>
          <p:cNvSpPr/>
          <p:nvPr/>
        </p:nvSpPr>
        <p:spPr>
          <a:xfrm>
            <a:off x="800096" y="5039453"/>
            <a:ext cx="4489699" cy="420623"/>
          </a:xfrm>
          <a:custGeom>
            <a:avLst/>
            <a:gdLst>
              <a:gd name="connsiteX0" fmla="*/ 70118 w 4489699"/>
              <a:gd name="connsiteY0" fmla="*/ 0 h 420623"/>
              <a:gd name="connsiteX1" fmla="*/ 4419581 w 4489699"/>
              <a:gd name="connsiteY1" fmla="*/ 0 h 420623"/>
              <a:gd name="connsiteX2" fmla="*/ 4489699 w 4489699"/>
              <a:gd name="connsiteY2" fmla="*/ 70118 h 420623"/>
              <a:gd name="connsiteX3" fmla="*/ 4489699 w 4489699"/>
              <a:gd name="connsiteY3" fmla="*/ 420623 h 420623"/>
              <a:gd name="connsiteX4" fmla="*/ 4489699 w 4489699"/>
              <a:gd name="connsiteY4" fmla="*/ 420623 h 420623"/>
              <a:gd name="connsiteX5" fmla="*/ 0 w 4489699"/>
              <a:gd name="connsiteY5" fmla="*/ 420623 h 420623"/>
              <a:gd name="connsiteX6" fmla="*/ 0 w 4489699"/>
              <a:gd name="connsiteY6" fmla="*/ 420623 h 420623"/>
              <a:gd name="connsiteX7" fmla="*/ 0 w 4489699"/>
              <a:gd name="connsiteY7" fmla="*/ 70118 h 420623"/>
              <a:gd name="connsiteX8" fmla="*/ 70118 w 4489699"/>
              <a:gd name="connsiteY8" fmla="*/ 0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9699" h="420623">
                <a:moveTo>
                  <a:pt x="70118" y="0"/>
                </a:moveTo>
                <a:lnTo>
                  <a:pt x="4419581" y="0"/>
                </a:lnTo>
                <a:cubicBezTo>
                  <a:pt x="4458306" y="0"/>
                  <a:pt x="4489699" y="31393"/>
                  <a:pt x="4489699" y="70118"/>
                </a:cubicBezTo>
                <a:lnTo>
                  <a:pt x="4489699" y="420623"/>
                </a:lnTo>
                <a:lnTo>
                  <a:pt x="4489699" y="420623"/>
                </a:lnTo>
                <a:lnTo>
                  <a:pt x="0" y="420623"/>
                </a:lnTo>
                <a:lnTo>
                  <a:pt x="0" y="420623"/>
                </a:lnTo>
                <a:lnTo>
                  <a:pt x="0" y="70118"/>
                </a:lnTo>
                <a:cubicBezTo>
                  <a:pt x="0" y="31393"/>
                  <a:pt x="31393" y="0"/>
                  <a:pt x="70118" y="0"/>
                </a:cubicBezTo>
                <a:close/>
              </a:path>
            </a:pathLst>
          </a:cu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54827" tIns="54827" rIns="54827" bIns="34290" numCol="1" spcCol="1270" anchor="ctr" anchorCtr="0">
            <a:noAutofit/>
          </a:bodyPr>
          <a:lstStyle/>
          <a:p>
            <a:pPr algn="ctr" defTabSz="800100" eaLnBrk="0" fontAlgn="base" hangingPunct="0">
              <a:lnSpc>
                <a:spcPct val="90000"/>
              </a:lnSpc>
              <a:spcBef>
                <a:spcPct val="0"/>
              </a:spcBef>
              <a:spcAft>
                <a:spcPct val="35000"/>
              </a:spcAft>
            </a:pPr>
            <a:r>
              <a:rPr lang="en-US" b="1" dirty="0">
                <a:solidFill>
                  <a:srgbClr val="695E4A"/>
                </a:solidFill>
                <a:latin typeface="Calibri" panose="020F0502020204030204" pitchFamily="34" charset="0"/>
                <a:cs typeface="Calibri" panose="020F0502020204030204" pitchFamily="34" charset="0"/>
              </a:rPr>
              <a:t>Work of Household Member(s) of a Minor</a:t>
            </a:r>
          </a:p>
        </p:txBody>
      </p:sp>
      <p:sp>
        <p:nvSpPr>
          <p:cNvPr id="11" name="Rectangle 10">
            <a:extLst>
              <a:ext uri="{FF2B5EF4-FFF2-40B4-BE49-F238E27FC236}">
                <a16:creationId xmlns:a16="http://schemas.microsoft.com/office/drawing/2014/main" id="{51461788-85BF-4D6C-A6EE-D83C1B3B1170}"/>
              </a:ext>
            </a:extLst>
          </p:cNvPr>
          <p:cNvSpPr/>
          <p:nvPr/>
        </p:nvSpPr>
        <p:spPr>
          <a:xfrm>
            <a:off x="2045407" y="2557345"/>
            <a:ext cx="1999073" cy="369332"/>
          </a:xfrm>
          <a:prstGeom prst="rect">
            <a:avLst/>
          </a:prstGeom>
        </p:spPr>
        <p:txBody>
          <a:bodyPr wrap="none">
            <a:spAutoFit/>
          </a:bodyPr>
          <a:lstStyle/>
          <a:p>
            <a:pPr eaLnBrk="0" fontAlgn="base" hangingPunct="0">
              <a:spcBef>
                <a:spcPct val="0"/>
              </a:spcBef>
              <a:spcAft>
                <a:spcPct val="0"/>
              </a:spcAft>
            </a:pPr>
            <a:r>
              <a:rPr lang="en-US" b="1" dirty="0">
                <a:solidFill>
                  <a:srgbClr val="695E4A"/>
                </a:solidFill>
                <a:latin typeface="Calibri" panose="020F0502020204030204" pitchFamily="34" charset="0"/>
                <a:cs typeface="Calibri" panose="020F0502020204030204" pitchFamily="34" charset="0"/>
              </a:rPr>
              <a:t>Retirement Date(s)</a:t>
            </a:r>
            <a:endParaRPr lang="en-US" dirty="0">
              <a:solidFill>
                <a:srgbClr val="0F56DC"/>
              </a:solidFill>
              <a:latin typeface="Myriad Web Pro" panose="020B0503030403020204" pitchFamily="34" charset="0"/>
            </a:endParaRPr>
          </a:p>
        </p:txBody>
      </p:sp>
      <p:sp>
        <p:nvSpPr>
          <p:cNvPr id="25" name="Rectangle 24">
            <a:extLst>
              <a:ext uri="{FF2B5EF4-FFF2-40B4-BE49-F238E27FC236}">
                <a16:creationId xmlns:a16="http://schemas.microsoft.com/office/drawing/2014/main" id="{2A7708F7-5D3A-4C5E-8585-75982C9D04F1}"/>
              </a:ext>
            </a:extLst>
          </p:cNvPr>
          <p:cNvSpPr/>
          <p:nvPr/>
        </p:nvSpPr>
        <p:spPr>
          <a:xfrm>
            <a:off x="1866010" y="3179745"/>
            <a:ext cx="2363980" cy="369332"/>
          </a:xfrm>
          <a:prstGeom prst="rect">
            <a:avLst/>
          </a:prstGeom>
        </p:spPr>
        <p:txBody>
          <a:bodyPr wrap="none">
            <a:spAutoFit/>
          </a:bodyPr>
          <a:lstStyle/>
          <a:p>
            <a:pPr eaLnBrk="0" fontAlgn="base" hangingPunct="0">
              <a:spcBef>
                <a:spcPct val="0"/>
              </a:spcBef>
              <a:spcAft>
                <a:spcPct val="0"/>
              </a:spcAft>
            </a:pPr>
            <a:r>
              <a:rPr lang="en-US" b="1" dirty="0">
                <a:solidFill>
                  <a:srgbClr val="695E4A"/>
                </a:solidFill>
                <a:latin typeface="Calibri" panose="020F0502020204030204" pitchFamily="34" charset="0"/>
                <a:cs typeface="Calibri" panose="020F0502020204030204" pitchFamily="34" charset="0"/>
              </a:rPr>
              <a:t>Combat Zone Period(s)</a:t>
            </a:r>
            <a:endParaRPr lang="en-US" dirty="0">
              <a:solidFill>
                <a:srgbClr val="0F56DC"/>
              </a:solidFill>
              <a:latin typeface="Myriad Web Pro" panose="020B0503030403020204" pitchFamily="34" charset="0"/>
            </a:endParaRPr>
          </a:p>
        </p:txBody>
      </p:sp>
      <p:sp>
        <p:nvSpPr>
          <p:cNvPr id="26" name="Rectangle 25">
            <a:extLst>
              <a:ext uri="{FF2B5EF4-FFF2-40B4-BE49-F238E27FC236}">
                <a16:creationId xmlns:a16="http://schemas.microsoft.com/office/drawing/2014/main" id="{82BDFFFF-B971-4620-ADAB-6EDC1AD79115}"/>
              </a:ext>
            </a:extLst>
          </p:cNvPr>
          <p:cNvSpPr/>
          <p:nvPr/>
        </p:nvSpPr>
        <p:spPr>
          <a:xfrm>
            <a:off x="1678061" y="4441615"/>
            <a:ext cx="2733762" cy="369332"/>
          </a:xfrm>
          <a:prstGeom prst="rect">
            <a:avLst/>
          </a:prstGeom>
        </p:spPr>
        <p:txBody>
          <a:bodyPr wrap="none">
            <a:spAutoFit/>
          </a:bodyPr>
          <a:lstStyle/>
          <a:p>
            <a:pPr eaLnBrk="0" fontAlgn="base" hangingPunct="0">
              <a:spcBef>
                <a:spcPct val="0"/>
              </a:spcBef>
              <a:spcAft>
                <a:spcPct val="0"/>
              </a:spcAft>
            </a:pPr>
            <a:r>
              <a:rPr lang="en-US" b="1" dirty="0">
                <a:solidFill>
                  <a:srgbClr val="695E4A"/>
                </a:solidFill>
                <a:latin typeface="Calibri" panose="020F0502020204030204" pitchFamily="34" charset="0"/>
                <a:cs typeface="Calibri" panose="020F0502020204030204" pitchFamily="34" charset="0"/>
              </a:rPr>
              <a:t>Longest-Held Work (Usual)</a:t>
            </a:r>
            <a:endParaRPr lang="en-US" dirty="0">
              <a:solidFill>
                <a:srgbClr val="0F56DC"/>
              </a:solidFill>
              <a:latin typeface="Myriad Web Pro" panose="020B0503030403020204" pitchFamily="34" charset="0"/>
            </a:endParaRPr>
          </a:p>
        </p:txBody>
      </p:sp>
      <p:sp>
        <p:nvSpPr>
          <p:cNvPr id="27" name="Rectangle 26">
            <a:extLst>
              <a:ext uri="{FF2B5EF4-FFF2-40B4-BE49-F238E27FC236}">
                <a16:creationId xmlns:a16="http://schemas.microsoft.com/office/drawing/2014/main" id="{3550D7C9-0DC8-424B-A40C-69718DE1BB4F}"/>
              </a:ext>
            </a:extLst>
          </p:cNvPr>
          <p:cNvSpPr/>
          <p:nvPr/>
        </p:nvSpPr>
        <p:spPr>
          <a:xfrm>
            <a:off x="870085" y="3849251"/>
            <a:ext cx="4349716" cy="341632"/>
          </a:xfrm>
          <a:prstGeom prst="rect">
            <a:avLst/>
          </a:prstGeom>
        </p:spPr>
        <p:txBody>
          <a:bodyPr wrap="none">
            <a:spAutoFit/>
          </a:bodyPr>
          <a:lstStyle/>
          <a:p>
            <a:pPr algn="ctr" defTabSz="800100" eaLnBrk="0" fontAlgn="base" hangingPunct="0">
              <a:lnSpc>
                <a:spcPct val="90000"/>
              </a:lnSpc>
              <a:spcBef>
                <a:spcPct val="0"/>
              </a:spcBef>
              <a:spcAft>
                <a:spcPct val="35000"/>
              </a:spcAft>
            </a:pPr>
            <a:r>
              <a:rPr lang="en-US" b="1" dirty="0">
                <a:solidFill>
                  <a:srgbClr val="695E4A"/>
                </a:solidFill>
                <a:latin typeface="Calibri" panose="020F0502020204030204" pitchFamily="34" charset="0"/>
                <a:cs typeface="Calibri" panose="020F0502020204030204" pitchFamily="34" charset="0"/>
              </a:rPr>
              <a:t>Job(s) (Past or Present) and Voluntary Work</a:t>
            </a:r>
          </a:p>
        </p:txBody>
      </p:sp>
      <p:sp>
        <p:nvSpPr>
          <p:cNvPr id="29" name="TextBox 28">
            <a:extLst>
              <a:ext uri="{FF2B5EF4-FFF2-40B4-BE49-F238E27FC236}">
                <a16:creationId xmlns:a16="http://schemas.microsoft.com/office/drawing/2014/main" id="{B0A126A6-867B-44AE-98D5-5B82397F05FC}"/>
              </a:ext>
            </a:extLst>
          </p:cNvPr>
          <p:cNvSpPr txBox="1"/>
          <p:nvPr/>
        </p:nvSpPr>
        <p:spPr>
          <a:xfrm>
            <a:off x="4040741" y="5561826"/>
            <a:ext cx="4708148" cy="307777"/>
          </a:xfrm>
          <a:prstGeom prst="rect">
            <a:avLst/>
          </a:prstGeom>
          <a:noFill/>
        </p:spPr>
        <p:txBody>
          <a:bodyPr wrap="none" rtlCol="0">
            <a:spAutoFit/>
          </a:bodyPr>
          <a:lstStyle/>
          <a:p>
            <a:pPr eaLnBrk="0" fontAlgn="base" hangingPunct="0">
              <a:spcBef>
                <a:spcPct val="0"/>
              </a:spcBef>
              <a:spcAft>
                <a:spcPct val="0"/>
              </a:spcAft>
            </a:pPr>
            <a:r>
              <a:rPr lang="en-US" sz="1400" dirty="0">
                <a:solidFill>
                  <a:srgbClr val="000000"/>
                </a:solidFill>
                <a:latin typeface="Calibri" panose="020F0502020204030204" pitchFamily="34" charset="0"/>
                <a:hlinkClick r:id="rId3"/>
              </a:rPr>
              <a:t>https://academic.oup.com/jamia/article/27/7/1072/5855728</a:t>
            </a:r>
            <a:r>
              <a:rPr lang="en-US" sz="140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185947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250" fill="hold"/>
                                        <p:tgtEl>
                                          <p:spTgt spid="12"/>
                                        </p:tgtEl>
                                        <p:attrNameLst>
                                          <p:attrName>style.color</p:attrName>
                                        </p:attrNameLst>
                                      </p:cBhvr>
                                      <p:by>
                                        <p:hsl h="7200000" s="0" l="0"/>
                                      </p:by>
                                    </p:animClr>
                                    <p:animClr clrSpc="hsl" dir="cw">
                                      <p:cBhvr>
                                        <p:cTn id="7" dur="250" fill="hold"/>
                                        <p:tgtEl>
                                          <p:spTgt spid="12"/>
                                        </p:tgtEl>
                                        <p:attrNameLst>
                                          <p:attrName>fillcolor</p:attrName>
                                        </p:attrNameLst>
                                      </p:cBhvr>
                                      <p:by>
                                        <p:hsl h="7200000" s="0" l="0"/>
                                      </p:by>
                                    </p:animClr>
                                    <p:animClr clrSpc="hsl" dir="cw">
                                      <p:cBhvr>
                                        <p:cTn id="8" dur="250" fill="hold"/>
                                        <p:tgtEl>
                                          <p:spTgt spid="12"/>
                                        </p:tgtEl>
                                        <p:attrNameLst>
                                          <p:attrName>stroke.color</p:attrName>
                                        </p:attrNameLst>
                                      </p:cBhvr>
                                      <p:by>
                                        <p:hsl h="7200000" s="0" l="0"/>
                                      </p:by>
                                    </p:animClr>
                                    <p:set>
                                      <p:cBhvr>
                                        <p:cTn id="9" dur="250" fill="hold"/>
                                        <p:tgtEl>
                                          <p:spTgt spid="12"/>
                                        </p:tgtEl>
                                        <p:attrNameLst>
                                          <p:attrName>fill.type</p:attrName>
                                        </p:attrNameLst>
                                      </p:cBhvr>
                                      <p:to>
                                        <p:strVal val="solid"/>
                                      </p:to>
                                    </p:set>
                                  </p:childTnLst>
                                </p:cTn>
                              </p:par>
                              <p:par>
                                <p:cTn id="10" presetID="21" presetClass="emph" presetSubtype="0" fill="hold" nodeType="withEffect">
                                  <p:stCondLst>
                                    <p:cond delay="0"/>
                                  </p:stCondLst>
                                  <p:childTnLst>
                                    <p:animClr clrSpc="hsl" dir="cw">
                                      <p:cBhvr override="childStyle">
                                        <p:cTn id="11" dur="250" fill="hold"/>
                                        <p:tgtEl>
                                          <p:spTgt spid="9"/>
                                        </p:tgtEl>
                                        <p:attrNameLst>
                                          <p:attrName>style.color</p:attrName>
                                        </p:attrNameLst>
                                      </p:cBhvr>
                                      <p:by>
                                        <p:hsl h="7200000" s="0" l="0"/>
                                      </p:by>
                                    </p:animClr>
                                    <p:animClr clrSpc="hsl" dir="cw">
                                      <p:cBhvr>
                                        <p:cTn id="12" dur="250" fill="hold"/>
                                        <p:tgtEl>
                                          <p:spTgt spid="9"/>
                                        </p:tgtEl>
                                        <p:attrNameLst>
                                          <p:attrName>fillcolor</p:attrName>
                                        </p:attrNameLst>
                                      </p:cBhvr>
                                      <p:by>
                                        <p:hsl h="7200000" s="0" l="0"/>
                                      </p:by>
                                    </p:animClr>
                                    <p:animClr clrSpc="hsl" dir="cw">
                                      <p:cBhvr>
                                        <p:cTn id="13" dur="250" fill="hold"/>
                                        <p:tgtEl>
                                          <p:spTgt spid="9"/>
                                        </p:tgtEl>
                                        <p:attrNameLst>
                                          <p:attrName>stroke.color</p:attrName>
                                        </p:attrNameLst>
                                      </p:cBhvr>
                                      <p:by>
                                        <p:hsl h="7200000" s="0" l="0"/>
                                      </p:by>
                                    </p:animClr>
                                    <p:set>
                                      <p:cBhvr>
                                        <p:cTn id="14" dur="250" fill="hold"/>
                                        <p:tgtEl>
                                          <p:spTgt spid="9"/>
                                        </p:tgtEl>
                                        <p:attrNameLst>
                                          <p:attrName>fill.type</p:attrName>
                                        </p:attrNameLst>
                                      </p:cBhvr>
                                      <p:to>
                                        <p:strVal val="solid"/>
                                      </p:to>
                                    </p:set>
                                  </p:childTnLst>
                                </p:cTn>
                              </p:par>
                              <p:par>
                                <p:cTn id="15" presetID="21" presetClass="emph" presetSubtype="0" fill="hold" nodeType="withEffect">
                                  <p:stCondLst>
                                    <p:cond delay="0"/>
                                  </p:stCondLst>
                                  <p:childTnLst>
                                    <p:animClr clrSpc="hsl" dir="cw">
                                      <p:cBhvr override="childStyle">
                                        <p:cTn id="16" dur="250" fill="hold"/>
                                        <p:tgtEl>
                                          <p:spTgt spid="14"/>
                                        </p:tgtEl>
                                        <p:attrNameLst>
                                          <p:attrName>style.color</p:attrName>
                                        </p:attrNameLst>
                                      </p:cBhvr>
                                      <p:by>
                                        <p:hsl h="7200000" s="0" l="0"/>
                                      </p:by>
                                    </p:animClr>
                                    <p:animClr clrSpc="hsl" dir="cw">
                                      <p:cBhvr>
                                        <p:cTn id="17" dur="250" fill="hold"/>
                                        <p:tgtEl>
                                          <p:spTgt spid="14"/>
                                        </p:tgtEl>
                                        <p:attrNameLst>
                                          <p:attrName>fillcolor</p:attrName>
                                        </p:attrNameLst>
                                      </p:cBhvr>
                                      <p:by>
                                        <p:hsl h="7200000" s="0" l="0"/>
                                      </p:by>
                                    </p:animClr>
                                    <p:animClr clrSpc="hsl" dir="cw">
                                      <p:cBhvr>
                                        <p:cTn id="18" dur="250" fill="hold"/>
                                        <p:tgtEl>
                                          <p:spTgt spid="14"/>
                                        </p:tgtEl>
                                        <p:attrNameLst>
                                          <p:attrName>stroke.color</p:attrName>
                                        </p:attrNameLst>
                                      </p:cBhvr>
                                      <p:by>
                                        <p:hsl h="7200000" s="0" l="0"/>
                                      </p:by>
                                    </p:animClr>
                                    <p:set>
                                      <p:cBhvr>
                                        <p:cTn id="19" dur="250" fill="hold"/>
                                        <p:tgtEl>
                                          <p:spTgt spid="14"/>
                                        </p:tgtEl>
                                        <p:attrNameLst>
                                          <p:attrName>fill.type</p:attrName>
                                        </p:attrNameLst>
                                      </p:cBhvr>
                                      <p:to>
                                        <p:strVal val="solid"/>
                                      </p:to>
                                    </p:set>
                                  </p:childTnLst>
                                </p:cTn>
                              </p:par>
                              <p:par>
                                <p:cTn id="20" presetID="21" presetClass="emph" presetSubtype="0" fill="hold" nodeType="withEffect">
                                  <p:stCondLst>
                                    <p:cond delay="0"/>
                                  </p:stCondLst>
                                  <p:childTnLst>
                                    <p:animClr clrSpc="hsl" dir="cw">
                                      <p:cBhvr override="childStyle">
                                        <p:cTn id="21" dur="250" fill="hold"/>
                                        <p:tgtEl>
                                          <p:spTgt spid="8"/>
                                        </p:tgtEl>
                                        <p:attrNameLst>
                                          <p:attrName>style.color</p:attrName>
                                        </p:attrNameLst>
                                      </p:cBhvr>
                                      <p:by>
                                        <p:hsl h="7200000" s="0" l="0"/>
                                      </p:by>
                                    </p:animClr>
                                    <p:animClr clrSpc="hsl" dir="cw">
                                      <p:cBhvr>
                                        <p:cTn id="22" dur="250" fill="hold"/>
                                        <p:tgtEl>
                                          <p:spTgt spid="8"/>
                                        </p:tgtEl>
                                        <p:attrNameLst>
                                          <p:attrName>fillcolor</p:attrName>
                                        </p:attrNameLst>
                                      </p:cBhvr>
                                      <p:by>
                                        <p:hsl h="7200000" s="0" l="0"/>
                                      </p:by>
                                    </p:animClr>
                                    <p:animClr clrSpc="hsl" dir="cw">
                                      <p:cBhvr>
                                        <p:cTn id="23" dur="250" fill="hold"/>
                                        <p:tgtEl>
                                          <p:spTgt spid="8"/>
                                        </p:tgtEl>
                                        <p:attrNameLst>
                                          <p:attrName>stroke.color</p:attrName>
                                        </p:attrNameLst>
                                      </p:cBhvr>
                                      <p:by>
                                        <p:hsl h="7200000" s="0" l="0"/>
                                      </p:by>
                                    </p:animClr>
                                    <p:set>
                                      <p:cBhvr>
                                        <p:cTn id="24" dur="25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21" presetClass="emph" presetSubtype="0" fill="hold" grpId="0" nodeType="clickEffect">
                                  <p:stCondLst>
                                    <p:cond delay="0"/>
                                  </p:stCondLst>
                                  <p:childTnLst>
                                    <p:animClr clrSpc="hsl" dir="cw">
                                      <p:cBhvr override="childStyle">
                                        <p:cTn id="28" dur="250" fill="hold"/>
                                        <p:tgtEl>
                                          <p:spTgt spid="16"/>
                                        </p:tgtEl>
                                        <p:attrNameLst>
                                          <p:attrName>style.color</p:attrName>
                                        </p:attrNameLst>
                                      </p:cBhvr>
                                      <p:by>
                                        <p:hsl h="7200000" s="0" l="0"/>
                                      </p:by>
                                    </p:animClr>
                                    <p:animClr clrSpc="hsl" dir="cw">
                                      <p:cBhvr>
                                        <p:cTn id="29" dur="250" fill="hold"/>
                                        <p:tgtEl>
                                          <p:spTgt spid="16"/>
                                        </p:tgtEl>
                                        <p:attrNameLst>
                                          <p:attrName>fillcolor</p:attrName>
                                        </p:attrNameLst>
                                      </p:cBhvr>
                                      <p:by>
                                        <p:hsl h="7200000" s="0" l="0"/>
                                      </p:by>
                                    </p:animClr>
                                    <p:animClr clrSpc="hsl" dir="cw">
                                      <p:cBhvr>
                                        <p:cTn id="30" dur="250" fill="hold"/>
                                        <p:tgtEl>
                                          <p:spTgt spid="16"/>
                                        </p:tgtEl>
                                        <p:attrNameLst>
                                          <p:attrName>stroke.color</p:attrName>
                                        </p:attrNameLst>
                                      </p:cBhvr>
                                      <p:by>
                                        <p:hsl h="7200000" s="0" l="0"/>
                                      </p:by>
                                    </p:animClr>
                                    <p:set>
                                      <p:cBhvr>
                                        <p:cTn id="31" dur="250" fill="hold"/>
                                        <p:tgtEl>
                                          <p:spTgt spid="16"/>
                                        </p:tgtEl>
                                        <p:attrNameLst>
                                          <p:attrName>fill.type</p:attrName>
                                        </p:attrNameLst>
                                      </p:cBhvr>
                                      <p:to>
                                        <p:strVal val="solid"/>
                                      </p:to>
                                    </p:set>
                                  </p:childTnLst>
                                </p:cTn>
                              </p:par>
                              <p:par>
                                <p:cTn id="32" presetID="21" presetClass="emph" presetSubtype="0" fill="hold" nodeType="withEffect">
                                  <p:stCondLst>
                                    <p:cond delay="0"/>
                                  </p:stCondLst>
                                  <p:childTnLst>
                                    <p:animClr clrSpc="hsl" dir="cw">
                                      <p:cBhvr override="childStyle">
                                        <p:cTn id="33" dur="250" fill="hold"/>
                                        <p:tgtEl>
                                          <p:spTgt spid="7"/>
                                        </p:tgtEl>
                                        <p:attrNameLst>
                                          <p:attrName>style.color</p:attrName>
                                        </p:attrNameLst>
                                      </p:cBhvr>
                                      <p:by>
                                        <p:hsl h="7200000" s="0" l="0"/>
                                      </p:by>
                                    </p:animClr>
                                    <p:animClr clrSpc="hsl" dir="cw">
                                      <p:cBhvr>
                                        <p:cTn id="34" dur="250" fill="hold"/>
                                        <p:tgtEl>
                                          <p:spTgt spid="7"/>
                                        </p:tgtEl>
                                        <p:attrNameLst>
                                          <p:attrName>fillcolor</p:attrName>
                                        </p:attrNameLst>
                                      </p:cBhvr>
                                      <p:by>
                                        <p:hsl h="7200000" s="0" l="0"/>
                                      </p:by>
                                    </p:animClr>
                                    <p:animClr clrSpc="hsl" dir="cw">
                                      <p:cBhvr>
                                        <p:cTn id="35" dur="250" fill="hold"/>
                                        <p:tgtEl>
                                          <p:spTgt spid="7"/>
                                        </p:tgtEl>
                                        <p:attrNameLst>
                                          <p:attrName>stroke.color</p:attrName>
                                        </p:attrNameLst>
                                      </p:cBhvr>
                                      <p:by>
                                        <p:hsl h="7200000" s="0" l="0"/>
                                      </p:by>
                                    </p:animClr>
                                    <p:set>
                                      <p:cBhvr>
                                        <p:cTn id="36" dur="250" fill="hold"/>
                                        <p:tgtEl>
                                          <p:spTgt spid="7"/>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25" presetClass="emph" presetSubtype="0" fill="hold" grpId="0" nodeType="clickEffect">
                                  <p:stCondLst>
                                    <p:cond delay="0"/>
                                  </p:stCondLst>
                                  <p:childTnLst>
                                    <p:animClr clrSpc="hsl" dir="cw">
                                      <p:cBhvr override="childStyle">
                                        <p:cTn id="40" dur="250" fill="hold"/>
                                        <p:tgtEl>
                                          <p:spTgt spid="12"/>
                                        </p:tgtEl>
                                        <p:attrNameLst>
                                          <p:attrName>style.color</p:attrName>
                                        </p:attrNameLst>
                                      </p:cBhvr>
                                      <p:by>
                                        <p:hsl h="0" s="-70588" l="0"/>
                                      </p:by>
                                    </p:animClr>
                                    <p:animClr clrSpc="hsl" dir="cw">
                                      <p:cBhvr>
                                        <p:cTn id="41" dur="250" fill="hold"/>
                                        <p:tgtEl>
                                          <p:spTgt spid="12"/>
                                        </p:tgtEl>
                                        <p:attrNameLst>
                                          <p:attrName>fillcolor</p:attrName>
                                        </p:attrNameLst>
                                      </p:cBhvr>
                                      <p:by>
                                        <p:hsl h="0" s="-70588" l="0"/>
                                      </p:by>
                                    </p:animClr>
                                    <p:animClr clrSpc="hsl" dir="cw">
                                      <p:cBhvr>
                                        <p:cTn id="42" dur="250" fill="hold"/>
                                        <p:tgtEl>
                                          <p:spTgt spid="12"/>
                                        </p:tgtEl>
                                        <p:attrNameLst>
                                          <p:attrName>stroke.color</p:attrName>
                                        </p:attrNameLst>
                                      </p:cBhvr>
                                      <p:by>
                                        <p:hsl h="0" s="-70588" l="0"/>
                                      </p:by>
                                    </p:animClr>
                                    <p:set>
                                      <p:cBhvr>
                                        <p:cTn id="43" dur="250" fill="hold"/>
                                        <p:tgtEl>
                                          <p:spTgt spid="12"/>
                                        </p:tgtEl>
                                        <p:attrNameLst>
                                          <p:attrName>fill.type</p:attrName>
                                        </p:attrNameLst>
                                      </p:cBhvr>
                                      <p:to>
                                        <p:strVal val="solid"/>
                                      </p:to>
                                    </p:set>
                                  </p:childTnLst>
                                </p:cTn>
                              </p:par>
                              <p:par>
                                <p:cTn id="44" presetID="25" presetClass="emph" presetSubtype="0" fill="hold" nodeType="withEffect">
                                  <p:stCondLst>
                                    <p:cond delay="0"/>
                                  </p:stCondLst>
                                  <p:childTnLst>
                                    <p:animClr clrSpc="hsl" dir="cw">
                                      <p:cBhvr override="childStyle">
                                        <p:cTn id="45" dur="250" fill="hold"/>
                                        <p:tgtEl>
                                          <p:spTgt spid="9"/>
                                        </p:tgtEl>
                                        <p:attrNameLst>
                                          <p:attrName>style.color</p:attrName>
                                        </p:attrNameLst>
                                      </p:cBhvr>
                                      <p:by>
                                        <p:hsl h="0" s="-70588" l="0"/>
                                      </p:by>
                                    </p:animClr>
                                    <p:animClr clrSpc="hsl" dir="cw">
                                      <p:cBhvr>
                                        <p:cTn id="46" dur="250" fill="hold"/>
                                        <p:tgtEl>
                                          <p:spTgt spid="9"/>
                                        </p:tgtEl>
                                        <p:attrNameLst>
                                          <p:attrName>fillcolor</p:attrName>
                                        </p:attrNameLst>
                                      </p:cBhvr>
                                      <p:by>
                                        <p:hsl h="0" s="-70588" l="0"/>
                                      </p:by>
                                    </p:animClr>
                                    <p:animClr clrSpc="hsl" dir="cw">
                                      <p:cBhvr>
                                        <p:cTn id="47" dur="250" fill="hold"/>
                                        <p:tgtEl>
                                          <p:spTgt spid="9"/>
                                        </p:tgtEl>
                                        <p:attrNameLst>
                                          <p:attrName>stroke.color</p:attrName>
                                        </p:attrNameLst>
                                      </p:cBhvr>
                                      <p:by>
                                        <p:hsl h="0" s="-70588" l="0"/>
                                      </p:by>
                                    </p:animClr>
                                    <p:set>
                                      <p:cBhvr>
                                        <p:cTn id="48" dur="250" fill="hold"/>
                                        <p:tgtEl>
                                          <p:spTgt spid="9"/>
                                        </p:tgtEl>
                                        <p:attrNameLst>
                                          <p:attrName>fill.type</p:attrName>
                                        </p:attrNameLst>
                                      </p:cBhvr>
                                      <p:to>
                                        <p:strVal val="solid"/>
                                      </p:to>
                                    </p:set>
                                  </p:childTnLst>
                                </p:cTn>
                              </p:par>
                              <p:par>
                                <p:cTn id="49" presetID="25" presetClass="emph" presetSubtype="0" fill="hold" grpId="0" nodeType="withEffect">
                                  <p:stCondLst>
                                    <p:cond delay="0"/>
                                  </p:stCondLst>
                                  <p:childTnLst>
                                    <p:animClr clrSpc="hsl" dir="cw">
                                      <p:cBhvr override="childStyle">
                                        <p:cTn id="50" dur="250" fill="hold"/>
                                        <p:tgtEl>
                                          <p:spTgt spid="14"/>
                                        </p:tgtEl>
                                        <p:attrNameLst>
                                          <p:attrName>style.color</p:attrName>
                                        </p:attrNameLst>
                                      </p:cBhvr>
                                      <p:by>
                                        <p:hsl h="0" s="-70588" l="0"/>
                                      </p:by>
                                    </p:animClr>
                                    <p:animClr clrSpc="hsl" dir="cw">
                                      <p:cBhvr>
                                        <p:cTn id="51" dur="250" fill="hold"/>
                                        <p:tgtEl>
                                          <p:spTgt spid="14"/>
                                        </p:tgtEl>
                                        <p:attrNameLst>
                                          <p:attrName>fillcolor</p:attrName>
                                        </p:attrNameLst>
                                      </p:cBhvr>
                                      <p:by>
                                        <p:hsl h="0" s="-70588" l="0"/>
                                      </p:by>
                                    </p:animClr>
                                    <p:animClr clrSpc="hsl" dir="cw">
                                      <p:cBhvr>
                                        <p:cTn id="52" dur="250" fill="hold"/>
                                        <p:tgtEl>
                                          <p:spTgt spid="14"/>
                                        </p:tgtEl>
                                        <p:attrNameLst>
                                          <p:attrName>stroke.color</p:attrName>
                                        </p:attrNameLst>
                                      </p:cBhvr>
                                      <p:by>
                                        <p:hsl h="0" s="-70588" l="0"/>
                                      </p:by>
                                    </p:animClr>
                                    <p:set>
                                      <p:cBhvr>
                                        <p:cTn id="53" dur="250" fill="hold"/>
                                        <p:tgtEl>
                                          <p:spTgt spid="14"/>
                                        </p:tgtEl>
                                        <p:attrNameLst>
                                          <p:attrName>fill.type</p:attrName>
                                        </p:attrNameLst>
                                      </p:cBhvr>
                                      <p:to>
                                        <p:strVal val="solid"/>
                                      </p:to>
                                    </p:set>
                                  </p:childTnLst>
                                </p:cTn>
                              </p:par>
                              <p:par>
                                <p:cTn id="54" presetID="25" presetClass="emph" presetSubtype="0" fill="hold" nodeType="withEffect">
                                  <p:stCondLst>
                                    <p:cond delay="0"/>
                                  </p:stCondLst>
                                  <p:childTnLst>
                                    <p:animClr clrSpc="hsl" dir="cw">
                                      <p:cBhvr override="childStyle">
                                        <p:cTn id="55" dur="250" fill="hold"/>
                                        <p:tgtEl>
                                          <p:spTgt spid="8"/>
                                        </p:tgtEl>
                                        <p:attrNameLst>
                                          <p:attrName>style.color</p:attrName>
                                        </p:attrNameLst>
                                      </p:cBhvr>
                                      <p:by>
                                        <p:hsl h="0" s="-70588" l="0"/>
                                      </p:by>
                                    </p:animClr>
                                    <p:animClr clrSpc="hsl" dir="cw">
                                      <p:cBhvr>
                                        <p:cTn id="56" dur="250" fill="hold"/>
                                        <p:tgtEl>
                                          <p:spTgt spid="8"/>
                                        </p:tgtEl>
                                        <p:attrNameLst>
                                          <p:attrName>fillcolor</p:attrName>
                                        </p:attrNameLst>
                                      </p:cBhvr>
                                      <p:by>
                                        <p:hsl h="0" s="-70588" l="0"/>
                                      </p:by>
                                    </p:animClr>
                                    <p:animClr clrSpc="hsl" dir="cw">
                                      <p:cBhvr>
                                        <p:cTn id="57" dur="250" fill="hold"/>
                                        <p:tgtEl>
                                          <p:spTgt spid="8"/>
                                        </p:tgtEl>
                                        <p:attrNameLst>
                                          <p:attrName>stroke.color</p:attrName>
                                        </p:attrNameLst>
                                      </p:cBhvr>
                                      <p:by>
                                        <p:hsl h="0" s="-70588" l="0"/>
                                      </p:by>
                                    </p:animClr>
                                    <p:set>
                                      <p:cBhvr>
                                        <p:cTn id="58" dur="250" fill="hold"/>
                                        <p:tgtEl>
                                          <p:spTgt spid="8"/>
                                        </p:tgtEl>
                                        <p:attrNameLst>
                                          <p:attrName>fill.type</p:attrName>
                                        </p:attrNameLst>
                                      </p:cBhvr>
                                      <p:to>
                                        <p:strVal val="solid"/>
                                      </p:to>
                                    </p:set>
                                  </p:childTnLst>
                                </p:cTn>
                              </p:par>
                              <p:par>
                                <p:cTn id="59" presetID="25" presetClass="emph" presetSubtype="0" fill="hold" grpId="1" nodeType="withEffect">
                                  <p:stCondLst>
                                    <p:cond delay="0"/>
                                  </p:stCondLst>
                                  <p:childTnLst>
                                    <p:animClr clrSpc="hsl" dir="cw">
                                      <p:cBhvr override="childStyle">
                                        <p:cTn id="60" dur="250" fill="hold"/>
                                        <p:tgtEl>
                                          <p:spTgt spid="16"/>
                                        </p:tgtEl>
                                        <p:attrNameLst>
                                          <p:attrName>style.color</p:attrName>
                                        </p:attrNameLst>
                                      </p:cBhvr>
                                      <p:by>
                                        <p:hsl h="0" s="-70588" l="0"/>
                                      </p:by>
                                    </p:animClr>
                                    <p:animClr clrSpc="hsl" dir="cw">
                                      <p:cBhvr>
                                        <p:cTn id="61" dur="250" fill="hold"/>
                                        <p:tgtEl>
                                          <p:spTgt spid="16"/>
                                        </p:tgtEl>
                                        <p:attrNameLst>
                                          <p:attrName>fillcolor</p:attrName>
                                        </p:attrNameLst>
                                      </p:cBhvr>
                                      <p:by>
                                        <p:hsl h="0" s="-70588" l="0"/>
                                      </p:by>
                                    </p:animClr>
                                    <p:animClr clrSpc="hsl" dir="cw">
                                      <p:cBhvr>
                                        <p:cTn id="62" dur="250" fill="hold"/>
                                        <p:tgtEl>
                                          <p:spTgt spid="16"/>
                                        </p:tgtEl>
                                        <p:attrNameLst>
                                          <p:attrName>stroke.color</p:attrName>
                                        </p:attrNameLst>
                                      </p:cBhvr>
                                      <p:by>
                                        <p:hsl h="0" s="-70588" l="0"/>
                                      </p:by>
                                    </p:animClr>
                                    <p:set>
                                      <p:cBhvr>
                                        <p:cTn id="63" dur="250" fill="hold"/>
                                        <p:tgtEl>
                                          <p:spTgt spid="16"/>
                                        </p:tgtEl>
                                        <p:attrNameLst>
                                          <p:attrName>fill.type</p:attrName>
                                        </p:attrNameLst>
                                      </p:cBhvr>
                                      <p:to>
                                        <p:strVal val="solid"/>
                                      </p:to>
                                    </p:set>
                                  </p:childTnLst>
                                </p:cTn>
                              </p:par>
                              <p:par>
                                <p:cTn id="64" presetID="25" presetClass="emph" presetSubtype="0" fill="hold" nodeType="withEffect">
                                  <p:stCondLst>
                                    <p:cond delay="0"/>
                                  </p:stCondLst>
                                  <p:childTnLst>
                                    <p:animClr clrSpc="hsl" dir="cw">
                                      <p:cBhvr override="childStyle">
                                        <p:cTn id="65" dur="250" fill="hold"/>
                                        <p:tgtEl>
                                          <p:spTgt spid="7"/>
                                        </p:tgtEl>
                                        <p:attrNameLst>
                                          <p:attrName>style.color</p:attrName>
                                        </p:attrNameLst>
                                      </p:cBhvr>
                                      <p:by>
                                        <p:hsl h="0" s="-70588" l="0"/>
                                      </p:by>
                                    </p:animClr>
                                    <p:animClr clrSpc="hsl" dir="cw">
                                      <p:cBhvr>
                                        <p:cTn id="66" dur="250" fill="hold"/>
                                        <p:tgtEl>
                                          <p:spTgt spid="7"/>
                                        </p:tgtEl>
                                        <p:attrNameLst>
                                          <p:attrName>fillcolor</p:attrName>
                                        </p:attrNameLst>
                                      </p:cBhvr>
                                      <p:by>
                                        <p:hsl h="0" s="-70588" l="0"/>
                                      </p:by>
                                    </p:animClr>
                                    <p:animClr clrSpc="hsl" dir="cw">
                                      <p:cBhvr>
                                        <p:cTn id="67" dur="250" fill="hold"/>
                                        <p:tgtEl>
                                          <p:spTgt spid="7"/>
                                        </p:tgtEl>
                                        <p:attrNameLst>
                                          <p:attrName>stroke.color</p:attrName>
                                        </p:attrNameLst>
                                      </p:cBhvr>
                                      <p:by>
                                        <p:hsl h="0" s="-70588" l="0"/>
                                      </p:by>
                                    </p:animClr>
                                    <p:set>
                                      <p:cBhvr>
                                        <p:cTn id="68" dur="250" fill="hold"/>
                                        <p:tgtEl>
                                          <p:spTgt spid="7"/>
                                        </p:tgtEl>
                                        <p:attrNameLst>
                                          <p:attrName>fill.type</p:attrName>
                                        </p:attrNameLst>
                                      </p:cBhvr>
                                      <p:to>
                                        <p:strVal val="solid"/>
                                      </p:to>
                                    </p:set>
                                  </p:childTnLst>
                                </p:cTn>
                              </p:par>
                            </p:childTnLst>
                          </p:cTn>
                        </p:par>
                      </p:childTnLst>
                    </p:cTn>
                  </p:par>
                  <p:par>
                    <p:cTn id="69" fill="hold">
                      <p:stCondLst>
                        <p:cond delay="indefinite"/>
                      </p:stCondLst>
                      <p:childTnLst>
                        <p:par>
                          <p:cTn id="70" fill="hold">
                            <p:stCondLst>
                              <p:cond delay="0"/>
                            </p:stCondLst>
                            <p:childTnLst>
                              <p:par>
                                <p:cTn id="71" presetID="6" presetClass="emph" presetSubtype="0" fill="hold" grpId="0" nodeType="clickEffect">
                                  <p:stCondLst>
                                    <p:cond delay="0"/>
                                  </p:stCondLst>
                                  <p:childTnLst>
                                    <p:animScale>
                                      <p:cBhvr>
                                        <p:cTn id="72" dur="250" fill="hold"/>
                                        <p:tgtEl>
                                          <p:spTgt spid="18"/>
                                        </p:tgtEl>
                                      </p:cBhvr>
                                      <p:by x="120000" y="120000"/>
                                    </p:animScale>
                                  </p:childTnLst>
                                </p:cTn>
                              </p:par>
                              <p:par>
                                <p:cTn id="73" presetID="6" presetClass="emph" presetSubtype="0" fill="hold" nodeType="withEffect">
                                  <p:stCondLst>
                                    <p:cond delay="0"/>
                                  </p:stCondLst>
                                  <p:childTnLst>
                                    <p:animScale>
                                      <p:cBhvr>
                                        <p:cTn id="74" dur="250" fill="hold"/>
                                        <p:tgtEl>
                                          <p:spTgt spid="6"/>
                                        </p:tgtEl>
                                      </p:cBhvr>
                                      <p:by x="120000" y="120000"/>
                                    </p:animScale>
                                  </p:childTnLst>
                                </p:cTn>
                              </p:par>
                              <p:par>
                                <p:cTn id="75" presetID="6" presetClass="emph" presetSubtype="0" fill="hold" grpId="0" nodeType="withEffect">
                                  <p:stCondLst>
                                    <p:cond delay="0"/>
                                  </p:stCondLst>
                                  <p:childTnLst>
                                    <p:animScale>
                                      <p:cBhvr>
                                        <p:cTn id="76" dur="250" fill="hold"/>
                                        <p:tgtEl>
                                          <p:spTgt spid="27"/>
                                        </p:tgtEl>
                                      </p:cBhvr>
                                      <p:by x="120000" y="120000"/>
                                    </p:animScale>
                                  </p:childTnLst>
                                </p:cTn>
                              </p:par>
                            </p:childTnLst>
                          </p:cTn>
                        </p:par>
                      </p:childTnLst>
                    </p:cTn>
                  </p:par>
                  <p:par>
                    <p:cTn id="77" fill="hold">
                      <p:stCondLst>
                        <p:cond delay="indefinite"/>
                      </p:stCondLst>
                      <p:childTnLst>
                        <p:par>
                          <p:cTn id="78" fill="hold">
                            <p:stCondLst>
                              <p:cond delay="0"/>
                            </p:stCondLst>
                            <p:childTnLst>
                              <p:par>
                                <p:cTn id="79" presetID="6" presetClass="emph" presetSubtype="0" fill="hold" grpId="0" nodeType="clickEffect">
                                  <p:stCondLst>
                                    <p:cond delay="0"/>
                                  </p:stCondLst>
                                  <p:childTnLst>
                                    <p:animScale>
                                      <p:cBhvr>
                                        <p:cTn id="80" dur="250" fill="hold"/>
                                        <p:tgtEl>
                                          <p:spTgt spid="20"/>
                                        </p:tgtEl>
                                      </p:cBhvr>
                                      <p:by x="110000" y="110000"/>
                                    </p:animScale>
                                  </p:childTnLst>
                                </p:cTn>
                              </p:par>
                              <p:par>
                                <p:cTn id="81" presetID="6" presetClass="emph" presetSubtype="0" fill="hold" grpId="0" nodeType="withEffect">
                                  <p:stCondLst>
                                    <p:cond delay="0"/>
                                  </p:stCondLst>
                                  <p:childTnLst>
                                    <p:animScale>
                                      <p:cBhvr>
                                        <p:cTn id="82" dur="250" fill="hold"/>
                                        <p:tgtEl>
                                          <p:spTgt spid="26"/>
                                        </p:tgtEl>
                                      </p:cBhvr>
                                      <p:by x="110000" y="110000"/>
                                    </p:animScale>
                                  </p:childTnLst>
                                </p:cTn>
                              </p:par>
                              <p:par>
                                <p:cTn id="83" presetID="6" presetClass="emph" presetSubtype="0" fill="hold" nodeType="withEffect">
                                  <p:stCondLst>
                                    <p:cond delay="0"/>
                                  </p:stCondLst>
                                  <p:childTnLst>
                                    <p:animScale>
                                      <p:cBhvr>
                                        <p:cTn id="84" dur="250" fill="hold"/>
                                        <p:tgtEl>
                                          <p:spTgt spid="5"/>
                                        </p:tgtEl>
                                      </p:cBhvr>
                                      <p:by x="110000" y="110000"/>
                                    </p:animScale>
                                  </p:childTnLst>
                                </p:cTn>
                              </p:par>
                            </p:childTnLst>
                          </p:cTn>
                        </p:par>
                      </p:childTnLst>
                    </p:cTn>
                  </p:par>
                  <p:par>
                    <p:cTn id="85" fill="hold">
                      <p:stCondLst>
                        <p:cond delay="indefinite"/>
                      </p:stCondLst>
                      <p:childTnLst>
                        <p:par>
                          <p:cTn id="86" fill="hold">
                            <p:stCondLst>
                              <p:cond delay="0"/>
                            </p:stCondLst>
                            <p:childTnLst>
                              <p:par>
                                <p:cTn id="87" presetID="6" presetClass="emph" presetSubtype="0" fill="hold" nodeType="clickEffect">
                                  <p:stCondLst>
                                    <p:cond delay="0"/>
                                  </p:stCondLst>
                                  <p:childTnLst>
                                    <p:animScale>
                                      <p:cBhvr>
                                        <p:cTn id="88" dur="250" fill="hold"/>
                                        <p:tgtEl>
                                          <p:spTgt spid="4"/>
                                        </p:tgtEl>
                                      </p:cBhvr>
                                      <p:by x="110000" y="110000"/>
                                    </p:animScale>
                                  </p:childTnLst>
                                </p:cTn>
                              </p:par>
                              <p:par>
                                <p:cTn id="89" presetID="6" presetClass="emph" presetSubtype="0" fill="hold" grpId="0" nodeType="withEffect">
                                  <p:stCondLst>
                                    <p:cond delay="0"/>
                                  </p:stCondLst>
                                  <p:childTnLst>
                                    <p:animScale>
                                      <p:cBhvr>
                                        <p:cTn id="90" dur="250" fill="hold"/>
                                        <p:tgtEl>
                                          <p:spTgt spid="2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16" grpId="1" animBg="1"/>
      <p:bldP spid="18" grpId="0" animBg="1"/>
      <p:bldP spid="20" grpId="0" animBg="1"/>
      <p:bldP spid="22" grpId="0" animBg="1"/>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F3A92-0D91-4B57-A686-BE58006D2C9C}"/>
              </a:ext>
            </a:extLst>
          </p:cNvPr>
          <p:cNvSpPr>
            <a:spLocks noGrp="1"/>
          </p:cNvSpPr>
          <p:nvPr>
            <p:ph type="title"/>
          </p:nvPr>
        </p:nvSpPr>
        <p:spPr>
          <a:xfrm>
            <a:off x="457199" y="1265793"/>
            <a:ext cx="8229600" cy="857250"/>
          </a:xfrm>
        </p:spPr>
        <p:txBody>
          <a:bodyPr/>
          <a:lstStyle/>
          <a:p>
            <a:pPr>
              <a:lnSpc>
                <a:spcPct val="108000"/>
              </a:lnSpc>
            </a:pPr>
            <a:br>
              <a:rPr lang="en-US" sz="2800" dirty="0">
                <a:solidFill>
                  <a:srgbClr val="594F40"/>
                </a:solidFill>
              </a:rPr>
            </a:br>
            <a:br>
              <a:rPr lang="en-US" sz="2800" dirty="0">
                <a:solidFill>
                  <a:srgbClr val="594F40"/>
                </a:solidFill>
              </a:rPr>
            </a:br>
            <a:br>
              <a:rPr lang="en-US" sz="2800" dirty="0">
                <a:solidFill>
                  <a:srgbClr val="594F40"/>
                </a:solidFill>
              </a:rPr>
            </a:br>
            <a:br>
              <a:rPr lang="en-US" sz="2800" dirty="0">
                <a:solidFill>
                  <a:srgbClr val="594F40"/>
                </a:solidFill>
              </a:rPr>
            </a:br>
            <a:br>
              <a:rPr lang="en-US" sz="2800" dirty="0">
                <a:solidFill>
                  <a:srgbClr val="594F40"/>
                </a:solidFill>
              </a:rPr>
            </a:br>
            <a:br>
              <a:rPr lang="en-US" sz="2800" dirty="0">
                <a:solidFill>
                  <a:srgbClr val="594F40"/>
                </a:solidFill>
              </a:rPr>
            </a:br>
            <a:br>
              <a:rPr lang="en-US" sz="2800" dirty="0">
                <a:solidFill>
                  <a:srgbClr val="594F40"/>
                </a:solidFill>
              </a:rPr>
            </a:br>
            <a:r>
              <a:rPr lang="en-US" sz="2800" dirty="0">
                <a:solidFill>
                  <a:srgbClr val="594F40"/>
                </a:solidFill>
              </a:rPr>
              <a:t>ODH Job Topic is Used in Public Health Case Reporting </a:t>
            </a:r>
            <a:br>
              <a:rPr lang="en-US" sz="2800" dirty="0">
                <a:solidFill>
                  <a:srgbClr val="594F40"/>
                </a:solidFill>
              </a:rPr>
            </a:br>
            <a:endParaRPr lang="en-US" sz="2800" dirty="0">
              <a:solidFill>
                <a:srgbClr val="594F40"/>
              </a:solidFill>
            </a:endParaRPr>
          </a:p>
        </p:txBody>
      </p:sp>
      <p:grpSp>
        <p:nvGrpSpPr>
          <p:cNvPr id="34" name="Group 33">
            <a:extLst>
              <a:ext uri="{FF2B5EF4-FFF2-40B4-BE49-F238E27FC236}">
                <a16:creationId xmlns:a16="http://schemas.microsoft.com/office/drawing/2014/main" id="{43B28815-E083-41FA-ABC4-44EC67AA68CE}"/>
              </a:ext>
            </a:extLst>
          </p:cNvPr>
          <p:cNvGrpSpPr/>
          <p:nvPr/>
        </p:nvGrpSpPr>
        <p:grpSpPr>
          <a:xfrm>
            <a:off x="405299" y="2346181"/>
            <a:ext cx="8333401" cy="2165638"/>
            <a:chOff x="440174" y="1357354"/>
            <a:chExt cx="8437202" cy="2165638"/>
          </a:xfrm>
        </p:grpSpPr>
        <p:sp>
          <p:nvSpPr>
            <p:cNvPr id="6" name="Straight Connector 5">
              <a:extLst>
                <a:ext uri="{FF2B5EF4-FFF2-40B4-BE49-F238E27FC236}">
                  <a16:creationId xmlns:a16="http://schemas.microsoft.com/office/drawing/2014/main" id="{B7CF89D9-65D0-4D8E-8A74-E50148216452}"/>
                </a:ext>
              </a:extLst>
            </p:cNvPr>
            <p:cNvSpPr/>
            <p:nvPr/>
          </p:nvSpPr>
          <p:spPr>
            <a:xfrm>
              <a:off x="1544660" y="1768343"/>
              <a:ext cx="6922008"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Shape 17">
              <a:extLst>
                <a:ext uri="{FF2B5EF4-FFF2-40B4-BE49-F238E27FC236}">
                  <a16:creationId xmlns:a16="http://schemas.microsoft.com/office/drawing/2014/main" id="{DE2EBDE0-E1DE-4932-85C9-781059349998}"/>
                </a:ext>
              </a:extLst>
            </p:cNvPr>
            <p:cNvSpPr/>
            <p:nvPr/>
          </p:nvSpPr>
          <p:spPr>
            <a:xfrm>
              <a:off x="440174" y="1357354"/>
              <a:ext cx="4296584" cy="420623"/>
            </a:xfrm>
            <a:custGeom>
              <a:avLst/>
              <a:gdLst>
                <a:gd name="connsiteX0" fmla="*/ 70118 w 4489699"/>
                <a:gd name="connsiteY0" fmla="*/ 0 h 420623"/>
                <a:gd name="connsiteX1" fmla="*/ 4419581 w 4489699"/>
                <a:gd name="connsiteY1" fmla="*/ 0 h 420623"/>
                <a:gd name="connsiteX2" fmla="*/ 4489699 w 4489699"/>
                <a:gd name="connsiteY2" fmla="*/ 70118 h 420623"/>
                <a:gd name="connsiteX3" fmla="*/ 4489699 w 4489699"/>
                <a:gd name="connsiteY3" fmla="*/ 420623 h 420623"/>
                <a:gd name="connsiteX4" fmla="*/ 4489699 w 4489699"/>
                <a:gd name="connsiteY4" fmla="*/ 420623 h 420623"/>
                <a:gd name="connsiteX5" fmla="*/ 0 w 4489699"/>
                <a:gd name="connsiteY5" fmla="*/ 420623 h 420623"/>
                <a:gd name="connsiteX6" fmla="*/ 0 w 4489699"/>
                <a:gd name="connsiteY6" fmla="*/ 420623 h 420623"/>
                <a:gd name="connsiteX7" fmla="*/ 0 w 4489699"/>
                <a:gd name="connsiteY7" fmla="*/ 70118 h 420623"/>
                <a:gd name="connsiteX8" fmla="*/ 70118 w 4489699"/>
                <a:gd name="connsiteY8" fmla="*/ 0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9699" h="420623">
                  <a:moveTo>
                    <a:pt x="70118" y="0"/>
                  </a:moveTo>
                  <a:lnTo>
                    <a:pt x="4419581" y="0"/>
                  </a:lnTo>
                  <a:cubicBezTo>
                    <a:pt x="4458306" y="0"/>
                    <a:pt x="4489699" y="31393"/>
                    <a:pt x="4489699" y="70118"/>
                  </a:cubicBezTo>
                  <a:lnTo>
                    <a:pt x="4489699" y="420623"/>
                  </a:lnTo>
                  <a:lnTo>
                    <a:pt x="4489699" y="420623"/>
                  </a:lnTo>
                  <a:lnTo>
                    <a:pt x="0" y="420623"/>
                  </a:lnTo>
                  <a:lnTo>
                    <a:pt x="0" y="420623"/>
                  </a:lnTo>
                  <a:lnTo>
                    <a:pt x="0" y="70118"/>
                  </a:lnTo>
                  <a:cubicBezTo>
                    <a:pt x="0" y="31393"/>
                    <a:pt x="31393" y="0"/>
                    <a:pt x="70118" y="0"/>
                  </a:cubicBezTo>
                  <a:close/>
                </a:path>
              </a:pathLst>
            </a:cu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54827" tIns="54827" rIns="54827" bIns="34290" numCol="1" spcCol="1270" anchor="ctr" anchorCtr="0">
              <a:noAutofit/>
            </a:bodyPr>
            <a:lstStyle/>
            <a:p>
              <a:pPr algn="ctr" defTabSz="800100" eaLnBrk="0" fontAlgn="base" hangingPunct="0">
                <a:lnSpc>
                  <a:spcPct val="90000"/>
                </a:lnSpc>
                <a:spcBef>
                  <a:spcPct val="0"/>
                </a:spcBef>
                <a:spcAft>
                  <a:spcPct val="35000"/>
                </a:spcAft>
              </a:pPr>
              <a:endParaRPr lang="en-US" b="1" dirty="0">
                <a:solidFill>
                  <a:srgbClr val="695E4A"/>
                </a:solidFill>
                <a:latin typeface="Calibri" panose="020F0502020204030204" pitchFamily="34" charset="0"/>
                <a:cs typeface="Calibri" panose="020F0502020204030204" pitchFamily="34" charset="0"/>
              </a:endParaRPr>
            </a:p>
          </p:txBody>
        </p:sp>
        <p:sp>
          <p:nvSpPr>
            <p:cNvPr id="27" name="Rectangle 26">
              <a:extLst>
                <a:ext uri="{FF2B5EF4-FFF2-40B4-BE49-F238E27FC236}">
                  <a16:creationId xmlns:a16="http://schemas.microsoft.com/office/drawing/2014/main" id="{3550D7C9-0DC8-424B-A40C-69718DE1BB4F}"/>
                </a:ext>
              </a:extLst>
            </p:cNvPr>
            <p:cNvSpPr/>
            <p:nvPr/>
          </p:nvSpPr>
          <p:spPr>
            <a:xfrm>
              <a:off x="440174" y="1410106"/>
              <a:ext cx="8437202" cy="2112886"/>
            </a:xfrm>
            <a:prstGeom prst="rect">
              <a:avLst/>
            </a:prstGeom>
          </p:spPr>
          <p:txBody>
            <a:bodyPr wrap="square">
              <a:spAutoFit/>
            </a:bodyPr>
            <a:lstStyle/>
            <a:p>
              <a:pPr defTabSz="800100" eaLnBrk="0" fontAlgn="base" hangingPunct="0">
                <a:spcBef>
                  <a:spcPct val="0"/>
                </a:spcBef>
                <a:spcAft>
                  <a:spcPct val="35000"/>
                </a:spcAft>
              </a:pPr>
              <a:r>
                <a:rPr lang="en-US" b="1" dirty="0">
                  <a:solidFill>
                    <a:srgbClr val="695E4A"/>
                  </a:solidFill>
                  <a:latin typeface="Calibri" panose="020F0502020204030204" pitchFamily="34" charset="0"/>
                  <a:cs typeface="Calibri" panose="020F0502020204030204" pitchFamily="34" charset="0"/>
                </a:rPr>
                <a:t>Job(s) (Past or Present) and Voluntary Work    </a:t>
              </a:r>
              <a:r>
                <a:rPr lang="en-US" b="1" i="1" dirty="0">
                  <a:solidFill>
                    <a:srgbClr val="695E4A"/>
                  </a:solidFill>
                  <a:latin typeface="Calibri" panose="020F0502020204030204" pitchFamily="34" charset="0"/>
                  <a:cs typeface="Calibri" panose="020F0502020204030204" pitchFamily="34" charset="0"/>
                </a:rPr>
                <a:t>electronic case reporting (eICR)</a:t>
              </a:r>
            </a:p>
            <a:p>
              <a:pPr defTabSz="800100" eaLnBrk="0" fontAlgn="base" hangingPunct="0">
                <a:spcBef>
                  <a:spcPct val="0"/>
                </a:spcBef>
                <a:spcAft>
                  <a:spcPts val="600"/>
                </a:spcAft>
              </a:pPr>
              <a:endParaRPr lang="en-US" sz="800" b="1" dirty="0">
                <a:solidFill>
                  <a:srgbClr val="695E4A"/>
                </a:solidFill>
                <a:latin typeface="Calibri" panose="020F0502020204030204" pitchFamily="34" charset="0"/>
                <a:cs typeface="Calibri" panose="020F0502020204030204" pitchFamily="34" charset="0"/>
              </a:endParaRPr>
            </a:p>
            <a:p>
              <a:pPr marL="182880" indent="-182880" defTabSz="800100" eaLnBrk="0" fontAlgn="base" hangingPunct="0">
                <a:spcBef>
                  <a:spcPct val="0"/>
                </a:spcBef>
                <a:spcAft>
                  <a:spcPts val="1800"/>
                </a:spcAft>
                <a:buFont typeface="Arial" panose="020B0604020202020204" pitchFamily="34" charset="0"/>
                <a:buChar char="•"/>
              </a:pPr>
              <a:r>
                <a:rPr lang="en-US" sz="1600" dirty="0">
                  <a:solidFill>
                    <a:srgbClr val="695E4A"/>
                  </a:solidFill>
                  <a:latin typeface="Calibri" panose="020F0502020204030204" pitchFamily="34" charset="0"/>
                  <a:cs typeface="Calibri" panose="020F0502020204030204" pitchFamily="34" charset="0"/>
                </a:rPr>
                <a:t>Job: a work situation, training position, or (potentially-clinically relevant) volunteer position held for a specified time period.</a:t>
              </a:r>
            </a:p>
            <a:p>
              <a:pPr marL="182880" indent="-182880" defTabSz="800100" eaLnBrk="0" fontAlgn="base" hangingPunct="0">
                <a:spcBef>
                  <a:spcPct val="0"/>
                </a:spcBef>
                <a:spcAft>
                  <a:spcPts val="1800"/>
                </a:spcAft>
                <a:buFont typeface="Arial" panose="020B0604020202020204" pitchFamily="34" charset="0"/>
                <a:buChar char="•"/>
              </a:pPr>
              <a:r>
                <a:rPr lang="en-US" sz="1600" dirty="0">
                  <a:solidFill>
                    <a:srgbClr val="695E4A"/>
                  </a:solidFill>
                  <a:latin typeface="Calibri" panose="020F0502020204030204" pitchFamily="34" charset="0"/>
                  <a:cs typeface="Calibri" panose="020F0502020204030204" pitchFamily="34" charset="0"/>
                </a:rPr>
                <a:t>Data for each job are kept linked (related to one-another).</a:t>
              </a:r>
            </a:p>
            <a:p>
              <a:pPr marL="182880" indent="-182880" defTabSz="800100" eaLnBrk="0" fontAlgn="base" hangingPunct="0">
                <a:spcBef>
                  <a:spcPct val="0"/>
                </a:spcBef>
                <a:spcAft>
                  <a:spcPts val="1800"/>
                </a:spcAft>
                <a:buFont typeface="Arial" panose="020B0604020202020204" pitchFamily="34" charset="0"/>
                <a:buChar char="•"/>
              </a:pPr>
              <a:r>
                <a:rPr lang="en-US" sz="1600" dirty="0">
                  <a:solidFill>
                    <a:srgbClr val="695E4A"/>
                  </a:solidFill>
                  <a:latin typeface="Calibri" panose="020F0502020204030204" pitchFamily="34" charset="0"/>
                  <a:cs typeface="Calibri" panose="020F0502020204030204" pitchFamily="34" charset="0"/>
                </a:rPr>
                <a:t>Structure is for information about any job(s) as needed, i.e., current job(s), historical jobs.</a:t>
              </a:r>
            </a:p>
          </p:txBody>
        </p:sp>
      </p:grpSp>
    </p:spTree>
    <p:extLst>
      <p:ext uri="{BB962C8B-B14F-4D97-AF65-F5344CB8AC3E}">
        <p14:creationId xmlns:p14="http://schemas.microsoft.com/office/powerpoint/2010/main" val="387067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F3A92-0D91-4B57-A686-BE58006D2C9C}"/>
              </a:ext>
            </a:extLst>
          </p:cNvPr>
          <p:cNvSpPr>
            <a:spLocks noGrp="1"/>
          </p:cNvSpPr>
          <p:nvPr>
            <p:ph type="title"/>
          </p:nvPr>
        </p:nvSpPr>
        <p:spPr>
          <a:xfrm>
            <a:off x="457200" y="1164157"/>
            <a:ext cx="8229600" cy="857250"/>
          </a:xfrm>
        </p:spPr>
        <p:txBody>
          <a:bodyPr/>
          <a:lstStyle/>
          <a:p>
            <a:pPr>
              <a:lnSpc>
                <a:spcPct val="108000"/>
              </a:lnSpc>
            </a:pPr>
            <a:br>
              <a:rPr lang="en-US" sz="2800" dirty="0">
                <a:solidFill>
                  <a:srgbClr val="594F40"/>
                </a:solidFill>
              </a:rPr>
            </a:br>
            <a:br>
              <a:rPr lang="en-US" sz="2800" dirty="0">
                <a:solidFill>
                  <a:srgbClr val="594F40"/>
                </a:solidFill>
              </a:rPr>
            </a:br>
            <a:br>
              <a:rPr lang="en-US" sz="2800" dirty="0">
                <a:solidFill>
                  <a:srgbClr val="594F40"/>
                </a:solidFill>
              </a:rPr>
            </a:br>
            <a:br>
              <a:rPr lang="en-US" sz="2800" dirty="0">
                <a:solidFill>
                  <a:srgbClr val="594F40"/>
                </a:solidFill>
              </a:rPr>
            </a:br>
            <a:br>
              <a:rPr lang="en-US" sz="2800" dirty="0">
                <a:solidFill>
                  <a:srgbClr val="594F40"/>
                </a:solidFill>
              </a:rPr>
            </a:br>
            <a:br>
              <a:rPr lang="en-US" sz="2800" dirty="0">
                <a:solidFill>
                  <a:srgbClr val="594F40"/>
                </a:solidFill>
              </a:rPr>
            </a:br>
            <a:br>
              <a:rPr lang="en-US" sz="2800" dirty="0">
                <a:solidFill>
                  <a:srgbClr val="594F40"/>
                </a:solidFill>
              </a:rPr>
            </a:br>
            <a:r>
              <a:rPr lang="en-US" sz="2800" dirty="0">
                <a:solidFill>
                  <a:srgbClr val="594F40"/>
                </a:solidFill>
              </a:rPr>
              <a:t>ODH Usual Work Topic is Used in Multiple</a:t>
            </a:r>
            <a:br>
              <a:rPr lang="en-US" sz="2800" dirty="0">
                <a:solidFill>
                  <a:srgbClr val="594F40"/>
                </a:solidFill>
              </a:rPr>
            </a:br>
            <a:r>
              <a:rPr lang="en-US" sz="2800" dirty="0">
                <a:solidFill>
                  <a:srgbClr val="594F40"/>
                </a:solidFill>
              </a:rPr>
              <a:t> Public Health Use Cases</a:t>
            </a:r>
          </a:p>
        </p:txBody>
      </p:sp>
      <p:grpSp>
        <p:nvGrpSpPr>
          <p:cNvPr id="35" name="Group 34">
            <a:extLst>
              <a:ext uri="{FF2B5EF4-FFF2-40B4-BE49-F238E27FC236}">
                <a16:creationId xmlns:a16="http://schemas.microsoft.com/office/drawing/2014/main" id="{45BD4F4D-F8C6-4257-BA2C-40E793B80130}"/>
              </a:ext>
            </a:extLst>
          </p:cNvPr>
          <p:cNvGrpSpPr/>
          <p:nvPr/>
        </p:nvGrpSpPr>
        <p:grpSpPr>
          <a:xfrm>
            <a:off x="405299" y="2479562"/>
            <a:ext cx="8333402" cy="1898877"/>
            <a:chOff x="440175" y="3276954"/>
            <a:chExt cx="8350426" cy="1898877"/>
          </a:xfrm>
        </p:grpSpPr>
        <p:sp>
          <p:nvSpPr>
            <p:cNvPr id="5" name="Straight Connector 4">
              <a:extLst>
                <a:ext uri="{FF2B5EF4-FFF2-40B4-BE49-F238E27FC236}">
                  <a16:creationId xmlns:a16="http://schemas.microsoft.com/office/drawing/2014/main" id="{D5CB7B1C-BD28-40EB-8C31-61CF4DB4BCFC}"/>
                </a:ext>
              </a:extLst>
            </p:cNvPr>
            <p:cNvSpPr/>
            <p:nvPr/>
          </p:nvSpPr>
          <p:spPr>
            <a:xfrm>
              <a:off x="1547990" y="3687689"/>
              <a:ext cx="6918678"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0" name="Freeform: Shape 19">
              <a:extLst>
                <a:ext uri="{FF2B5EF4-FFF2-40B4-BE49-F238E27FC236}">
                  <a16:creationId xmlns:a16="http://schemas.microsoft.com/office/drawing/2014/main" id="{9F70D833-0604-4395-8F7F-37E1DC4A73DE}"/>
                </a:ext>
              </a:extLst>
            </p:cNvPr>
            <p:cNvSpPr/>
            <p:nvPr/>
          </p:nvSpPr>
          <p:spPr>
            <a:xfrm>
              <a:off x="457199" y="3276954"/>
              <a:ext cx="2689655" cy="420623"/>
            </a:xfrm>
            <a:custGeom>
              <a:avLst/>
              <a:gdLst>
                <a:gd name="connsiteX0" fmla="*/ 70118 w 4489699"/>
                <a:gd name="connsiteY0" fmla="*/ 0 h 420623"/>
                <a:gd name="connsiteX1" fmla="*/ 4419581 w 4489699"/>
                <a:gd name="connsiteY1" fmla="*/ 0 h 420623"/>
                <a:gd name="connsiteX2" fmla="*/ 4489699 w 4489699"/>
                <a:gd name="connsiteY2" fmla="*/ 70118 h 420623"/>
                <a:gd name="connsiteX3" fmla="*/ 4489699 w 4489699"/>
                <a:gd name="connsiteY3" fmla="*/ 420623 h 420623"/>
                <a:gd name="connsiteX4" fmla="*/ 4489699 w 4489699"/>
                <a:gd name="connsiteY4" fmla="*/ 420623 h 420623"/>
                <a:gd name="connsiteX5" fmla="*/ 0 w 4489699"/>
                <a:gd name="connsiteY5" fmla="*/ 420623 h 420623"/>
                <a:gd name="connsiteX6" fmla="*/ 0 w 4489699"/>
                <a:gd name="connsiteY6" fmla="*/ 420623 h 420623"/>
                <a:gd name="connsiteX7" fmla="*/ 0 w 4489699"/>
                <a:gd name="connsiteY7" fmla="*/ 70118 h 420623"/>
                <a:gd name="connsiteX8" fmla="*/ 70118 w 4489699"/>
                <a:gd name="connsiteY8" fmla="*/ 0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9699" h="420623">
                  <a:moveTo>
                    <a:pt x="70118" y="0"/>
                  </a:moveTo>
                  <a:lnTo>
                    <a:pt x="4419581" y="0"/>
                  </a:lnTo>
                  <a:cubicBezTo>
                    <a:pt x="4458306" y="0"/>
                    <a:pt x="4489699" y="31393"/>
                    <a:pt x="4489699" y="70118"/>
                  </a:cubicBezTo>
                  <a:lnTo>
                    <a:pt x="4489699" y="420623"/>
                  </a:lnTo>
                  <a:lnTo>
                    <a:pt x="4489699" y="420623"/>
                  </a:lnTo>
                  <a:lnTo>
                    <a:pt x="0" y="420623"/>
                  </a:lnTo>
                  <a:lnTo>
                    <a:pt x="0" y="420623"/>
                  </a:lnTo>
                  <a:lnTo>
                    <a:pt x="0" y="70118"/>
                  </a:lnTo>
                  <a:cubicBezTo>
                    <a:pt x="0" y="31393"/>
                    <a:pt x="31393" y="0"/>
                    <a:pt x="70118" y="0"/>
                  </a:cubicBezTo>
                  <a:close/>
                </a:path>
              </a:pathLst>
            </a:cu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54827" tIns="54827" rIns="54827" bIns="34290" numCol="1" spcCol="1270" anchor="ctr" anchorCtr="0">
              <a:noAutofit/>
            </a:bodyPr>
            <a:lstStyle/>
            <a:p>
              <a:pPr algn="ctr" defTabSz="800100" eaLnBrk="0" fontAlgn="base" hangingPunct="0">
                <a:lnSpc>
                  <a:spcPct val="90000"/>
                </a:lnSpc>
                <a:spcBef>
                  <a:spcPct val="0"/>
                </a:spcBef>
                <a:spcAft>
                  <a:spcPct val="35000"/>
                </a:spcAft>
              </a:pPr>
              <a:endParaRPr lang="en-US" b="1" dirty="0">
                <a:solidFill>
                  <a:srgbClr val="695E4A"/>
                </a:solidFill>
                <a:latin typeface="Calibri" panose="020F0502020204030204" pitchFamily="34" charset="0"/>
                <a:cs typeface="Calibri" panose="020F0502020204030204" pitchFamily="34" charset="0"/>
              </a:endParaRPr>
            </a:p>
          </p:txBody>
        </p:sp>
        <p:sp>
          <p:nvSpPr>
            <p:cNvPr id="26" name="Rectangle 25">
              <a:extLst>
                <a:ext uri="{FF2B5EF4-FFF2-40B4-BE49-F238E27FC236}">
                  <a16:creationId xmlns:a16="http://schemas.microsoft.com/office/drawing/2014/main" id="{82BDFFFF-B971-4620-ADAB-6EDC1AD79115}"/>
                </a:ext>
              </a:extLst>
            </p:cNvPr>
            <p:cNvSpPr/>
            <p:nvPr/>
          </p:nvSpPr>
          <p:spPr>
            <a:xfrm>
              <a:off x="440175" y="3319938"/>
              <a:ext cx="8350426" cy="1855893"/>
            </a:xfrm>
            <a:prstGeom prst="rect">
              <a:avLst/>
            </a:prstGeom>
          </p:spPr>
          <p:txBody>
            <a:bodyPr wrap="square">
              <a:spAutoFit/>
            </a:bodyPr>
            <a:lstStyle/>
            <a:p>
              <a:pPr eaLnBrk="0" fontAlgn="base" hangingPunct="0">
                <a:spcBef>
                  <a:spcPct val="0"/>
                </a:spcBef>
                <a:spcAft>
                  <a:spcPct val="0"/>
                </a:spcAft>
              </a:pPr>
              <a:r>
                <a:rPr lang="en-US" b="1" dirty="0">
                  <a:solidFill>
                    <a:srgbClr val="695E4A"/>
                  </a:solidFill>
                  <a:latin typeface="Calibri" panose="020F0502020204030204" pitchFamily="34" charset="0"/>
                  <a:cs typeface="Calibri" panose="020F0502020204030204" pitchFamily="34" charset="0"/>
                </a:rPr>
                <a:t>Longest-Held Work (Usual)   </a:t>
              </a:r>
              <a:r>
                <a:rPr lang="en-US" b="1" i="1" dirty="0">
                  <a:solidFill>
                    <a:srgbClr val="695E4A"/>
                  </a:solidFill>
                  <a:latin typeface="Calibri" panose="020F0502020204030204" pitchFamily="34" charset="0"/>
                  <a:cs typeface="Calibri" panose="020F0502020204030204" pitchFamily="34" charset="0"/>
                </a:rPr>
                <a:t>cancer reporting, vital records death reporting, eICR</a:t>
              </a:r>
            </a:p>
            <a:p>
              <a:pPr eaLnBrk="0" fontAlgn="base" hangingPunct="0">
                <a:lnSpc>
                  <a:spcPct val="90000"/>
                </a:lnSpc>
                <a:spcBef>
                  <a:spcPct val="0"/>
                </a:spcBef>
                <a:spcAft>
                  <a:spcPts val="600"/>
                </a:spcAft>
              </a:pPr>
              <a:endParaRPr lang="en-US" sz="1400" b="1" dirty="0">
                <a:solidFill>
                  <a:srgbClr val="695E4A"/>
                </a:solidFill>
                <a:latin typeface="Calibri" panose="020F0502020204030204" pitchFamily="34" charset="0"/>
                <a:cs typeface="Calibri" panose="020F0502020204030204" pitchFamily="34" charset="0"/>
              </a:endParaRPr>
            </a:p>
            <a:p>
              <a:pPr marL="182880" indent="-182880" eaLnBrk="0" fontAlgn="base" hangingPunct="0">
                <a:spcBef>
                  <a:spcPct val="0"/>
                </a:spcBef>
                <a:spcAft>
                  <a:spcPts val="1800"/>
                </a:spcAft>
                <a:buFont typeface="Arial" panose="020B0604020202020204" pitchFamily="34" charset="0"/>
                <a:buChar char="•"/>
              </a:pPr>
              <a:r>
                <a:rPr lang="en-US" sz="1600" dirty="0">
                  <a:solidFill>
                    <a:srgbClr val="695E4A"/>
                  </a:solidFill>
                  <a:latin typeface="Calibri" panose="020F0502020204030204" pitchFamily="34" charset="0"/>
                  <a:cs typeface="Calibri" panose="020F0502020204030204" pitchFamily="34" charset="0"/>
                </a:rPr>
                <a:t>Usual Work:  the work a person has performed for the longest amount of time during their life, regardless of the person’s current job and regardless of whether the person performed this work for a continuous time.</a:t>
              </a:r>
            </a:p>
            <a:p>
              <a:pPr marL="182880" indent="-182880" eaLnBrk="0" fontAlgn="base" hangingPunct="0">
                <a:spcBef>
                  <a:spcPct val="0"/>
                </a:spcBef>
                <a:spcAft>
                  <a:spcPts val="1800"/>
                </a:spcAft>
                <a:buFont typeface="Arial" panose="020B0604020202020204" pitchFamily="34" charset="0"/>
                <a:buChar char="•"/>
              </a:pPr>
              <a:r>
                <a:rPr lang="en-US" sz="1600" dirty="0">
                  <a:solidFill>
                    <a:srgbClr val="695E4A"/>
                  </a:solidFill>
                  <a:latin typeface="Calibri" panose="020F0502020204030204" pitchFamily="34" charset="0"/>
                  <a:cs typeface="Calibri" panose="020F0502020204030204" pitchFamily="34" charset="0"/>
                </a:rPr>
                <a:t>Only one set of information is kept:  a person only has one “usual work” at the time its recorded.</a:t>
              </a:r>
            </a:p>
          </p:txBody>
        </p:sp>
      </p:grpSp>
    </p:spTree>
    <p:extLst>
      <p:ext uri="{BB962C8B-B14F-4D97-AF65-F5344CB8AC3E}">
        <p14:creationId xmlns:p14="http://schemas.microsoft.com/office/powerpoint/2010/main" val="19240937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AC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ESAC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NCEH_ATSDR_combined">
  <a:themeElements>
    <a:clrScheme name="Custom 14">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16x9TEMPLATE_NIOSH.pptx" id="{175BA07C-1708-4DC7-92E3-220103EBD83F}" vid="{1D480A92-FAB8-469C-8CD5-9DE377364A7C}"/>
    </a:ext>
  </a:extLst>
</a:theme>
</file>

<file path=ppt/theme/theme4.xml><?xml version="1.0" encoding="utf-8"?>
<a:theme xmlns:a="http://schemas.openxmlformats.org/drawingml/2006/main" name="1_NCEH_ATSDR_combined">
  <a:themeElements>
    <a:clrScheme name="Custom 2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107582</TotalTime>
  <Words>3735</Words>
  <Application>Microsoft Office PowerPoint</Application>
  <PresentationFormat>On-screen Show (4:3)</PresentationFormat>
  <Paragraphs>487</Paragraphs>
  <Slides>40</Slides>
  <Notes>27</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40</vt:i4>
      </vt:variant>
    </vt:vector>
  </HeadingPairs>
  <TitlesOfParts>
    <vt:vector size="51" baseType="lpstr">
      <vt:lpstr>Arial</vt:lpstr>
      <vt:lpstr>Calibri</vt:lpstr>
      <vt:lpstr>Constantia</vt:lpstr>
      <vt:lpstr>Courier New</vt:lpstr>
      <vt:lpstr>Myriad Web Pro</vt:lpstr>
      <vt:lpstr>Wingdings</vt:lpstr>
      <vt:lpstr>Wingdings 2</vt:lpstr>
      <vt:lpstr>ESAC Theme</vt:lpstr>
      <vt:lpstr>1_ESAC Theme</vt:lpstr>
      <vt:lpstr>NCEH_ATSDR_combined</vt:lpstr>
      <vt:lpstr>1_NCEH_ATSDR_combined</vt:lpstr>
      <vt:lpstr>MedMorph Consolidated Use Case Workgroup   January 21, 2021 </vt:lpstr>
      <vt:lpstr>Meeting Agenda</vt:lpstr>
      <vt:lpstr>Use Case Workgroup Logistics</vt:lpstr>
      <vt:lpstr>OCCUPATIONAL DATA FOR HEALTH (ODH)</vt:lpstr>
      <vt:lpstr>Purpose of ODH </vt:lpstr>
      <vt:lpstr>ODH: Informatics Products to Facilitate Implementation </vt:lpstr>
      <vt:lpstr>ODH Information is Organized into Topics </vt:lpstr>
      <vt:lpstr>       ODH Job Topic is Used in Public Health Case Reporting  </vt:lpstr>
      <vt:lpstr>       ODH Usual Work Topic is Used in Multiple  Public Health Use Cases</vt:lpstr>
      <vt:lpstr>PowerPoint Presentation</vt:lpstr>
      <vt:lpstr>PowerPoint Presentation</vt:lpstr>
      <vt:lpstr>      “Occupation” and “Industry” Require Context</vt:lpstr>
      <vt:lpstr>Selecting ODH Occupation and Industry Value Sets </vt:lpstr>
      <vt:lpstr>      “Occupation” and “Industry” Elements in Message Mapping Guides (MMGs) are Unique to MMGs</vt:lpstr>
      <vt:lpstr>ODH Occupation Value Set: PHVS_Occupation_ONETSOC_Detail_ODH</vt:lpstr>
      <vt:lpstr>ODH Occupation Vocabulary Meets Multiple Stakeholder Needs</vt:lpstr>
      <vt:lpstr>ODH Industry Value Set:   PHVS_Industry_NAICS_Detail _ODH</vt:lpstr>
      <vt:lpstr>ODH Industry Vocabulary Meets Multiple Stakeholder Needs</vt:lpstr>
      <vt:lpstr>ODH Vocabulary is Publicly Available </vt:lpstr>
      <vt:lpstr>ODH Interoperability Templates are Available </vt:lpstr>
      <vt:lpstr>ODH Is in Place for Some Interoperability Use Cases </vt:lpstr>
      <vt:lpstr>Instructions for Incorporating ODH in Health IT Systems is Available</vt:lpstr>
      <vt:lpstr>Highlights </vt:lpstr>
      <vt:lpstr>PowerPoint Presentation</vt:lpstr>
      <vt:lpstr>PowerPoint Presentation</vt:lpstr>
      <vt:lpstr>Timeline: MedMorph Activities and IG Balloting</vt:lpstr>
      <vt:lpstr>Ballot Results</vt:lpstr>
      <vt:lpstr>Ballot Next Steps</vt:lpstr>
      <vt:lpstr>PowerPoint Presentation</vt:lpstr>
      <vt:lpstr>MedMorph’s Submission to USCDI ONDEC</vt:lpstr>
      <vt:lpstr>Draft USCDI v2 New/Reclassified Classes and Elements</vt:lpstr>
      <vt:lpstr>MedMorph Elements and USCDI V2</vt:lpstr>
      <vt:lpstr>MedMorph Elements and USCDI V2</vt:lpstr>
      <vt:lpstr>USCDI Public Comment Process</vt:lpstr>
      <vt:lpstr>PowerPoint Presentation</vt:lpstr>
      <vt:lpstr>Use Case Content IGs </vt:lpstr>
      <vt:lpstr>What goes in a Content IG?</vt:lpstr>
      <vt:lpstr>Next Steps</vt:lpstr>
      <vt:lpstr>Contacts</vt:lpstr>
      <vt:lpstr>Resources/Useful Links</vt:lpstr>
    </vt:vector>
  </TitlesOfParts>
  <Manager/>
  <Company>Carradora Health, Inc.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MedMorph Kick-off</dc:title>
  <dc:subject/>
  <dc:creator>Mike Flanigan</dc:creator>
  <cp:keywords/>
  <dc:description/>
  <cp:lastModifiedBy>Becky Angeles</cp:lastModifiedBy>
  <cp:revision>549</cp:revision>
  <dcterms:created xsi:type="dcterms:W3CDTF">2013-08-15T04:40:34Z</dcterms:created>
  <dcterms:modified xsi:type="dcterms:W3CDTF">2021-01-21T20:37:49Z</dcterms:modified>
  <cp:category/>
</cp:coreProperties>
</file>