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23"/>
  </p:notesMasterIdLst>
  <p:sldIdLst>
    <p:sldId id="986" r:id="rId10"/>
    <p:sldId id="992" r:id="rId11"/>
    <p:sldId id="1047" r:id="rId12"/>
    <p:sldId id="4770" r:id="rId13"/>
    <p:sldId id="4761" r:id="rId14"/>
    <p:sldId id="4763" r:id="rId15"/>
    <p:sldId id="4755" r:id="rId16"/>
    <p:sldId id="4756" r:id="rId17"/>
    <p:sldId id="4762" r:id="rId18"/>
    <p:sldId id="4773" r:id="rId19"/>
    <p:sldId id="329" r:id="rId20"/>
    <p:sldId id="4776"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491" autoAdjust="0"/>
  </p:normalViewPr>
  <p:slideViewPr>
    <p:cSldViewPr snapToGrid="0">
      <p:cViewPr varScale="1">
        <p:scale>
          <a:sx n="84" d="100"/>
          <a:sy n="84" d="100"/>
        </p:scale>
        <p:origin x="12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5</a:t>
            </a:fld>
            <a:endParaRPr lang="en-US" dirty="0"/>
          </a:p>
        </p:txBody>
      </p:sp>
    </p:spTree>
    <p:extLst>
      <p:ext uri="{BB962C8B-B14F-4D97-AF65-F5344CB8AC3E}">
        <p14:creationId xmlns:p14="http://schemas.microsoft.com/office/powerpoint/2010/main" val="349556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In the event that too many level 2 data elements were eligible for promotion into the USCDI’s next version, the HITAC recommended that ONC consider establishing a prioritization process in order to reduce the risk of overwhelming providers and health IT developers with new requirements. The HITAC noted that a prioritization process should consider data classes/elements’ relevance to high priority goals, applicability to broad stakeholder groups, clearly defined use cases and workflows, and clear value propositions for adoption. Consistent with these recommendations and the fact that more than 100 submitted data elements were classified at level 2, ONC further prioritized the level 2 data elements for consideration as part of what would be put forward for public comment in Draft USCDI version 2 (USCDI v2). A key factor as part of our prioritization this year recognized that the ongoing COVID-19 pandemic has placed a strain on the resources of health IT developers and the health care community. For the Draft USCDI v2, we determined that proposed data elements for inclusion would need to meet two general priorities: 1) impose minimal new development burden, and 2) complement existing data elements in USCDI in order to support the broadest possibilities of use. To prioritize data elements for Draft USCDI v2, we assessed whether a level 2 data element could fill a significant gap within USCDI v1 and was already supported by current versions of the C-CDA and FHIR US Core implementation guide. We recognize that these criteria may change each year based on trends within the submissions received, high priority target areas, and other factors. We aim to provide relevant details on a given year’s priorities in order to provide greater transparency into the process and ensure continued alignment of USCDI submissions to high priority target areas for health IT and health care. As a result, we identified a set of data classes and elements for the Draft USCDI v2, which is set forth on the following pages. Level 2 data elements that were not included in the Draft USCDI v2 can be reviewed on the USCDI Level 2 webpage.</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7</a:t>
            </a:fld>
            <a:endParaRPr lang="en-US" dirty="0"/>
          </a:p>
        </p:txBody>
      </p:sp>
    </p:spTree>
    <p:extLst>
      <p:ext uri="{BB962C8B-B14F-4D97-AF65-F5344CB8AC3E}">
        <p14:creationId xmlns:p14="http://schemas.microsoft.com/office/powerpoint/2010/main" val="167848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following slide is a graphic of the MedMorph submitted elements. The red boxes indicate elements that “Map” to USCDI V2, however we need to get some agreement from the MedMorph community.</a:t>
            </a:r>
          </a:p>
        </p:txBody>
      </p:sp>
      <p:sp>
        <p:nvSpPr>
          <p:cNvPr id="4" name="Slide Number Placeholder 3"/>
          <p:cNvSpPr>
            <a:spLocks noGrp="1"/>
          </p:cNvSpPr>
          <p:nvPr>
            <p:ph type="sldNum" sz="quarter" idx="5"/>
          </p:nvPr>
        </p:nvSpPr>
        <p:spPr/>
        <p:txBody>
          <a:bodyPr/>
          <a:lstStyle/>
          <a:p>
            <a:fld id="{D76C74A9-4D30-4791-B820-2EF138810278}" type="slidenum">
              <a:rPr lang="en-US" smtClean="0"/>
              <a:t>8</a:t>
            </a:fld>
            <a:endParaRPr lang="en-US" dirty="0"/>
          </a:p>
        </p:txBody>
      </p:sp>
    </p:spTree>
    <p:extLst>
      <p:ext uri="{BB962C8B-B14F-4D97-AF65-F5344CB8AC3E}">
        <p14:creationId xmlns:p14="http://schemas.microsoft.com/office/powerpoint/2010/main" val="226816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11</a:t>
            </a:fld>
            <a:endParaRPr lang="en-US" dirty="0"/>
          </a:p>
        </p:txBody>
      </p:sp>
    </p:spTree>
    <p:extLst>
      <p:ext uri="{BB962C8B-B14F-4D97-AF65-F5344CB8AC3E}">
        <p14:creationId xmlns:p14="http://schemas.microsoft.com/office/powerpoint/2010/main" val="9415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2/3/2021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2/3/2021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2/3/2021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jp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2/3/2021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2/3/2021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2/3/2021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2/3/2021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arradora.atlassian.net/wiki/spaces/MedMorph/pages/694452251/Hepatitis+C+Use+Case+-+DRAFT" TargetMode="External"/><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545914881/Reference+Architecture+Documen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2060180/Health+Care+Survey+Use+Case+-+DRAF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it.gov/isa/sites/isa/files/2021-01/Draft-USCDI-Version-2-January-2021-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February 11,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Consolidated Use Case WG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965022" y="1416134"/>
            <a:ext cx="10090156" cy="4025732"/>
          </a:xfrm>
        </p:spPr>
        <p:txBody>
          <a:bodyPr>
            <a:normAutofit/>
          </a:bodyPr>
          <a:lstStyle/>
          <a:p>
            <a:pPr lvl="1">
              <a:lnSpc>
                <a:spcPct val="120000"/>
              </a:lnSpc>
              <a:spcBef>
                <a:spcPts val="450"/>
              </a:spcBef>
            </a:pPr>
            <a:endParaRPr lang="en-US" sz="1500" dirty="0"/>
          </a:p>
          <a:p>
            <a:pPr lvl="1">
              <a:lnSpc>
                <a:spcPct val="120000"/>
              </a:lnSpc>
              <a:spcBef>
                <a:spcPts val="450"/>
              </a:spcBef>
            </a:pPr>
            <a:endParaRPr lang="en-US" sz="1500" dirty="0"/>
          </a:p>
        </p:txBody>
      </p:sp>
      <p:sp>
        <p:nvSpPr>
          <p:cNvPr id="5" name="Title 4">
            <a:extLst>
              <a:ext uri="{FF2B5EF4-FFF2-40B4-BE49-F238E27FC236}">
                <a16:creationId xmlns:a16="http://schemas.microsoft.com/office/drawing/2014/main" id="{C9AB407C-DD03-4614-9996-FA20D6AD2163}"/>
              </a:ext>
            </a:extLst>
          </p:cNvPr>
          <p:cNvSpPr>
            <a:spLocks noGrp="1"/>
          </p:cNvSpPr>
          <p:nvPr>
            <p:ph type="title"/>
          </p:nvPr>
        </p:nvSpPr>
        <p:spPr/>
        <p:txBody>
          <a:bodyPr>
            <a:normAutofit/>
          </a:bodyPr>
          <a:lstStyle/>
          <a:p>
            <a:r>
              <a:rPr lang="en-US" dirty="0"/>
              <a:t>Switch to Spreadsheet</a:t>
            </a:r>
          </a:p>
        </p:txBody>
      </p:sp>
    </p:spTree>
    <p:extLst>
      <p:ext uri="{BB962C8B-B14F-4D97-AF65-F5344CB8AC3E}">
        <p14:creationId xmlns:p14="http://schemas.microsoft.com/office/powerpoint/2010/main" val="126621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b="1" dirty="0"/>
              <a:t>Next Meeting: </a:t>
            </a:r>
          </a:p>
          <a:p>
            <a:pPr lvl="1"/>
            <a:r>
              <a:rPr lang="en-US" dirty="0"/>
              <a:t>Thursday, February 18th</a:t>
            </a:r>
          </a:p>
          <a:p>
            <a:r>
              <a:rPr lang="en-US" b="1" dirty="0"/>
              <a:t>Focus of Next Meeting: </a:t>
            </a:r>
          </a:p>
          <a:p>
            <a:pPr lvl="1"/>
            <a:r>
              <a:rPr lang="en-US" dirty="0"/>
              <a:t>USCDI Review and Comment</a:t>
            </a:r>
          </a:p>
          <a:p>
            <a:pPr lvl="1"/>
            <a:r>
              <a:rPr lang="en-US" dirty="0"/>
              <a:t>Content IGs</a:t>
            </a:r>
            <a:endParaRPr lang="en-US" sz="1800" dirty="0"/>
          </a:p>
          <a:p>
            <a:endParaRPr lang="en-US" sz="2000" dirty="0"/>
          </a:p>
        </p:txBody>
      </p:sp>
    </p:spTree>
    <p:extLst>
      <p:ext uri="{BB962C8B-B14F-4D97-AF65-F5344CB8AC3E}">
        <p14:creationId xmlns:p14="http://schemas.microsoft.com/office/powerpoint/2010/main" val="137182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025435"/>
            <a:ext cx="10855235" cy="4389437"/>
          </a:xfrm>
        </p:spPr>
        <p:txBody>
          <a:bodyPr>
            <a:noAutofit/>
          </a:bodyPr>
          <a:lstStyle/>
          <a:p>
            <a:r>
              <a:rPr lang="en-US" dirty="0"/>
              <a:t>Use Cases:</a:t>
            </a:r>
          </a:p>
          <a:p>
            <a:pPr lvl="1"/>
            <a:r>
              <a:rPr lang="en-US" dirty="0"/>
              <a:t>Use Case Work Group: </a:t>
            </a:r>
            <a:r>
              <a:rPr lang="en-US" sz="2000" dirty="0">
                <a:hlinkClick r:id="rId2"/>
              </a:rPr>
              <a:t>https://carradora.atlassian.net/wiki/spaces/MedMorph/pages/381780019/Use+Case+Work+Groups</a:t>
            </a:r>
            <a:endParaRPr lang="en-US" sz="2000" dirty="0"/>
          </a:p>
          <a:p>
            <a:pPr lvl="1"/>
            <a:r>
              <a:rPr lang="en-US" dirty="0"/>
              <a:t>Hep C: </a:t>
            </a:r>
            <a:r>
              <a:rPr lang="en-US" sz="2000" dirty="0">
                <a:hlinkClick r:id="rId3"/>
              </a:rPr>
              <a:t>https://carradora.atlassian.net/wiki/spaces/MedMorph/pages/694452251/Hepatitis+C+Use+Case+-+DRAFT</a:t>
            </a:r>
            <a:endParaRPr lang="en-US" sz="2000" dirty="0"/>
          </a:p>
          <a:p>
            <a:pPr lvl="1"/>
            <a:r>
              <a:rPr lang="en-US" dirty="0"/>
              <a:t>Health Care Surveys: </a:t>
            </a:r>
            <a:r>
              <a:rPr lang="en-US" sz="2000" dirty="0">
                <a:hlinkClick r:id="rId4"/>
              </a:rPr>
              <a:t>https://carradora.atlassian.net/wiki/spaces/MedMorph/pages/692060180/Health+Care+Survey+Use+Case+-+DRAFT</a:t>
            </a:r>
            <a:endParaRPr lang="en-US" sz="2000" dirty="0"/>
          </a:p>
          <a:p>
            <a:pPr lvl="1"/>
            <a:r>
              <a:rPr lang="en-US" dirty="0"/>
              <a:t>Cancer: </a:t>
            </a:r>
            <a:r>
              <a:rPr lang="en-US" sz="2000" dirty="0">
                <a:hlinkClick r:id="rId5"/>
              </a:rPr>
              <a:t>https://carradora.atlassian.net/wiki/spaces/MedMorph/pages/699990019/Cancer+Use+Case+-+DRAFT</a:t>
            </a:r>
            <a:endParaRPr lang="en-US" sz="2000" dirty="0"/>
          </a:p>
          <a:p>
            <a:r>
              <a:rPr lang="en-US" dirty="0"/>
              <a:t>Reference Architecture: </a:t>
            </a:r>
            <a:r>
              <a:rPr lang="en-US" sz="2000" dirty="0">
                <a:hlinkClick r:id="rId6"/>
              </a:rPr>
              <a:t>https://carradora.atlassian.net/wiki/spaces/MedMorph/pages/545914881/Reference+Architecture+Document</a:t>
            </a: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p:txBody>
          <a:bodyPr/>
          <a:lstStyle/>
          <a:p>
            <a:r>
              <a:rPr lang="en-US" sz="4400" dirty="0">
                <a:solidFill>
                  <a:srgbClr val="0070C0"/>
                </a:solidFill>
                <a:latin typeface="+mn-lt"/>
              </a:rPr>
              <a:t>Meeting Agenda</a:t>
            </a:r>
            <a:endParaRPr lang="en-US" dirty="0"/>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984543176"/>
              </p:ext>
            </p:extLst>
          </p:nvPr>
        </p:nvGraphicFramePr>
        <p:xfrm>
          <a:off x="1291771" y="1522306"/>
          <a:ext cx="6652079" cy="1630680"/>
        </p:xfrm>
        <a:graphic>
          <a:graphicData uri="http://schemas.openxmlformats.org/drawingml/2006/table">
            <a:tbl>
              <a:tblPr firstRow="1" bandRow="1">
                <a:tableStyleId>{5C22544A-7EE6-4342-B048-85BDC9FD1C3A}</a:tableStyleId>
              </a:tblPr>
              <a:tblGrid>
                <a:gridCol w="4937579">
                  <a:extLst>
                    <a:ext uri="{9D8B030D-6E8A-4147-A177-3AD203B41FA5}">
                      <a16:colId xmlns:a16="http://schemas.microsoft.com/office/drawing/2014/main" val="430683765"/>
                    </a:ext>
                  </a:extLst>
                </a:gridCol>
                <a:gridCol w="1714500">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rPr>
                        <a:t>Welcome &amp; Logistics</a:t>
                      </a:r>
                      <a:endParaRPr lang="en-US" sz="2400" dirty="0">
                        <a:effectLst/>
                        <a:latin typeface="+mn-lt"/>
                        <a:ea typeface="+mn-ea"/>
                      </a:endParaRPr>
                    </a:p>
                  </a:txBody>
                  <a:tcPr marL="76200" marR="76200" marT="0" marB="0"/>
                </a:tc>
                <a:tc>
                  <a:txBody>
                    <a:bodyPr/>
                    <a:lstStyle/>
                    <a:p>
                      <a:pPr marL="0" marR="0" algn="l">
                        <a:spcBef>
                          <a:spcPts val="0"/>
                        </a:spcBef>
                        <a:spcAft>
                          <a:spcPts val="600"/>
                        </a:spcAft>
                      </a:pPr>
                      <a:r>
                        <a:rPr lang="en-US" sz="2400" dirty="0">
                          <a:effectLst/>
                          <a:latin typeface="+mn-lt"/>
                        </a:rPr>
                        <a:t>5 mins</a:t>
                      </a:r>
                      <a:endParaRPr lang="en-US" sz="24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782361584"/>
                  </a:ext>
                </a:extLst>
              </a:tr>
              <a:tr h="370840">
                <a:tc>
                  <a:txBody>
                    <a:bodyPr/>
                    <a:lstStyle/>
                    <a:p>
                      <a:pPr marL="0" marR="0">
                        <a:spcBef>
                          <a:spcPts val="0"/>
                        </a:spcBef>
                        <a:spcAft>
                          <a:spcPts val="600"/>
                        </a:spcAft>
                      </a:pPr>
                      <a:r>
                        <a:rPr lang="en-US" sz="2400" dirty="0">
                          <a:effectLst/>
                          <a:latin typeface="+mn-lt"/>
                          <a:ea typeface="+mn-ea"/>
                        </a:rPr>
                        <a:t>MedMorph and USCDI Comments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50 mins</a:t>
                      </a:r>
                    </a:p>
                  </a:txBody>
                  <a:tcPr marL="76200" marR="76200" marT="0" marB="0"/>
                </a:tc>
                <a:extLst>
                  <a:ext uri="{0D108BD9-81ED-4DB2-BD59-A6C34878D82A}">
                    <a16:rowId xmlns:a16="http://schemas.microsoft.com/office/drawing/2014/main" val="3164816960"/>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89D7-915F-4615-AE50-6104241FAFFB}"/>
              </a:ext>
            </a:extLst>
          </p:cNvPr>
          <p:cNvSpPr>
            <a:spLocks noGrp="1"/>
          </p:cNvSpPr>
          <p:nvPr>
            <p:ph type="title"/>
          </p:nvPr>
        </p:nvSpPr>
        <p:spPr/>
        <p:txBody>
          <a:bodyPr>
            <a:normAutofit/>
          </a:bodyPr>
          <a:lstStyle/>
          <a:p>
            <a:r>
              <a:rPr lang="en-US" dirty="0"/>
              <a:t>Use Case Workgroup Logistics</a:t>
            </a:r>
          </a:p>
        </p:txBody>
      </p:sp>
      <p:sp>
        <p:nvSpPr>
          <p:cNvPr id="3" name="Content Placeholder 2">
            <a:extLst>
              <a:ext uri="{FF2B5EF4-FFF2-40B4-BE49-F238E27FC236}">
                <a16:creationId xmlns:a16="http://schemas.microsoft.com/office/drawing/2014/main" id="{A962C1EE-6DF9-4575-B459-4DD79891A774}"/>
              </a:ext>
            </a:extLst>
          </p:cNvPr>
          <p:cNvSpPr>
            <a:spLocks noGrp="1"/>
          </p:cNvSpPr>
          <p:nvPr>
            <p:ph idx="1"/>
          </p:nvPr>
        </p:nvSpPr>
        <p:spPr/>
        <p:txBody>
          <a:bodyPr/>
          <a:lstStyle/>
          <a:p>
            <a:r>
              <a:rPr lang="en-US" dirty="0"/>
              <a:t>Use Cases can be found on our MedMorph Confluence site: </a:t>
            </a:r>
            <a:r>
              <a:rPr lang="en-US" dirty="0">
                <a:hlinkClick r:id="rId2"/>
              </a:rPr>
              <a:t>https://carradora.atlassian.net/wiki/spaces/MedMorph/pages/381780019/Use+Case+Work+Groups</a:t>
            </a:r>
            <a:endParaRPr lang="en-US" dirty="0"/>
          </a:p>
          <a:p>
            <a:r>
              <a:rPr lang="en-US" dirty="0"/>
              <a:t>Please provide feedback and comments directly on the Confluence page(s)</a:t>
            </a:r>
          </a:p>
          <a:p>
            <a:r>
              <a:rPr lang="en-US" dirty="0"/>
              <a:t>We will provide an agenda prior to each call so you can plan accordingly</a:t>
            </a:r>
          </a:p>
          <a:p>
            <a:pPr lvl="1"/>
            <a:r>
              <a:rPr lang="en-US" dirty="0"/>
              <a:t>We may focus on a particular use case or a common section for all use cases</a:t>
            </a:r>
          </a:p>
        </p:txBody>
      </p:sp>
    </p:spTree>
    <p:extLst>
      <p:ext uri="{BB962C8B-B14F-4D97-AF65-F5344CB8AC3E}">
        <p14:creationId xmlns:p14="http://schemas.microsoft.com/office/powerpoint/2010/main" val="364688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MedMorph and the USCDI</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720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838200" y="365125"/>
            <a:ext cx="10515600" cy="1325563"/>
          </a:xfrm>
        </p:spPr>
        <p:txBody>
          <a:bodyPr>
            <a:normAutofit/>
          </a:bodyPr>
          <a:lstStyle/>
          <a:p>
            <a:r>
              <a:rPr lang="en-US"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838200" y="1825625"/>
            <a:ext cx="10515600" cy="4351338"/>
          </a:xfrm>
        </p:spPr>
        <p:txBody>
          <a:bodyPr>
            <a:normAutofit fontScale="92500" lnSpcReduction="20000"/>
          </a:bodyPr>
          <a:lstStyle/>
          <a:p>
            <a:pPr>
              <a:lnSpc>
                <a:spcPct val="120000"/>
              </a:lnSpc>
              <a:spcBef>
                <a:spcPts val="0"/>
              </a:spcBef>
            </a:pPr>
            <a:r>
              <a:rPr lang="en-US" dirty="0"/>
              <a:t>MedMorph analyzed data elements from the multiple MedMorph use cases. Identified elements that were used by 2 or more use cases that were not existing in USCDI</a:t>
            </a:r>
          </a:p>
          <a:p>
            <a:pPr>
              <a:lnSpc>
                <a:spcPct val="120000"/>
              </a:lnSpc>
              <a:spcBef>
                <a:spcPts val="0"/>
              </a:spcBef>
            </a:pPr>
            <a:r>
              <a:rPr lang="en-US" dirty="0"/>
              <a:t>MedMorph submitted 76 data elements to be considered added to USCDI</a:t>
            </a:r>
          </a:p>
          <a:p>
            <a:pPr lvl="1">
              <a:lnSpc>
                <a:spcPct val="120000"/>
              </a:lnSpc>
              <a:spcBef>
                <a:spcPts val="0"/>
              </a:spcBef>
            </a:pPr>
            <a:r>
              <a:rPr lang="en-US" dirty="0"/>
              <a:t>2 MedMorph elements were assigned USCDI Draft v2</a:t>
            </a:r>
          </a:p>
          <a:p>
            <a:pPr lvl="1">
              <a:lnSpc>
                <a:spcPct val="120000"/>
              </a:lnSpc>
              <a:spcBef>
                <a:spcPts val="0"/>
              </a:spcBef>
            </a:pPr>
            <a:r>
              <a:rPr lang="en-US" dirty="0"/>
              <a:t>19 MedMorph elements were assigned Level 2</a:t>
            </a:r>
          </a:p>
          <a:p>
            <a:pPr lvl="1">
              <a:lnSpc>
                <a:spcPct val="120000"/>
              </a:lnSpc>
              <a:spcBef>
                <a:spcPts val="0"/>
              </a:spcBef>
            </a:pPr>
            <a:r>
              <a:rPr lang="en-US" dirty="0"/>
              <a:t>3 MedMorph elements were assigned Level 1</a:t>
            </a:r>
          </a:p>
          <a:p>
            <a:pPr lvl="1">
              <a:lnSpc>
                <a:spcPct val="120000"/>
              </a:lnSpc>
              <a:spcBef>
                <a:spcPts val="0"/>
              </a:spcBef>
            </a:pPr>
            <a:r>
              <a:rPr lang="en-US" dirty="0"/>
              <a:t>10 MedMorph elements were assigned Comment Level</a:t>
            </a:r>
          </a:p>
          <a:p>
            <a:pPr lvl="1">
              <a:lnSpc>
                <a:spcPct val="120000"/>
              </a:lnSpc>
              <a:spcBef>
                <a:spcPts val="0"/>
              </a:spcBef>
            </a:pPr>
            <a:r>
              <a:rPr lang="en-US" dirty="0"/>
              <a:t>40 MedMorph elements were considered to be duplicates of existing USCDI v1 elements or other submissions</a:t>
            </a:r>
          </a:p>
          <a:p>
            <a:pPr lvl="1">
              <a:lnSpc>
                <a:spcPct val="120000"/>
              </a:lnSpc>
              <a:spcBef>
                <a:spcPts val="0"/>
              </a:spcBef>
            </a:pPr>
            <a:r>
              <a:rPr lang="en-US" dirty="0"/>
              <a:t>2 MedMorph elements are unknown</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5066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838200" y="365125"/>
            <a:ext cx="10515600" cy="1325563"/>
          </a:xfrm>
        </p:spPr>
        <p:txBody>
          <a:bodyPr>
            <a:normAutofit/>
          </a:bodyPr>
          <a:lstStyle/>
          <a:p>
            <a:r>
              <a:rPr lang="en-US" dirty="0"/>
              <a:t>USCDI Public Comment Process</a:t>
            </a:r>
          </a:p>
        </p:txBody>
      </p:sp>
      <p:graphicFrame>
        <p:nvGraphicFramePr>
          <p:cNvPr id="4" name="Table 4">
            <a:extLst>
              <a:ext uri="{FF2B5EF4-FFF2-40B4-BE49-F238E27FC236}">
                <a16:creationId xmlns:a16="http://schemas.microsoft.com/office/drawing/2014/main" id="{1A3C0983-0E31-4DF0-9063-0B2F14F04A86}"/>
              </a:ext>
            </a:extLst>
          </p:cNvPr>
          <p:cNvGraphicFramePr>
            <a:graphicFrameLocks noGrp="1"/>
          </p:cNvGraphicFramePr>
          <p:nvPr>
            <p:ph idx="1"/>
            <p:extLst>
              <p:ext uri="{D42A27DB-BD31-4B8C-83A1-F6EECF244321}">
                <p14:modId xmlns:p14="http://schemas.microsoft.com/office/powerpoint/2010/main" val="2457974129"/>
              </p:ext>
            </p:extLst>
          </p:nvPr>
        </p:nvGraphicFramePr>
        <p:xfrm>
          <a:off x="838200" y="1825625"/>
          <a:ext cx="11061192" cy="4000500"/>
        </p:xfrm>
        <a:graphic>
          <a:graphicData uri="http://schemas.openxmlformats.org/drawingml/2006/table">
            <a:tbl>
              <a:tblPr firstRow="1" bandRow="1">
                <a:tableStyleId>{5C22544A-7EE6-4342-B048-85BDC9FD1C3A}</a:tableStyleId>
              </a:tblPr>
              <a:tblGrid>
                <a:gridCol w="734568">
                  <a:extLst>
                    <a:ext uri="{9D8B030D-6E8A-4147-A177-3AD203B41FA5}">
                      <a16:colId xmlns:a16="http://schemas.microsoft.com/office/drawing/2014/main" val="1659199950"/>
                    </a:ext>
                  </a:extLst>
                </a:gridCol>
                <a:gridCol w="7644384">
                  <a:extLst>
                    <a:ext uri="{9D8B030D-6E8A-4147-A177-3AD203B41FA5}">
                      <a16:colId xmlns:a16="http://schemas.microsoft.com/office/drawing/2014/main" val="2038574813"/>
                    </a:ext>
                  </a:extLst>
                </a:gridCol>
                <a:gridCol w="2682240">
                  <a:extLst>
                    <a:ext uri="{9D8B030D-6E8A-4147-A177-3AD203B41FA5}">
                      <a16:colId xmlns:a16="http://schemas.microsoft.com/office/drawing/2014/main" val="2336852032"/>
                    </a:ext>
                  </a:extLst>
                </a:gridCol>
              </a:tblGrid>
              <a:tr h="297180">
                <a:tc>
                  <a:txBody>
                    <a:bodyPr/>
                    <a:lstStyle/>
                    <a:p>
                      <a:r>
                        <a:rPr lang="en-US" sz="2400" dirty="0"/>
                        <a:t>Step</a:t>
                      </a:r>
                    </a:p>
                  </a:txBody>
                  <a:tcPr marL="68580" marR="68580" marT="34290" marB="34290"/>
                </a:tc>
                <a:tc>
                  <a:txBody>
                    <a:bodyPr/>
                    <a:lstStyle/>
                    <a:p>
                      <a:r>
                        <a:rPr lang="en-US" sz="2400" dirty="0"/>
                        <a:t>Activity</a:t>
                      </a:r>
                    </a:p>
                  </a:txBody>
                  <a:tcPr marL="68580" marR="68580" marT="34290" marB="34290"/>
                </a:tc>
                <a:tc>
                  <a:txBody>
                    <a:bodyPr/>
                    <a:lstStyle/>
                    <a:p>
                      <a:r>
                        <a:rPr lang="en-US" sz="2400" dirty="0"/>
                        <a:t>Date</a:t>
                      </a:r>
                    </a:p>
                  </a:txBody>
                  <a:tcPr marL="68580" marR="68580" marT="34290" marB="34290"/>
                </a:tc>
                <a:extLst>
                  <a:ext uri="{0D108BD9-81ED-4DB2-BD59-A6C34878D82A}">
                    <a16:rowId xmlns:a16="http://schemas.microsoft.com/office/drawing/2014/main" val="1112645461"/>
                  </a:ext>
                </a:extLst>
              </a:tr>
              <a:tr h="297180">
                <a:tc>
                  <a:txBody>
                    <a:bodyPr/>
                    <a:lstStyle/>
                    <a:p>
                      <a:r>
                        <a:rPr lang="en-US" sz="2400" dirty="0"/>
                        <a:t>1</a:t>
                      </a:r>
                    </a:p>
                  </a:txBody>
                  <a:tcPr marL="68580" marR="68580" marT="34290" marB="34290"/>
                </a:tc>
                <a:tc>
                  <a:txBody>
                    <a:bodyPr/>
                    <a:lstStyle/>
                    <a:p>
                      <a:r>
                        <a:rPr lang="en-US" sz="2400" dirty="0"/>
                        <a:t>Evaluate Draft USCDI v2 and submit comments via the ONDEC system</a:t>
                      </a:r>
                    </a:p>
                  </a:txBody>
                  <a:tcPr marL="68580" marR="68580" marT="34290" marB="34290"/>
                </a:tc>
                <a:tc>
                  <a:txBody>
                    <a:bodyPr/>
                    <a:lstStyle/>
                    <a:p>
                      <a:r>
                        <a:rPr lang="en-US" sz="2400" dirty="0"/>
                        <a:t>By April 15, 2021</a:t>
                      </a:r>
                    </a:p>
                  </a:txBody>
                  <a:tcPr marL="68580" marR="68580" marT="34290" marB="34290"/>
                </a:tc>
                <a:extLst>
                  <a:ext uri="{0D108BD9-81ED-4DB2-BD59-A6C34878D82A}">
                    <a16:rowId xmlns:a16="http://schemas.microsoft.com/office/drawing/2014/main" val="739481757"/>
                  </a:ext>
                </a:extLst>
              </a:tr>
              <a:tr h="297180">
                <a:tc>
                  <a:txBody>
                    <a:bodyPr/>
                    <a:lstStyle/>
                    <a:p>
                      <a:r>
                        <a:rPr lang="en-US" sz="2400" dirty="0"/>
                        <a:t>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ONC reviews comments and recommendations</a:t>
                      </a:r>
                    </a:p>
                  </a:txBody>
                  <a:tcPr marL="68580" marR="68580" marT="34290" marB="34290"/>
                </a:tc>
                <a:tc>
                  <a:txBody>
                    <a:bodyPr/>
                    <a:lstStyle/>
                    <a:p>
                      <a:r>
                        <a:rPr lang="en-US" sz="2400" dirty="0"/>
                        <a:t>April 15 – July 2021</a:t>
                      </a:r>
                    </a:p>
                  </a:txBody>
                  <a:tcPr marL="68580" marR="68580" marT="34290" marB="34290"/>
                </a:tc>
                <a:extLst>
                  <a:ext uri="{0D108BD9-81ED-4DB2-BD59-A6C34878D82A}">
                    <a16:rowId xmlns:a16="http://schemas.microsoft.com/office/drawing/2014/main" val="2454292854"/>
                  </a:ext>
                </a:extLst>
              </a:tr>
              <a:tr h="297180">
                <a:tc>
                  <a:txBody>
                    <a:bodyPr/>
                    <a:lstStyle/>
                    <a:p>
                      <a:r>
                        <a:rPr lang="en-US" sz="2400" dirty="0"/>
                        <a:t>3</a:t>
                      </a:r>
                    </a:p>
                  </a:txBody>
                  <a:tcPr marL="68580" marR="68580" marT="34290" marB="34290"/>
                </a:tc>
                <a:tc>
                  <a:txBody>
                    <a:bodyPr/>
                    <a:lstStyle/>
                    <a:p>
                      <a:r>
                        <a:rPr lang="en-US" sz="2400" dirty="0"/>
                        <a:t>ONC publishes USCDI v2</a:t>
                      </a:r>
                    </a:p>
                  </a:txBody>
                  <a:tcPr marL="68580" marR="68580" marT="34290" marB="34290"/>
                </a:tc>
                <a:tc>
                  <a:txBody>
                    <a:bodyPr/>
                    <a:lstStyle/>
                    <a:p>
                      <a:r>
                        <a:rPr lang="en-US" sz="2400" dirty="0"/>
                        <a:t>July 2021</a:t>
                      </a:r>
                    </a:p>
                  </a:txBody>
                  <a:tcPr marL="68580" marR="68580" marT="34290" marB="34290"/>
                </a:tc>
                <a:extLst>
                  <a:ext uri="{0D108BD9-81ED-4DB2-BD59-A6C34878D82A}">
                    <a16:rowId xmlns:a16="http://schemas.microsoft.com/office/drawing/2014/main" val="1272888235"/>
                  </a:ext>
                </a:extLst>
              </a:tr>
              <a:tr h="982980">
                <a:tc>
                  <a:txBody>
                    <a:bodyPr/>
                    <a:lstStyle/>
                    <a:p>
                      <a:r>
                        <a:rPr lang="en-US" sz="2400" dirty="0"/>
                        <a:t>4</a:t>
                      </a:r>
                    </a:p>
                  </a:txBody>
                  <a:tcPr marL="68580" marR="68580" marT="34290" marB="34290"/>
                </a:tc>
                <a:tc>
                  <a:txBody>
                    <a:bodyPr/>
                    <a:lstStyle/>
                    <a:p>
                      <a:r>
                        <a:rPr lang="en-US" sz="2400" kern="1200" dirty="0">
                          <a:solidFill>
                            <a:schemeClr val="dk1"/>
                          </a:solidFill>
                          <a:effectLst/>
                          <a:latin typeface="+mn-lt"/>
                          <a:ea typeface="+mn-ea"/>
                          <a:cs typeface="+mn-cs"/>
                        </a:rPr>
                        <a:t>ONC considers USCDIv2 be included in a future cycle of the Standards Version Advancement Process (SVAP), which permits health IT developers to voluntarily update their certified health IT with these new USCDI data elements and provide those updates to their customers</a:t>
                      </a:r>
                      <a:endParaRPr lang="en-US" sz="2400" dirty="0"/>
                    </a:p>
                  </a:txBody>
                  <a:tcPr marL="68580" marR="68580" marT="34290" marB="34290"/>
                </a:tc>
                <a:tc>
                  <a:txBody>
                    <a:bodyPr/>
                    <a:lstStyle/>
                    <a:p>
                      <a:r>
                        <a:rPr lang="en-US" sz="2400" dirty="0"/>
                        <a:t>Aug 2021</a:t>
                      </a:r>
                    </a:p>
                  </a:txBody>
                  <a:tcPr marL="68580" marR="68580" marT="34290" marB="34290"/>
                </a:tc>
                <a:extLst>
                  <a:ext uri="{0D108BD9-81ED-4DB2-BD59-A6C34878D82A}">
                    <a16:rowId xmlns:a16="http://schemas.microsoft.com/office/drawing/2014/main" val="3341015509"/>
                  </a:ext>
                </a:extLst>
              </a:tr>
            </a:tbl>
          </a:graphicData>
        </a:graphic>
      </p:graphicFrame>
    </p:spTree>
    <p:extLst>
      <p:ext uri="{BB962C8B-B14F-4D97-AF65-F5344CB8AC3E}">
        <p14:creationId xmlns:p14="http://schemas.microsoft.com/office/powerpoint/2010/main" val="342523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838200" y="365125"/>
            <a:ext cx="10515600" cy="1325563"/>
          </a:xfrm>
        </p:spPr>
        <p:txBody>
          <a:bodyPr>
            <a:normAutofit/>
          </a:bodyPr>
          <a:lstStyle/>
          <a:p>
            <a:r>
              <a:rPr lang="en-US" dirty="0"/>
              <a:t>Draft USCDI v2 New/Reclassified Classes and Elements</a:t>
            </a:r>
          </a:p>
        </p:txBody>
      </p:sp>
      <p:sp>
        <p:nvSpPr>
          <p:cNvPr id="5" name="Content Placeholder 4">
            <a:extLst>
              <a:ext uri="{FF2B5EF4-FFF2-40B4-BE49-F238E27FC236}">
                <a16:creationId xmlns:a16="http://schemas.microsoft.com/office/drawing/2014/main" id="{0E1E6F95-1560-42A9-87C6-85FD040F1373}"/>
              </a:ext>
            </a:extLst>
          </p:cNvPr>
          <p:cNvSpPr>
            <a:spLocks noGrp="1"/>
          </p:cNvSpPr>
          <p:nvPr>
            <p:ph idx="1"/>
          </p:nvPr>
        </p:nvSpPr>
        <p:spPr>
          <a:xfrm>
            <a:off x="908304" y="1825625"/>
            <a:ext cx="10515600" cy="4351338"/>
          </a:xfrm>
        </p:spPr>
        <p:txBody>
          <a:bodyPr/>
          <a:lstStyle/>
          <a:p>
            <a:r>
              <a:rPr lang="en-US" dirty="0">
                <a:hlinkClick r:id="rId3"/>
              </a:rPr>
              <a:t>https://www.healthit.gov/isa/sites/isa/files/2021-01/Draft-USCDI-Version-2-January-2021-Final.pdf</a:t>
            </a:r>
            <a:endParaRPr lang="en-US" dirty="0"/>
          </a:p>
        </p:txBody>
      </p:sp>
      <p:pic>
        <p:nvPicPr>
          <p:cNvPr id="7" name="Picture 6">
            <a:extLst>
              <a:ext uri="{FF2B5EF4-FFF2-40B4-BE49-F238E27FC236}">
                <a16:creationId xmlns:a16="http://schemas.microsoft.com/office/drawing/2014/main" id="{01D8FA92-1ECF-4C00-AE8B-7E8A7DC34990}"/>
              </a:ext>
            </a:extLst>
          </p:cNvPr>
          <p:cNvPicPr>
            <a:picLocks noChangeAspect="1"/>
          </p:cNvPicPr>
          <p:nvPr/>
        </p:nvPicPr>
        <p:blipFill rotWithShape="1">
          <a:blip r:embed="rId4"/>
          <a:srcRect l="14638" t="51992" r="16032" b="24444"/>
          <a:stretch/>
        </p:blipFill>
        <p:spPr>
          <a:xfrm>
            <a:off x="2152650" y="2966466"/>
            <a:ext cx="8191196" cy="1636818"/>
          </a:xfrm>
          <a:prstGeom prst="rect">
            <a:avLst/>
          </a:prstGeom>
        </p:spPr>
      </p:pic>
      <p:pic>
        <p:nvPicPr>
          <p:cNvPr id="9" name="Picture 8">
            <a:extLst>
              <a:ext uri="{FF2B5EF4-FFF2-40B4-BE49-F238E27FC236}">
                <a16:creationId xmlns:a16="http://schemas.microsoft.com/office/drawing/2014/main" id="{BB9694FC-C25D-4C5F-A86B-99AA121CCD13}"/>
              </a:ext>
            </a:extLst>
          </p:cNvPr>
          <p:cNvPicPr>
            <a:picLocks noChangeAspect="1"/>
          </p:cNvPicPr>
          <p:nvPr/>
        </p:nvPicPr>
        <p:blipFill rotWithShape="1">
          <a:blip r:embed="rId5"/>
          <a:srcRect l="41377" t="20860" r="47038" b="61511"/>
          <a:stretch/>
        </p:blipFill>
        <p:spPr>
          <a:xfrm>
            <a:off x="5062588" y="4845260"/>
            <a:ext cx="1344931" cy="1203359"/>
          </a:xfrm>
          <a:prstGeom prst="rect">
            <a:avLst/>
          </a:prstGeom>
        </p:spPr>
      </p:pic>
      <p:pic>
        <p:nvPicPr>
          <p:cNvPr id="11" name="Picture 10">
            <a:extLst>
              <a:ext uri="{FF2B5EF4-FFF2-40B4-BE49-F238E27FC236}">
                <a16:creationId xmlns:a16="http://schemas.microsoft.com/office/drawing/2014/main" id="{19F4F95A-E4B5-448C-AF32-40F170F256EF}"/>
              </a:ext>
            </a:extLst>
          </p:cNvPr>
          <p:cNvPicPr>
            <a:picLocks noChangeAspect="1"/>
          </p:cNvPicPr>
          <p:nvPr/>
        </p:nvPicPr>
        <p:blipFill rotWithShape="1">
          <a:blip r:embed="rId5"/>
          <a:srcRect l="24741" t="77185" r="59233" b="8615"/>
          <a:stretch/>
        </p:blipFill>
        <p:spPr>
          <a:xfrm>
            <a:off x="2155457" y="4855989"/>
            <a:ext cx="1740771" cy="906779"/>
          </a:xfrm>
          <a:prstGeom prst="rect">
            <a:avLst/>
          </a:prstGeom>
        </p:spPr>
      </p:pic>
      <p:pic>
        <p:nvPicPr>
          <p:cNvPr id="13" name="Picture 12">
            <a:extLst>
              <a:ext uri="{FF2B5EF4-FFF2-40B4-BE49-F238E27FC236}">
                <a16:creationId xmlns:a16="http://schemas.microsoft.com/office/drawing/2014/main" id="{A321D2D9-5D24-4959-9138-0E047B7C16D4}"/>
              </a:ext>
            </a:extLst>
          </p:cNvPr>
          <p:cNvPicPr>
            <a:picLocks noChangeAspect="1"/>
          </p:cNvPicPr>
          <p:nvPr/>
        </p:nvPicPr>
        <p:blipFill rotWithShape="1">
          <a:blip r:embed="rId6"/>
          <a:srcRect l="42482" t="64325" r="35106" b="31704"/>
          <a:stretch/>
        </p:blipFill>
        <p:spPr>
          <a:xfrm>
            <a:off x="2300314" y="5871545"/>
            <a:ext cx="2640306" cy="275045"/>
          </a:xfrm>
          <a:prstGeom prst="rect">
            <a:avLst/>
          </a:prstGeom>
        </p:spPr>
      </p:pic>
      <p:sp>
        <p:nvSpPr>
          <p:cNvPr id="14" name="Rectangle 13">
            <a:extLst>
              <a:ext uri="{FF2B5EF4-FFF2-40B4-BE49-F238E27FC236}">
                <a16:creationId xmlns:a16="http://schemas.microsoft.com/office/drawing/2014/main" id="{9C2BDFDA-095A-4538-80AF-C6A2187162AF}"/>
              </a:ext>
            </a:extLst>
          </p:cNvPr>
          <p:cNvSpPr/>
          <p:nvPr/>
        </p:nvSpPr>
        <p:spPr>
          <a:xfrm>
            <a:off x="1973581" y="2900168"/>
            <a:ext cx="8426717" cy="179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17F79907-DD23-4F72-A9C0-F3FE7002A293}"/>
              </a:ext>
            </a:extLst>
          </p:cNvPr>
          <p:cNvSpPr/>
          <p:nvPr/>
        </p:nvSpPr>
        <p:spPr>
          <a:xfrm>
            <a:off x="1973581" y="4788337"/>
            <a:ext cx="6141721" cy="14069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a:extLst>
              <a:ext uri="{FF2B5EF4-FFF2-40B4-BE49-F238E27FC236}">
                <a16:creationId xmlns:a16="http://schemas.microsoft.com/office/drawing/2014/main" id="{7FBA143E-DBE2-4892-B904-F772C490FF18}"/>
              </a:ext>
            </a:extLst>
          </p:cNvPr>
          <p:cNvPicPr>
            <a:picLocks noChangeAspect="1"/>
          </p:cNvPicPr>
          <p:nvPr/>
        </p:nvPicPr>
        <p:blipFill rotWithShape="1">
          <a:blip r:embed="rId6"/>
          <a:srcRect l="23772" t="64723" r="73778" b="32143"/>
          <a:stretch/>
        </p:blipFill>
        <p:spPr>
          <a:xfrm>
            <a:off x="2057401" y="5888300"/>
            <a:ext cx="274321" cy="206277"/>
          </a:xfrm>
          <a:prstGeom prst="rect">
            <a:avLst/>
          </a:prstGeom>
        </p:spPr>
      </p:pic>
    </p:spTree>
    <p:extLst>
      <p:ext uri="{BB962C8B-B14F-4D97-AF65-F5344CB8AC3E}">
        <p14:creationId xmlns:p14="http://schemas.microsoft.com/office/powerpoint/2010/main" val="423865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F035-251B-4D2C-B500-DC7F34EA9CD6}"/>
              </a:ext>
            </a:extLst>
          </p:cNvPr>
          <p:cNvSpPr>
            <a:spLocks noGrp="1"/>
          </p:cNvSpPr>
          <p:nvPr>
            <p:ph type="title"/>
          </p:nvPr>
        </p:nvSpPr>
        <p:spPr>
          <a:xfrm>
            <a:off x="838200" y="365125"/>
            <a:ext cx="10515600" cy="1325563"/>
          </a:xfrm>
        </p:spPr>
        <p:txBody>
          <a:bodyPr>
            <a:normAutofit/>
          </a:bodyPr>
          <a:lstStyle/>
          <a:p>
            <a:r>
              <a:rPr lang="en-US" dirty="0"/>
              <a:t>MedMorph Elements and USCDI V2</a:t>
            </a:r>
          </a:p>
        </p:txBody>
      </p:sp>
      <p:graphicFrame>
        <p:nvGraphicFramePr>
          <p:cNvPr id="4" name="Table 4">
            <a:extLst>
              <a:ext uri="{FF2B5EF4-FFF2-40B4-BE49-F238E27FC236}">
                <a16:creationId xmlns:a16="http://schemas.microsoft.com/office/drawing/2014/main" id="{E86CC570-E0D4-4978-ADF7-028EA3990996}"/>
              </a:ext>
            </a:extLst>
          </p:cNvPr>
          <p:cNvGraphicFramePr>
            <a:graphicFrameLocks noGrp="1"/>
          </p:cNvGraphicFramePr>
          <p:nvPr>
            <p:ph idx="1"/>
            <p:extLst>
              <p:ext uri="{D42A27DB-BD31-4B8C-83A1-F6EECF244321}">
                <p14:modId xmlns:p14="http://schemas.microsoft.com/office/powerpoint/2010/main" val="143302373"/>
              </p:ext>
            </p:extLst>
          </p:nvPr>
        </p:nvGraphicFramePr>
        <p:xfrm>
          <a:off x="1057656" y="1322839"/>
          <a:ext cx="3371104" cy="4850130"/>
        </p:xfrm>
        <a:graphic>
          <a:graphicData uri="http://schemas.openxmlformats.org/drawingml/2006/table">
            <a:tbl>
              <a:tblPr firstRow="1" bandRow="1">
                <a:tableStyleId>{5C22544A-7EE6-4342-B048-85BDC9FD1C3A}</a:tableStyleId>
              </a:tblPr>
              <a:tblGrid>
                <a:gridCol w="989416">
                  <a:extLst>
                    <a:ext uri="{9D8B030D-6E8A-4147-A177-3AD203B41FA5}">
                      <a16:colId xmlns:a16="http://schemas.microsoft.com/office/drawing/2014/main" val="2099523973"/>
                    </a:ext>
                  </a:extLst>
                </a:gridCol>
                <a:gridCol w="2381688">
                  <a:extLst>
                    <a:ext uri="{9D8B030D-6E8A-4147-A177-3AD203B41FA5}">
                      <a16:colId xmlns:a16="http://schemas.microsoft.com/office/drawing/2014/main" val="3602585985"/>
                    </a:ext>
                  </a:extLst>
                </a:gridCol>
              </a:tblGrid>
              <a:tr h="278130">
                <a:tc>
                  <a:txBody>
                    <a:bodyPr/>
                    <a:lstStyle/>
                    <a:p>
                      <a:pPr algn="ctr"/>
                      <a:r>
                        <a:rPr lang="en-US" sz="1100" dirty="0"/>
                        <a:t>Class</a:t>
                      </a:r>
                    </a:p>
                  </a:txBody>
                  <a:tcPr marL="68580" marR="68580" marT="34290" marB="34290"/>
                </a:tc>
                <a:tc>
                  <a:txBody>
                    <a:bodyPr/>
                    <a:lstStyle/>
                    <a:p>
                      <a:pPr algn="ctr"/>
                      <a:r>
                        <a:rPr lang="en-US" sz="1100" dirty="0"/>
                        <a:t>Element</a:t>
                      </a:r>
                    </a:p>
                  </a:txBody>
                  <a:tcPr marL="68580" marR="68580" marT="34290" marB="34290"/>
                </a:tc>
                <a:extLst>
                  <a:ext uri="{0D108BD9-81ED-4DB2-BD59-A6C34878D82A}">
                    <a16:rowId xmlns:a16="http://schemas.microsoft.com/office/drawing/2014/main" val="1766645243"/>
                  </a:ext>
                </a:extLst>
              </a:tr>
              <a:tr h="388620">
                <a:tc>
                  <a:txBody>
                    <a:bodyPr/>
                    <a:lstStyle/>
                    <a:p>
                      <a:r>
                        <a:rPr lang="en-US" sz="1000" dirty="0"/>
                        <a:t>Clinical Notes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Cause of Death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Date Pronounced Dead</a:t>
                      </a:r>
                    </a:p>
                  </a:txBody>
                  <a:tcPr marL="68580" marR="68580" marT="34290" marB="34290"/>
                </a:tc>
                <a:extLst>
                  <a:ext uri="{0D108BD9-81ED-4DB2-BD59-A6C34878D82A}">
                    <a16:rowId xmlns:a16="http://schemas.microsoft.com/office/drawing/2014/main" val="2292268699"/>
                  </a:ext>
                </a:extLst>
              </a:tr>
              <a:tr h="548640">
                <a:tc>
                  <a:txBody>
                    <a:bodyPr/>
                    <a:lstStyle/>
                    <a:p>
                      <a:r>
                        <a:rPr lang="en-US" sz="1000" dirty="0"/>
                        <a:t>Current Pregnancy</a:t>
                      </a:r>
                    </a:p>
                  </a:txBody>
                  <a:tcPr marL="68580" marR="68580" marT="34290" marB="34290"/>
                </a:tc>
                <a:tc>
                  <a:txBody>
                    <a:bodyPr/>
                    <a:lstStyle/>
                    <a:p>
                      <a:r>
                        <a:rPr lang="en-US" sz="1000" dirty="0"/>
                        <a:t>Last Menstrual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Estimated Date of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Mother’s Prepregnancy Weight</a:t>
                      </a:r>
                    </a:p>
                  </a:txBody>
                  <a:tcPr marL="68580" marR="68580" marT="34290" marB="34290"/>
                </a:tc>
                <a:extLst>
                  <a:ext uri="{0D108BD9-81ED-4DB2-BD59-A6C34878D82A}">
                    <a16:rowId xmlns:a16="http://schemas.microsoft.com/office/drawing/2014/main" val="3962432525"/>
                  </a:ext>
                </a:extLst>
              </a:tr>
              <a:tr h="708660">
                <a:tc>
                  <a:txBody>
                    <a:bodyPr/>
                    <a:lstStyle/>
                    <a:p>
                      <a:r>
                        <a:rPr lang="en-US" sz="1000" dirty="0"/>
                        <a:t>Immunizations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Immunization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Immunization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Immunization Administered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Reason Immunization Note Performed</a:t>
                      </a:r>
                    </a:p>
                  </a:txBody>
                  <a:tcPr marL="68580" marR="68580" marT="34290" marB="34290"/>
                </a:tc>
                <a:extLst>
                  <a:ext uri="{0D108BD9-81ED-4DB2-BD59-A6C34878D82A}">
                    <a16:rowId xmlns:a16="http://schemas.microsoft.com/office/drawing/2014/main" val="2297670633"/>
                  </a:ext>
                </a:extLst>
              </a:tr>
              <a:tr h="388620">
                <a:tc>
                  <a:txBody>
                    <a:bodyPr/>
                    <a:lstStyle/>
                    <a:p>
                      <a:r>
                        <a:rPr lang="en-US" sz="1000" dirty="0"/>
                        <a:t>Laboratory Test</a:t>
                      </a:r>
                    </a:p>
                  </a:txBody>
                  <a:tcPr marL="68580" marR="68580" marT="34290" marB="34290"/>
                </a:tc>
                <a:tc>
                  <a:txBody>
                    <a:bodyPr/>
                    <a:lstStyle/>
                    <a:p>
                      <a:r>
                        <a:rPr lang="en-US" sz="1000" dirty="0"/>
                        <a:t>Laboratory Test/Panel Code</a:t>
                      </a:r>
                    </a:p>
                    <a:p>
                      <a:r>
                        <a:rPr lang="en-US" sz="1000" dirty="0"/>
                        <a:t>Laboratory Test Performed Date</a:t>
                      </a:r>
                    </a:p>
                  </a:txBody>
                  <a:tcPr marL="68580" marR="68580" marT="34290" marB="34290"/>
                </a:tc>
                <a:extLst>
                  <a:ext uri="{0D108BD9-81ED-4DB2-BD59-A6C34878D82A}">
                    <a16:rowId xmlns:a16="http://schemas.microsoft.com/office/drawing/2014/main" val="635368589"/>
                  </a:ext>
                </a:extLst>
              </a:tr>
              <a:tr h="548640">
                <a:tc>
                  <a:txBody>
                    <a:bodyPr/>
                    <a:lstStyle/>
                    <a:p>
                      <a:r>
                        <a:rPr lang="en-US" sz="1000" dirty="0"/>
                        <a:t>Laboratory Values/Results</a:t>
                      </a:r>
                    </a:p>
                  </a:txBody>
                  <a:tcPr marL="68580" marR="68580" marT="34290" marB="34290"/>
                </a:tc>
                <a:tc>
                  <a:txBody>
                    <a:bodyPr/>
                    <a:lstStyle/>
                    <a:p>
                      <a:r>
                        <a:rPr lang="en-US" sz="1000" dirty="0"/>
                        <a:t>Laboratory Result Status</a:t>
                      </a:r>
                    </a:p>
                    <a:p>
                      <a:r>
                        <a:rPr lang="en-US" sz="1000" dirty="0"/>
                        <a:t>Laboratory Result Value</a:t>
                      </a:r>
                    </a:p>
                  </a:txBody>
                  <a:tcPr marL="68580" marR="68580" marT="34290" marB="34290"/>
                </a:tc>
                <a:extLst>
                  <a:ext uri="{0D108BD9-81ED-4DB2-BD59-A6C34878D82A}">
                    <a16:rowId xmlns:a16="http://schemas.microsoft.com/office/drawing/2014/main" val="4240965449"/>
                  </a:ext>
                </a:extLst>
              </a:tr>
              <a:tr h="1988820">
                <a:tc>
                  <a:txBody>
                    <a:bodyPr/>
                    <a:lstStyle/>
                    <a:p>
                      <a:r>
                        <a:rPr lang="en-US" sz="1000" dirty="0"/>
                        <a:t>Medications</a:t>
                      </a:r>
                    </a:p>
                  </a:txBody>
                  <a:tcPr marL="68580" marR="68580" marT="34290" marB="34290"/>
                </a:tc>
                <a:tc>
                  <a:txBody>
                    <a:bodyPr/>
                    <a:lstStyle/>
                    <a:p>
                      <a:r>
                        <a:rPr lang="en-US" sz="1000" dirty="0"/>
                        <a:t>Date Medication Prescribed</a:t>
                      </a:r>
                    </a:p>
                    <a:p>
                      <a:r>
                        <a:rPr lang="en-US" sz="1000" dirty="0"/>
                        <a:t>Medication Prescribed Code</a:t>
                      </a:r>
                    </a:p>
                    <a:p>
                      <a:r>
                        <a:rPr lang="en-US" sz="1000" dirty="0"/>
                        <a:t>Medication Prescribed Dose</a:t>
                      </a:r>
                    </a:p>
                    <a:p>
                      <a:r>
                        <a:rPr lang="en-US" sz="1000" dirty="0"/>
                        <a:t>Medication Prescribed Dose Units</a:t>
                      </a:r>
                    </a:p>
                    <a:p>
                      <a:r>
                        <a:rPr lang="en-US" sz="1000" dirty="0"/>
                        <a:t>Medication Prescribed Reason Reference</a:t>
                      </a:r>
                    </a:p>
                    <a:p>
                      <a:r>
                        <a:rPr lang="en-US" sz="1000" dirty="0"/>
                        <a:t>Date Medication Administered</a:t>
                      </a:r>
                    </a:p>
                    <a:p>
                      <a:r>
                        <a:rPr lang="en-US" sz="1000" dirty="0"/>
                        <a:t>Medication Administered Code</a:t>
                      </a:r>
                    </a:p>
                    <a:p>
                      <a:r>
                        <a:rPr lang="en-US" sz="1000" dirty="0"/>
                        <a:t>Medication Administered Reason Reference</a:t>
                      </a:r>
                    </a:p>
                    <a:p>
                      <a:r>
                        <a:rPr lang="en-US" sz="1000" dirty="0"/>
                        <a:t>Medication Administered Performer</a:t>
                      </a:r>
                    </a:p>
                    <a:p>
                      <a:r>
                        <a:rPr lang="en-US" sz="1000" dirty="0"/>
                        <a:t>Medication Administration Dose</a:t>
                      </a:r>
                    </a:p>
                    <a:p>
                      <a:r>
                        <a:rPr lang="en-US" sz="1000" dirty="0"/>
                        <a:t>Medication Administration Dose Units</a:t>
                      </a:r>
                    </a:p>
                  </a:txBody>
                  <a:tcPr marL="68580" marR="68580" marT="34290" marB="34290"/>
                </a:tc>
                <a:extLst>
                  <a:ext uri="{0D108BD9-81ED-4DB2-BD59-A6C34878D82A}">
                    <a16:rowId xmlns:a16="http://schemas.microsoft.com/office/drawing/2014/main" val="3926009566"/>
                  </a:ext>
                </a:extLst>
              </a:tr>
            </a:tbl>
          </a:graphicData>
        </a:graphic>
      </p:graphicFrame>
      <p:graphicFrame>
        <p:nvGraphicFramePr>
          <p:cNvPr id="5" name="Table 4">
            <a:extLst>
              <a:ext uri="{FF2B5EF4-FFF2-40B4-BE49-F238E27FC236}">
                <a16:creationId xmlns:a16="http://schemas.microsoft.com/office/drawing/2014/main" id="{7D606B82-109F-491C-9D85-A06FFF5CFD29}"/>
              </a:ext>
            </a:extLst>
          </p:cNvPr>
          <p:cNvGraphicFramePr>
            <a:graphicFrameLocks/>
          </p:cNvGraphicFramePr>
          <p:nvPr/>
        </p:nvGraphicFramePr>
        <p:xfrm>
          <a:off x="4994365" y="1322839"/>
          <a:ext cx="3030383" cy="4552950"/>
        </p:xfrm>
        <a:graphic>
          <a:graphicData uri="http://schemas.openxmlformats.org/drawingml/2006/table">
            <a:tbl>
              <a:tblPr firstRow="1" bandRow="1">
                <a:tableStyleId>{5C22544A-7EE6-4342-B048-85BDC9FD1C3A}</a:tableStyleId>
              </a:tblPr>
              <a:tblGrid>
                <a:gridCol w="1011083">
                  <a:extLst>
                    <a:ext uri="{9D8B030D-6E8A-4147-A177-3AD203B41FA5}">
                      <a16:colId xmlns:a16="http://schemas.microsoft.com/office/drawing/2014/main" val="2099523973"/>
                    </a:ext>
                  </a:extLst>
                </a:gridCol>
                <a:gridCol w="2019300">
                  <a:extLst>
                    <a:ext uri="{9D8B030D-6E8A-4147-A177-3AD203B41FA5}">
                      <a16:colId xmlns:a16="http://schemas.microsoft.com/office/drawing/2014/main" val="3602585985"/>
                    </a:ext>
                  </a:extLst>
                </a:gridCol>
              </a:tblGrid>
              <a:tr h="278130">
                <a:tc>
                  <a:txBody>
                    <a:bodyPr/>
                    <a:lstStyle/>
                    <a:p>
                      <a:pPr algn="ctr"/>
                      <a:r>
                        <a:rPr lang="en-US" sz="1100" dirty="0"/>
                        <a:t>Class</a:t>
                      </a:r>
                    </a:p>
                  </a:txBody>
                  <a:tcPr marL="68580" marR="68580" marT="34290" marB="34290"/>
                </a:tc>
                <a:tc>
                  <a:txBody>
                    <a:bodyPr/>
                    <a:lstStyle/>
                    <a:p>
                      <a:pPr algn="ctr"/>
                      <a:r>
                        <a:rPr lang="en-US" sz="1100" dirty="0"/>
                        <a:t>Element</a:t>
                      </a:r>
                    </a:p>
                  </a:txBody>
                  <a:tcPr marL="68580" marR="68580" marT="34290" marB="34290"/>
                </a:tc>
                <a:extLst>
                  <a:ext uri="{0D108BD9-81ED-4DB2-BD59-A6C34878D82A}">
                    <a16:rowId xmlns:a16="http://schemas.microsoft.com/office/drawing/2014/main" val="1766645243"/>
                  </a:ext>
                </a:extLst>
              </a:tr>
              <a:tr h="868680">
                <a:tc>
                  <a:txBody>
                    <a:bodyPr/>
                    <a:lstStyle/>
                    <a:p>
                      <a:r>
                        <a:rPr lang="en-US" sz="1000" dirty="0"/>
                        <a:t>Newborn's Delivery Information</a:t>
                      </a:r>
                    </a:p>
                  </a:txBody>
                  <a:tcPr marL="68580" marR="68580" marT="34290" marB="34290"/>
                </a:tc>
                <a:tc>
                  <a:txBody>
                    <a:bodyPr/>
                    <a:lstStyle/>
                    <a:p>
                      <a:r>
                        <a:rPr lang="en-US" sz="1000" dirty="0"/>
                        <a:t>Gestational Age</a:t>
                      </a:r>
                    </a:p>
                    <a:p>
                      <a:r>
                        <a:rPr lang="en-US" sz="1000" dirty="0"/>
                        <a:t>Place of Birth</a:t>
                      </a:r>
                    </a:p>
                    <a:p>
                      <a:r>
                        <a:rPr lang="en-US" sz="1000" dirty="0"/>
                        <a:t>APGAR Score</a:t>
                      </a:r>
                    </a:p>
                    <a:p>
                      <a:r>
                        <a:rPr lang="en-US" sz="1000" dirty="0"/>
                        <a:t>Pregnancy Outcome</a:t>
                      </a:r>
                    </a:p>
                    <a:p>
                      <a:r>
                        <a:rPr lang="en-US" sz="1000" dirty="0"/>
                        <a:t>Birth Weight</a:t>
                      </a:r>
                    </a:p>
                  </a:txBody>
                  <a:tcPr marL="68580" marR="68580" marT="34290" marB="34290"/>
                </a:tc>
                <a:extLst>
                  <a:ext uri="{0D108BD9-81ED-4DB2-BD59-A6C34878D82A}">
                    <a16:rowId xmlns:a16="http://schemas.microsoft.com/office/drawing/2014/main" val="2292268699"/>
                  </a:ext>
                </a:extLst>
              </a:tr>
              <a:tr h="1348740">
                <a:tc>
                  <a:txBody>
                    <a:bodyPr/>
                    <a:lstStyle/>
                    <a:p>
                      <a:r>
                        <a:rPr lang="en-US" sz="1000" dirty="0"/>
                        <a:t>Mother's Delivery Information</a:t>
                      </a:r>
                    </a:p>
                  </a:txBody>
                  <a:tcPr marL="68580" marR="68580" marT="34290" marB="34290"/>
                </a:tc>
                <a:tc>
                  <a:txBody>
                    <a:bodyPr/>
                    <a:lstStyle/>
                    <a:p>
                      <a:r>
                        <a:rPr lang="en-US" sz="1000" dirty="0"/>
                        <a:t>Number of Prenatal Visits</a:t>
                      </a:r>
                    </a:p>
                    <a:p>
                      <a:r>
                        <a:rPr lang="en-US" sz="1000" dirty="0"/>
                        <a:t>Date of First Prenatal Care Visit</a:t>
                      </a:r>
                    </a:p>
                    <a:p>
                      <a:r>
                        <a:rPr lang="en-US" sz="1000" dirty="0"/>
                        <a:t>Mother’s Delivery Weight</a:t>
                      </a:r>
                    </a:p>
                    <a:p>
                      <a:r>
                        <a:rPr lang="en-US" sz="1000" dirty="0"/>
                        <a:t>Number of Fetal Deaths this Delivery</a:t>
                      </a:r>
                    </a:p>
                    <a:p>
                      <a:r>
                        <a:rPr lang="en-US" sz="1000" dirty="0"/>
                        <a:t>Number of Live Births this Delivery</a:t>
                      </a:r>
                    </a:p>
                    <a:p>
                      <a:r>
                        <a:rPr lang="en-US" sz="1000" dirty="0"/>
                        <a:t>Plurality</a:t>
                      </a:r>
                    </a:p>
                  </a:txBody>
                  <a:tcPr marL="68580" marR="68580" marT="34290" marB="34290"/>
                </a:tc>
                <a:extLst>
                  <a:ext uri="{0D108BD9-81ED-4DB2-BD59-A6C34878D82A}">
                    <a16:rowId xmlns:a16="http://schemas.microsoft.com/office/drawing/2014/main" val="3962432525"/>
                  </a:ext>
                </a:extLst>
              </a:tr>
              <a:tr h="1668780">
                <a:tc>
                  <a:txBody>
                    <a:bodyPr/>
                    <a:lstStyle/>
                    <a:p>
                      <a:r>
                        <a:rPr lang="en-US" sz="1000" dirty="0"/>
                        <a:t>Patient Demographics</a:t>
                      </a:r>
                    </a:p>
                  </a:txBody>
                  <a:tcPr marL="68580" marR="68580" marT="34290" marB="34290"/>
                </a:tc>
                <a:tc>
                  <a:txBody>
                    <a:bodyPr/>
                    <a:lstStyle/>
                    <a:p>
                      <a:r>
                        <a:rPr lang="en-US" sz="1000" dirty="0"/>
                        <a:t>Patient Medical Record Number</a:t>
                      </a:r>
                    </a:p>
                    <a:p>
                      <a:r>
                        <a:rPr lang="en-US" sz="1000" dirty="0"/>
                        <a:t>Patient Medicare Number</a:t>
                      </a:r>
                    </a:p>
                    <a:p>
                      <a:r>
                        <a:rPr lang="en-US" sz="1000" dirty="0"/>
                        <a:t>Patient Social Security Number</a:t>
                      </a:r>
                    </a:p>
                    <a:p>
                      <a:r>
                        <a:rPr lang="en-US" sz="1000" dirty="0"/>
                        <a:t>Patient Gender Identity</a:t>
                      </a:r>
                    </a:p>
                    <a:p>
                      <a:r>
                        <a:rPr lang="en-US" sz="1000" dirty="0"/>
                        <a:t>Patient Marital Status</a:t>
                      </a:r>
                    </a:p>
                    <a:p>
                      <a:r>
                        <a:rPr lang="en-US" sz="1000" dirty="0"/>
                        <a:t>Patient Address Use Period</a:t>
                      </a:r>
                    </a:p>
                    <a:p>
                      <a:r>
                        <a:rPr lang="en-US" sz="1000" dirty="0"/>
                        <a:t>Patient Vital Status</a:t>
                      </a:r>
                    </a:p>
                    <a:p>
                      <a:r>
                        <a:rPr lang="en-US" sz="1000" dirty="0"/>
                        <a:t>Patient Pregnancy Status Observation</a:t>
                      </a:r>
                    </a:p>
                    <a:p>
                      <a:r>
                        <a:rPr lang="en-US" sz="1000" dirty="0"/>
                        <a:t>Patient Birth Place</a:t>
                      </a:r>
                    </a:p>
                  </a:txBody>
                  <a:tcPr marL="68580" marR="68580" marT="34290" marB="34290"/>
                </a:tc>
                <a:extLst>
                  <a:ext uri="{0D108BD9-81ED-4DB2-BD59-A6C34878D82A}">
                    <a16:rowId xmlns:a16="http://schemas.microsoft.com/office/drawing/2014/main" val="3619647229"/>
                  </a:ext>
                </a:extLst>
              </a:tr>
              <a:tr h="388620">
                <a:tc>
                  <a:txBody>
                    <a:bodyPr/>
                    <a:lstStyle/>
                    <a:p>
                      <a:r>
                        <a:rPr lang="en-US" sz="1000" dirty="0"/>
                        <a:t>Patient Work</a:t>
                      </a:r>
                    </a:p>
                  </a:txBody>
                  <a:tcPr marL="68580" marR="68580" marT="34290" marB="34290"/>
                </a:tc>
                <a:tc>
                  <a:txBody>
                    <a:bodyPr/>
                    <a:lstStyle/>
                    <a:p>
                      <a:r>
                        <a:rPr lang="en-US" sz="1000" dirty="0"/>
                        <a:t>Job</a:t>
                      </a:r>
                    </a:p>
                    <a:p>
                      <a:r>
                        <a:rPr lang="en-US" sz="1000" dirty="0"/>
                        <a:t>Usual Work</a:t>
                      </a:r>
                    </a:p>
                  </a:txBody>
                  <a:tcPr marL="68580" marR="68580" marT="34290" marB="34290"/>
                </a:tc>
                <a:extLst>
                  <a:ext uri="{0D108BD9-81ED-4DB2-BD59-A6C34878D82A}">
                    <a16:rowId xmlns:a16="http://schemas.microsoft.com/office/drawing/2014/main" val="1350528998"/>
                  </a:ext>
                </a:extLst>
              </a:tr>
            </a:tbl>
          </a:graphicData>
        </a:graphic>
      </p:graphicFrame>
      <p:graphicFrame>
        <p:nvGraphicFramePr>
          <p:cNvPr id="7" name="Table 6">
            <a:extLst>
              <a:ext uri="{FF2B5EF4-FFF2-40B4-BE49-F238E27FC236}">
                <a16:creationId xmlns:a16="http://schemas.microsoft.com/office/drawing/2014/main" id="{34BAA5D6-471D-42FB-AA22-10B22B3322DA}"/>
              </a:ext>
            </a:extLst>
          </p:cNvPr>
          <p:cNvGraphicFramePr>
            <a:graphicFrameLocks/>
          </p:cNvGraphicFramePr>
          <p:nvPr/>
        </p:nvGraphicFramePr>
        <p:xfrm>
          <a:off x="8112037" y="1322839"/>
          <a:ext cx="2382397" cy="2175510"/>
        </p:xfrm>
        <a:graphic>
          <a:graphicData uri="http://schemas.openxmlformats.org/drawingml/2006/table">
            <a:tbl>
              <a:tblPr firstRow="1" bandRow="1">
                <a:tableStyleId>{5C22544A-7EE6-4342-B048-85BDC9FD1C3A}</a:tableStyleId>
              </a:tblPr>
              <a:tblGrid>
                <a:gridCol w="843156">
                  <a:extLst>
                    <a:ext uri="{9D8B030D-6E8A-4147-A177-3AD203B41FA5}">
                      <a16:colId xmlns:a16="http://schemas.microsoft.com/office/drawing/2014/main" val="2099523973"/>
                    </a:ext>
                  </a:extLst>
                </a:gridCol>
                <a:gridCol w="1539241">
                  <a:extLst>
                    <a:ext uri="{9D8B030D-6E8A-4147-A177-3AD203B41FA5}">
                      <a16:colId xmlns:a16="http://schemas.microsoft.com/office/drawing/2014/main" val="3602585985"/>
                    </a:ext>
                  </a:extLst>
                </a:gridCol>
              </a:tblGrid>
              <a:tr h="278130">
                <a:tc>
                  <a:txBody>
                    <a:bodyPr/>
                    <a:lstStyle/>
                    <a:p>
                      <a:pPr algn="ctr"/>
                      <a:r>
                        <a:rPr lang="en-US" sz="1100" dirty="0"/>
                        <a:t>Class</a:t>
                      </a:r>
                    </a:p>
                  </a:txBody>
                  <a:tcPr marL="68580" marR="68580" marT="34290" marB="34290"/>
                </a:tc>
                <a:tc>
                  <a:txBody>
                    <a:bodyPr/>
                    <a:lstStyle/>
                    <a:p>
                      <a:pPr algn="ctr"/>
                      <a:r>
                        <a:rPr lang="en-US" sz="1100" dirty="0"/>
                        <a:t>Element</a:t>
                      </a:r>
                    </a:p>
                  </a:txBody>
                  <a:tcPr marL="68580" marR="68580" marT="34290" marB="34290"/>
                </a:tc>
                <a:extLst>
                  <a:ext uri="{0D108BD9-81ED-4DB2-BD59-A6C34878D82A}">
                    <a16:rowId xmlns:a16="http://schemas.microsoft.com/office/drawing/2014/main" val="1766645243"/>
                  </a:ext>
                </a:extLst>
              </a:tr>
              <a:tr h="1348740">
                <a:tc>
                  <a:txBody>
                    <a:bodyPr/>
                    <a:lstStyle/>
                    <a:p>
                      <a:r>
                        <a:rPr lang="en-US" sz="1000" dirty="0"/>
                        <a:t>Problems</a:t>
                      </a:r>
                    </a:p>
                  </a:txBody>
                  <a:tcPr marL="68580" marR="68580" marT="34290" marB="34290"/>
                </a:tc>
                <a:tc>
                  <a:txBody>
                    <a:bodyPr/>
                    <a:lstStyle/>
                    <a:p>
                      <a:r>
                        <a:rPr lang="en-US" sz="1000" dirty="0"/>
                        <a:t>Condition Onset Date</a:t>
                      </a:r>
                    </a:p>
                    <a:p>
                      <a:r>
                        <a:rPr lang="en-US" sz="1000" dirty="0"/>
                        <a:t>Condition Abatement Date</a:t>
                      </a:r>
                    </a:p>
                    <a:p>
                      <a:r>
                        <a:rPr lang="en-US" sz="1000" dirty="0"/>
                        <a:t>Condition/Diagnosis Code</a:t>
                      </a:r>
                    </a:p>
                    <a:p>
                      <a:r>
                        <a:rPr lang="en-US" sz="1000" dirty="0"/>
                        <a:t>Date of Diagnosis</a:t>
                      </a:r>
                    </a:p>
                    <a:p>
                      <a:r>
                        <a:rPr lang="en-US" sz="1000" dirty="0"/>
                        <a:t>Condition/Diagnosis Recorded Date</a:t>
                      </a:r>
                    </a:p>
                  </a:txBody>
                  <a:tcPr marL="68580" marR="68580" marT="34290" marB="34290"/>
                </a:tc>
                <a:extLst>
                  <a:ext uri="{0D108BD9-81ED-4DB2-BD59-A6C34878D82A}">
                    <a16:rowId xmlns:a16="http://schemas.microsoft.com/office/drawing/2014/main" val="2292268699"/>
                  </a:ext>
                </a:extLst>
              </a:tr>
              <a:tr h="548640">
                <a:tc>
                  <a:txBody>
                    <a:bodyPr/>
                    <a:lstStyle/>
                    <a:p>
                      <a:r>
                        <a:rPr lang="en-US" sz="1000" dirty="0"/>
                        <a:t>Procedures</a:t>
                      </a:r>
                    </a:p>
                  </a:txBody>
                  <a:tcPr marL="68580" marR="68580" marT="34290" marB="34290"/>
                </a:tc>
                <a:tc>
                  <a:txBody>
                    <a:bodyPr/>
                    <a:lstStyle/>
                    <a:p>
                      <a:r>
                        <a:rPr lang="en-US" sz="1000" dirty="0"/>
                        <a:t>Procedure Code</a:t>
                      </a:r>
                    </a:p>
                    <a:p>
                      <a:r>
                        <a:rPr lang="en-US" sz="1000" dirty="0"/>
                        <a:t>Procedure Date</a:t>
                      </a:r>
                    </a:p>
                    <a:p>
                      <a:r>
                        <a:rPr lang="en-US" sz="1000" dirty="0"/>
                        <a:t>Procedure Status</a:t>
                      </a:r>
                    </a:p>
                  </a:txBody>
                  <a:tcPr marL="68580" marR="68580" marT="34290" marB="34290"/>
                </a:tc>
                <a:extLst>
                  <a:ext uri="{0D108BD9-81ED-4DB2-BD59-A6C34878D82A}">
                    <a16:rowId xmlns:a16="http://schemas.microsoft.com/office/drawing/2014/main" val="3962432525"/>
                  </a:ext>
                </a:extLst>
              </a:tr>
            </a:tbl>
          </a:graphicData>
        </a:graphic>
      </p:graphicFrame>
      <p:sp>
        <p:nvSpPr>
          <p:cNvPr id="8" name="Rectangle 7">
            <a:extLst>
              <a:ext uri="{FF2B5EF4-FFF2-40B4-BE49-F238E27FC236}">
                <a16:creationId xmlns:a16="http://schemas.microsoft.com/office/drawing/2014/main" id="{70203E1E-5EFA-4343-9D43-11011A9A27BF}"/>
              </a:ext>
            </a:extLst>
          </p:cNvPr>
          <p:cNvSpPr/>
          <p:nvPr/>
        </p:nvSpPr>
        <p:spPr>
          <a:xfrm>
            <a:off x="9003030" y="2390360"/>
            <a:ext cx="1363980" cy="191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Rectangle 8">
            <a:extLst>
              <a:ext uri="{FF2B5EF4-FFF2-40B4-BE49-F238E27FC236}">
                <a16:creationId xmlns:a16="http://schemas.microsoft.com/office/drawing/2014/main" id="{0B33A3CC-86CB-4C30-96D7-82D338FEAF26}"/>
              </a:ext>
            </a:extLst>
          </p:cNvPr>
          <p:cNvSpPr/>
          <p:nvPr/>
        </p:nvSpPr>
        <p:spPr>
          <a:xfrm>
            <a:off x="9018819" y="1795249"/>
            <a:ext cx="1363980" cy="28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277955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F035-251B-4D2C-B500-DC7F34EA9CD6}"/>
              </a:ext>
            </a:extLst>
          </p:cNvPr>
          <p:cNvSpPr>
            <a:spLocks noGrp="1"/>
          </p:cNvSpPr>
          <p:nvPr>
            <p:ph type="title"/>
          </p:nvPr>
        </p:nvSpPr>
        <p:spPr>
          <a:xfrm>
            <a:off x="838200" y="365125"/>
            <a:ext cx="10515600" cy="1325563"/>
          </a:xfrm>
        </p:spPr>
        <p:txBody>
          <a:bodyPr>
            <a:normAutofit/>
          </a:bodyPr>
          <a:lstStyle/>
          <a:p>
            <a:r>
              <a:rPr lang="en-US" dirty="0"/>
              <a:t>MedMorph Elements and USCDI V2</a:t>
            </a:r>
          </a:p>
        </p:txBody>
      </p:sp>
      <p:graphicFrame>
        <p:nvGraphicFramePr>
          <p:cNvPr id="6" name="Table 5">
            <a:extLst>
              <a:ext uri="{FF2B5EF4-FFF2-40B4-BE49-F238E27FC236}">
                <a16:creationId xmlns:a16="http://schemas.microsoft.com/office/drawing/2014/main" id="{637BDA63-7E37-491D-8BCD-259E920B8789}"/>
              </a:ext>
            </a:extLst>
          </p:cNvPr>
          <p:cNvGraphicFramePr>
            <a:graphicFrameLocks/>
          </p:cNvGraphicFramePr>
          <p:nvPr>
            <p:extLst>
              <p:ext uri="{D42A27DB-BD31-4B8C-83A1-F6EECF244321}">
                <p14:modId xmlns:p14="http://schemas.microsoft.com/office/powerpoint/2010/main" val="1257318761"/>
              </p:ext>
            </p:extLst>
          </p:nvPr>
        </p:nvGraphicFramePr>
        <p:xfrm>
          <a:off x="2204170" y="1495425"/>
          <a:ext cx="3891830" cy="4202430"/>
        </p:xfrm>
        <a:graphic>
          <a:graphicData uri="http://schemas.openxmlformats.org/drawingml/2006/table">
            <a:tbl>
              <a:tblPr firstRow="1" bandRow="1">
                <a:tableStyleId>{5C22544A-7EE6-4342-B048-85BDC9FD1C3A}</a:tableStyleId>
              </a:tblPr>
              <a:tblGrid>
                <a:gridCol w="797232">
                  <a:extLst>
                    <a:ext uri="{9D8B030D-6E8A-4147-A177-3AD203B41FA5}">
                      <a16:colId xmlns:a16="http://schemas.microsoft.com/office/drawing/2014/main" val="2099523973"/>
                    </a:ext>
                  </a:extLst>
                </a:gridCol>
                <a:gridCol w="3094598">
                  <a:extLst>
                    <a:ext uri="{9D8B030D-6E8A-4147-A177-3AD203B41FA5}">
                      <a16:colId xmlns:a16="http://schemas.microsoft.com/office/drawing/2014/main" val="3602585985"/>
                    </a:ext>
                  </a:extLst>
                </a:gridCol>
              </a:tblGrid>
              <a:tr h="278130">
                <a:tc>
                  <a:txBody>
                    <a:bodyPr/>
                    <a:lstStyle/>
                    <a:p>
                      <a:r>
                        <a:rPr lang="en-US" sz="1100" dirty="0"/>
                        <a:t>Class</a:t>
                      </a:r>
                    </a:p>
                  </a:txBody>
                  <a:tcPr marL="68580" marR="68580" marT="34290" marB="34290"/>
                </a:tc>
                <a:tc>
                  <a:txBody>
                    <a:bodyPr/>
                    <a:lstStyle/>
                    <a:p>
                      <a:r>
                        <a:rPr lang="en-US" sz="1100" dirty="0"/>
                        <a:t>Element</a:t>
                      </a:r>
                    </a:p>
                  </a:txBody>
                  <a:tcPr marL="68580" marR="68580" marT="34290" marB="34290"/>
                </a:tc>
                <a:extLst>
                  <a:ext uri="{0D108BD9-81ED-4DB2-BD59-A6C34878D82A}">
                    <a16:rowId xmlns:a16="http://schemas.microsoft.com/office/drawing/2014/main" val="1766645243"/>
                  </a:ext>
                </a:extLst>
              </a:tr>
              <a:tr h="3749040">
                <a:tc>
                  <a:txBody>
                    <a:bodyPr/>
                    <a:lstStyle/>
                    <a:p>
                      <a:r>
                        <a:rPr lang="en-US" sz="1100" dirty="0"/>
                        <a:t>Encounter</a:t>
                      </a:r>
                    </a:p>
                  </a:txBody>
                  <a:tcPr marL="68580" marR="68580" marT="34290" marB="34290"/>
                </a:tc>
                <a:tc>
                  <a:txBody>
                    <a:bodyPr/>
                    <a:lstStyle/>
                    <a:p>
                      <a:r>
                        <a:rPr lang="en-US" sz="1100" dirty="0"/>
                        <a:t>Encounter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Classification of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Subject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Identifier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Participant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Participant Overseeing the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Primary Participant Responsible for Encounter </a:t>
                      </a:r>
                    </a:p>
                    <a:p>
                      <a:r>
                        <a:rPr lang="en-US" sz="1100" dirty="0"/>
                        <a:t>Encounter Participant Individual</a:t>
                      </a:r>
                    </a:p>
                    <a:p>
                      <a:r>
                        <a:rPr lang="en-US" sz="1100" dirty="0"/>
                        <a:t>Encounter Primary Performer NPI</a:t>
                      </a:r>
                    </a:p>
                    <a:p>
                      <a:r>
                        <a:rPr lang="en-US" sz="1100" dirty="0"/>
                        <a:t>Encounter Primary Performer Name</a:t>
                      </a:r>
                    </a:p>
                    <a:p>
                      <a:r>
                        <a:rPr lang="en-US" sz="1100" dirty="0"/>
                        <a:t>Encounter Primary Performer Professional Role</a:t>
                      </a:r>
                    </a:p>
                    <a:p>
                      <a:r>
                        <a:rPr lang="en-US" sz="1100" dirty="0"/>
                        <a:t>Time Period Participant Participated in the Encounter</a:t>
                      </a:r>
                    </a:p>
                    <a:p>
                      <a:r>
                        <a:rPr lang="en-US" sz="1100" dirty="0"/>
                        <a:t>Reason for the Encounter</a:t>
                      </a:r>
                    </a:p>
                    <a:p>
                      <a:r>
                        <a:rPr lang="en-US" sz="1100" dirty="0"/>
                        <a:t>Diagnoses Relevant to this Encounter</a:t>
                      </a:r>
                    </a:p>
                    <a:p>
                      <a:r>
                        <a:rPr lang="en-US" sz="1100" dirty="0"/>
                        <a:t>Encounter Primary Diagnosis</a:t>
                      </a:r>
                    </a:p>
                    <a:p>
                      <a:r>
                        <a:rPr lang="en-US" sz="1100" dirty="0"/>
                        <a:t>Encounter Principal Diagnosis</a:t>
                      </a:r>
                    </a:p>
                    <a:p>
                      <a:r>
                        <a:rPr lang="en-US" sz="1100" dirty="0"/>
                        <a:t>Hospital Encounter Discharge Disposition</a:t>
                      </a:r>
                    </a:p>
                    <a:p>
                      <a:r>
                        <a:rPr lang="en-US" sz="1100" dirty="0"/>
                        <a:t>Encounter Location Address</a:t>
                      </a:r>
                    </a:p>
                    <a:p>
                      <a:r>
                        <a:rPr lang="en-US" sz="1100" dirty="0"/>
                        <a:t>Expected Source(s) of Payment for this Encounter</a:t>
                      </a:r>
                    </a:p>
                    <a:p>
                      <a:r>
                        <a:rPr lang="en-US" sz="1100" dirty="0"/>
                        <a:t>Encounter Chief Complaint</a:t>
                      </a:r>
                    </a:p>
                  </a:txBody>
                  <a:tcPr marL="68580" marR="68580" marT="34290" marB="34290"/>
                </a:tc>
                <a:extLst>
                  <a:ext uri="{0D108BD9-81ED-4DB2-BD59-A6C34878D82A}">
                    <a16:rowId xmlns:a16="http://schemas.microsoft.com/office/drawing/2014/main" val="2292268699"/>
                  </a:ext>
                </a:extLst>
              </a:tr>
            </a:tbl>
          </a:graphicData>
        </a:graphic>
      </p:graphicFrame>
      <p:sp>
        <p:nvSpPr>
          <p:cNvPr id="10" name="Rectangle 9">
            <a:extLst>
              <a:ext uri="{FF2B5EF4-FFF2-40B4-BE49-F238E27FC236}">
                <a16:creationId xmlns:a16="http://schemas.microsoft.com/office/drawing/2014/main" id="{3BAE6A2A-C04C-4954-A4F6-1D8B90283E48}"/>
              </a:ext>
            </a:extLst>
          </p:cNvPr>
          <p:cNvSpPr/>
          <p:nvPr/>
        </p:nvSpPr>
        <p:spPr>
          <a:xfrm>
            <a:off x="3032760" y="2148297"/>
            <a:ext cx="104394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24934041-FA79-4F00-B8E7-6E3A67037FA6}"/>
              </a:ext>
            </a:extLst>
          </p:cNvPr>
          <p:cNvSpPr/>
          <p:nvPr/>
        </p:nvSpPr>
        <p:spPr>
          <a:xfrm>
            <a:off x="3040380" y="4494299"/>
            <a:ext cx="236982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 name="Rectangle 11">
            <a:extLst>
              <a:ext uri="{FF2B5EF4-FFF2-40B4-BE49-F238E27FC236}">
                <a16:creationId xmlns:a16="http://schemas.microsoft.com/office/drawing/2014/main" id="{E39E8CFE-1D68-494C-BC1B-EBB8B92D4F17}"/>
              </a:ext>
            </a:extLst>
          </p:cNvPr>
          <p:cNvSpPr/>
          <p:nvPr/>
        </p:nvSpPr>
        <p:spPr>
          <a:xfrm>
            <a:off x="3040380" y="2653121"/>
            <a:ext cx="115062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7F6C68D0-DC9F-4455-9C31-9FCA1C47DA0F}"/>
              </a:ext>
            </a:extLst>
          </p:cNvPr>
          <p:cNvSpPr/>
          <p:nvPr/>
        </p:nvSpPr>
        <p:spPr>
          <a:xfrm>
            <a:off x="3032760" y="3503020"/>
            <a:ext cx="2148840" cy="154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Rectangle 13">
            <a:extLst>
              <a:ext uri="{FF2B5EF4-FFF2-40B4-BE49-F238E27FC236}">
                <a16:creationId xmlns:a16="http://schemas.microsoft.com/office/drawing/2014/main" id="{96DBD1B9-AAE2-4D91-AE90-1F4578AE3D62}"/>
              </a:ext>
            </a:extLst>
          </p:cNvPr>
          <p:cNvSpPr/>
          <p:nvPr/>
        </p:nvSpPr>
        <p:spPr>
          <a:xfrm>
            <a:off x="3032760" y="3666167"/>
            <a:ext cx="230124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321566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121690</TotalTime>
  <Words>1409</Words>
  <Application>Microsoft Office PowerPoint</Application>
  <PresentationFormat>Widescreen</PresentationFormat>
  <Paragraphs>194</Paragraphs>
  <Slides>13</Slides>
  <Notes>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13</vt:i4>
      </vt:variant>
    </vt:vector>
  </HeadingPairs>
  <TitlesOfParts>
    <vt:vector size="30" baseType="lpstr">
      <vt:lpstr>Arial</vt:lpstr>
      <vt:lpstr>Calibri</vt:lpstr>
      <vt:lpstr>Calibri Light</vt:lpstr>
      <vt:lpstr>Century Gothic</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Use Case Workgroup Logistics</vt:lpstr>
      <vt:lpstr>MedMorph and the USCDI</vt:lpstr>
      <vt:lpstr>MedMorph’s Submission to USCDI ONDEC</vt:lpstr>
      <vt:lpstr>USCDI Public Comment Process</vt:lpstr>
      <vt:lpstr>Draft USCDI v2 New/Reclassified Classes and Elements</vt:lpstr>
      <vt:lpstr>MedMorph Elements and USCDI V2</vt:lpstr>
      <vt:lpstr>MedMorph Elements and USCDI V2</vt:lpstr>
      <vt:lpstr>Switch to Spreadsheet</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216</cp:revision>
  <dcterms:created xsi:type="dcterms:W3CDTF">2019-11-04T17:18:41Z</dcterms:created>
  <dcterms:modified xsi:type="dcterms:W3CDTF">2021-02-10T23:17:16Z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