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05" r:id="rId5"/>
    <p:sldMasterId id="2147483693" r:id="rId6"/>
    <p:sldMasterId id="2147483660" r:id="rId7"/>
    <p:sldMasterId id="2147483732" r:id="rId8"/>
    <p:sldMasterId id="2147483740" r:id="rId9"/>
  </p:sldMasterIdLst>
  <p:notesMasterIdLst>
    <p:notesMasterId r:id="rId54"/>
  </p:notesMasterIdLst>
  <p:sldIdLst>
    <p:sldId id="986" r:id="rId10"/>
    <p:sldId id="992" r:id="rId11"/>
    <p:sldId id="4833" r:id="rId12"/>
    <p:sldId id="4840" r:id="rId13"/>
    <p:sldId id="4844" r:id="rId14"/>
    <p:sldId id="4845" r:id="rId15"/>
    <p:sldId id="4846" r:id="rId16"/>
    <p:sldId id="4847" r:id="rId17"/>
    <p:sldId id="4848" r:id="rId18"/>
    <p:sldId id="4849" r:id="rId19"/>
    <p:sldId id="4850" r:id="rId20"/>
    <p:sldId id="4851" r:id="rId21"/>
    <p:sldId id="4825" r:id="rId22"/>
    <p:sldId id="4853" r:id="rId23"/>
    <p:sldId id="4855" r:id="rId24"/>
    <p:sldId id="4854" r:id="rId25"/>
    <p:sldId id="4852" r:id="rId26"/>
    <p:sldId id="4824" r:id="rId27"/>
    <p:sldId id="4784" r:id="rId28"/>
    <p:sldId id="329" r:id="rId29"/>
    <p:sldId id="4776" r:id="rId30"/>
    <p:sldId id="331" r:id="rId31"/>
    <p:sldId id="4714" r:id="rId32"/>
    <p:sldId id="2395" r:id="rId33"/>
    <p:sldId id="2393" r:id="rId34"/>
    <p:sldId id="4831" r:id="rId35"/>
    <p:sldId id="4829" r:id="rId36"/>
    <p:sldId id="382" r:id="rId37"/>
    <p:sldId id="3754" r:id="rId38"/>
    <p:sldId id="4812" r:id="rId39"/>
    <p:sldId id="4819" r:id="rId40"/>
    <p:sldId id="4818" r:id="rId41"/>
    <p:sldId id="4816" r:id="rId42"/>
    <p:sldId id="4814" r:id="rId43"/>
    <p:sldId id="4828" r:id="rId44"/>
    <p:sldId id="4815" r:id="rId45"/>
    <p:sldId id="4839" r:id="rId46"/>
    <p:sldId id="4820" r:id="rId47"/>
    <p:sldId id="4834" r:id="rId48"/>
    <p:sldId id="4835" r:id="rId49"/>
    <p:sldId id="4821" r:id="rId50"/>
    <p:sldId id="4826" r:id="rId51"/>
    <p:sldId id="4827" r:id="rId52"/>
    <p:sldId id="482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9F9"/>
    <a:srgbClr val="0070C0"/>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04" autoAdjust="0"/>
    <p:restoredTop sz="96058" autoAdjust="0"/>
  </p:normalViewPr>
  <p:slideViewPr>
    <p:cSldViewPr snapToGrid="0">
      <p:cViewPr varScale="1">
        <p:scale>
          <a:sx n="100" d="100"/>
          <a:sy n="100" d="100"/>
        </p:scale>
        <p:origin x="86" y="1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5/17/2021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Structuring recommendations</a:t>
            </a:r>
            <a:r>
              <a:rPr lang="en-US" baseline="0" dirty="0"/>
              <a:t> and using standards-based shareable CDS ultimately helps the data lifecycle. Computable guidelines (recommendations, guidance, etc.) help apply the evidence in practice more consistently since they are translated from the source of truth. Data resulting from the actions taken in practice would be more easily extracted to perform analyses that lead to information that can be incorporated into the knowledge that gets translated to practice… and the cycle begins anew. FHIR can help facilitate the data lifecycle by providing an interoperability standard for data exchange on its own or in partnership with existing widely used standards.</a:t>
            </a:r>
            <a:endParaRPr lang="en-US" dirty="0"/>
          </a:p>
          <a:p>
            <a:endParaRPr lang="en-US" dirty="0"/>
          </a:p>
          <a:p>
            <a:r>
              <a:rPr lang="en-US" dirty="0"/>
              <a:t>Data to Action patient-generated examples:</a:t>
            </a:r>
          </a:p>
          <a:p>
            <a:pPr marL="171450" indent="-171450">
              <a:buFont typeface="Arial" panose="020B0604020202020204" pitchFamily="34" charset="0"/>
              <a:buChar char="•"/>
            </a:pPr>
            <a:r>
              <a:rPr lang="en-US" dirty="0"/>
              <a:t>Patient takes a walk, pedometer records data that can be uploaded to patient’s chart</a:t>
            </a:r>
          </a:p>
          <a:p>
            <a:pPr marL="171450" indent="-171450">
              <a:buFont typeface="Arial" panose="020B0604020202020204" pitchFamily="34" charset="0"/>
              <a:buChar char="•"/>
            </a:pPr>
            <a:r>
              <a:rPr lang="en-US" dirty="0"/>
              <a:t>Patient uses CPAP, machine records sleep-related data, data is accessed remotely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CB5C4-54A0-4C41-8064-7D48DD009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746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https://aspe.hhs.gov/making-electronic-health-record-ehr-data-more-available-research-and-public-health </a:t>
            </a:r>
          </a:p>
          <a:p>
            <a:r>
              <a:rPr lang="en-US" dirty="0"/>
              <a:t> </a:t>
            </a:r>
          </a:p>
        </p:txBody>
      </p:sp>
    </p:spTree>
    <p:extLst>
      <p:ext uri="{BB962C8B-B14F-4D97-AF65-F5344CB8AC3E}">
        <p14:creationId xmlns:p14="http://schemas.microsoft.com/office/powerpoint/2010/main" val="2243996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Began with one workgroup per use case to be modeled for public health purposes (i.e., Hepatitis C Reporting, Cancer Reporting, Health Care Surveys), which included SMEs from other use cases as well, and across all use cases for a “Research Use Case”.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Switched to technical workgroups to identify Data Flows &amp; Clinical Workflows, Data Standards, and Reference Architecture/Authorities/Policies based on the use case requirements drafted. Each of the technical workgroups had a mix of use case SMEs.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Eventually combined use case workgroups into one consolidated use case workgroup in order to better identify commonalities and differences. This workgroup will take the lead on defining requirements for content implementation guides (IGs), where applicable. </a:t>
            </a:r>
            <a:endParaRPr lang="en-US" b="0" dirty="0"/>
          </a:p>
          <a:p>
            <a:pPr marL="228600" indent="-228600">
              <a:buAutoNum type="arabicPeriod"/>
            </a:pPr>
            <a:r>
              <a:rPr lang="en-US" b="0" dirty="0"/>
              <a:t>When each use case defined its requirements and then further identified commonalities and differences</a:t>
            </a:r>
            <a:r>
              <a:rPr lang="en-US" dirty="0"/>
              <a:t>, a consolidated “Reference Architecture (RA)” WG focuses on technical requirements for the RA IG, and eventually the use case content IGs, where applicable. There may be iteration between the use case WG and RA WG, in agile fashion.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An evaluation workgroup works in parallel to the use case and RA WGs to develop short-term and long-term evaluation plans. The short-term evaluation plan will be part of the real-world pilots, and the long-term evaluation plan will be part of the roadmap (i.e., long-term evaluation is beyond the current scope of MedMorph, which is a time-limited PCORTF project).</a:t>
            </a:r>
          </a:p>
          <a:p>
            <a:pPr marL="228600" indent="-228600">
              <a:buAutoNum type="arabicPeriod"/>
            </a:pPr>
            <a:r>
              <a:rPr lang="en-US" dirty="0"/>
              <a:t>Initial testing occurred in sandbox environments and then will be moving to real-world pilots.</a:t>
            </a:r>
          </a:p>
        </p:txBody>
      </p:sp>
      <p:sp>
        <p:nvSpPr>
          <p:cNvPr id="4" name="Slide Number Placeholder 3"/>
          <p:cNvSpPr>
            <a:spLocks noGrp="1"/>
          </p:cNvSpPr>
          <p:nvPr>
            <p:ph type="sldNum" sz="quarter" idx="5"/>
          </p:nvPr>
        </p:nvSpPr>
        <p:spPr/>
        <p:txBody>
          <a:bodyPr/>
          <a:lstStyle/>
          <a:p>
            <a:fld id="{B67FDBFD-F607-43DE-8B95-2484341E6B3B}" type="slidenum">
              <a:rPr lang="en-US" smtClean="0"/>
              <a:t>27</a:t>
            </a:fld>
            <a:endParaRPr lang="en-US" dirty="0"/>
          </a:p>
        </p:txBody>
      </p:sp>
    </p:spTree>
    <p:extLst>
      <p:ext uri="{BB962C8B-B14F-4D97-AF65-F5344CB8AC3E}">
        <p14:creationId xmlns:p14="http://schemas.microsoft.com/office/powerpoint/2010/main" val="4028768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DF1F0-998E-41BA-9811-9DF02433A1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629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a step to include a Data Quality Assessment after the query.</a:t>
            </a: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36</a:t>
            </a:fld>
            <a:endParaRPr lang="en-US" dirty="0"/>
          </a:p>
        </p:txBody>
      </p:sp>
    </p:spTree>
    <p:extLst>
      <p:ext uri="{BB962C8B-B14F-4D97-AF65-F5344CB8AC3E}">
        <p14:creationId xmlns:p14="http://schemas.microsoft.com/office/powerpoint/2010/main" val="2376936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38</a:t>
            </a:fld>
            <a:endParaRPr lang="en-US" dirty="0"/>
          </a:p>
        </p:txBody>
      </p:sp>
    </p:spTree>
    <p:extLst>
      <p:ext uri="{BB962C8B-B14F-4D97-AF65-F5344CB8AC3E}">
        <p14:creationId xmlns:p14="http://schemas.microsoft.com/office/powerpoint/2010/main" val="1486596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39</a:t>
            </a:fld>
            <a:endParaRPr lang="en-US" dirty="0"/>
          </a:p>
        </p:txBody>
      </p:sp>
    </p:spTree>
    <p:extLst>
      <p:ext uri="{BB962C8B-B14F-4D97-AF65-F5344CB8AC3E}">
        <p14:creationId xmlns:p14="http://schemas.microsoft.com/office/powerpoint/2010/main" val="1228466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40</a:t>
            </a:fld>
            <a:endParaRPr lang="en-US" dirty="0"/>
          </a:p>
        </p:txBody>
      </p:sp>
    </p:spTree>
    <p:extLst>
      <p:ext uri="{BB962C8B-B14F-4D97-AF65-F5344CB8AC3E}">
        <p14:creationId xmlns:p14="http://schemas.microsoft.com/office/powerpoint/2010/main" val="1399130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 processing step is needed after transformation from PCOR to FHIR</a:t>
            </a: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41</a:t>
            </a:fld>
            <a:endParaRPr lang="en-US" dirty="0"/>
          </a:p>
        </p:txBody>
      </p:sp>
    </p:spTree>
    <p:extLst>
      <p:ext uri="{BB962C8B-B14F-4D97-AF65-F5344CB8AC3E}">
        <p14:creationId xmlns:p14="http://schemas.microsoft.com/office/powerpoint/2010/main" val="3882177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investigator approaches a research organization with a specific research question that wants to acquire data from the organization, but the organization does not currently have access to the data. The research organization negotiates an agreement and the DUA, IRBs are put in place (preconditions). </a:t>
            </a:r>
          </a:p>
          <a:p>
            <a:endParaRPr lang="en-US" i="1" dirty="0"/>
          </a:p>
          <a:p>
            <a:r>
              <a:rPr lang="en-US" dirty="0"/>
              <a:t>Open questions:</a:t>
            </a:r>
          </a:p>
          <a:p>
            <a:pPr lvl="1"/>
            <a:r>
              <a:rPr lang="en-US" dirty="0"/>
              <a:t>How does a query get into the BSA? </a:t>
            </a:r>
          </a:p>
          <a:p>
            <a:pPr lvl="2"/>
            <a:r>
              <a:rPr lang="en-US" dirty="0"/>
              <a:t>The criteria would need to be established and approved. </a:t>
            </a:r>
          </a:p>
          <a:p>
            <a:pPr lvl="1"/>
            <a:r>
              <a:rPr lang="en-US" dirty="0"/>
              <a:t>How do authorities respond to the query?</a:t>
            </a:r>
          </a:p>
          <a:p>
            <a:pPr lvl="2"/>
            <a:r>
              <a:rPr lang="en-US" dirty="0"/>
              <a:t>The server would have to handle authorizations. </a:t>
            </a:r>
          </a:p>
          <a:p>
            <a:pPr lvl="1"/>
            <a:r>
              <a:rPr lang="en-US" dirty="0"/>
              <a:t>Would the authority be placed on the data receiver? </a:t>
            </a:r>
          </a:p>
          <a:p>
            <a:pPr lvl="2"/>
            <a:r>
              <a:rPr lang="en-US" dirty="0"/>
              <a:t>The organization that is sending the data needs to ensure they are only sending what they are supposed to send. This should be a precondition - authorities on both ends (sender and receiver). </a:t>
            </a:r>
          </a:p>
          <a:p>
            <a:endParaRPr lang="en-US" i="1" dirty="0"/>
          </a:p>
          <a:p>
            <a:r>
              <a:rPr lang="en-US" i="1" dirty="0"/>
              <a:t>Extracted from LPHI: If a request comes in for data that is not regularly collected by the data mart, data partners are approached through a governance process to determine willingness to participate in the study. The research network informatics team works with the data partner to determine the feasibility of extracting data that is not customarily collected as part of the PCORnet CDM. If data is available, the research network works with the study sponsor to clarify requirements (e.g., value sets) and formatting of additional data elements. A study-specific data sharing and use agreement (DSUA) is executed with the research partner, as dictated by the research network’s Master DSUA. The data partner provides (or the research network extracts the data under the data lake/views models) and the research network ingests the additional data.</a:t>
            </a:r>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a:t>
            </a:fld>
            <a:endParaRPr lang="en-US" dirty="0"/>
          </a:p>
        </p:txBody>
      </p:sp>
    </p:spTree>
    <p:extLst>
      <p:ext uri="{BB962C8B-B14F-4D97-AF65-F5344CB8AC3E}">
        <p14:creationId xmlns:p14="http://schemas.microsoft.com/office/powerpoint/2010/main" val="4009028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researcher submits a query to a researcher portal which then sends the query to be submitted to the various data marts after translating the query as needed. The query is then received by the Backend Service App and then executed on the data marts, the results are collected and then sent back to the researcher after translation. This workflow is currently being standardized by the Common Data Model Harmonization (CDMH) project led jointly by FDA and NIH. We will be leveraging many of capabilities being built by the CDMH project to execute this workflow and add additional APIs and standards as needed.</a:t>
            </a:r>
          </a:p>
          <a:p>
            <a:endParaRPr lang="en-US" dirty="0"/>
          </a:p>
          <a:p>
            <a:pPr>
              <a:buFont typeface="Arial" panose="020B0604020202020204" pitchFamily="34" charset="0"/>
              <a:buChar char="•"/>
            </a:pPr>
            <a:r>
              <a:rPr lang="en-US" dirty="0"/>
              <a:t>Step Q1 : The researcher composes a FHIR query, creates a Knowledge Artifact (that includes </a:t>
            </a:r>
            <a:r>
              <a:rPr lang="en-US" dirty="0" err="1"/>
              <a:t>thePlanDefinition</a:t>
            </a:r>
            <a:r>
              <a:rPr lang="en-US" dirty="0"/>
              <a:t>, </a:t>
            </a:r>
            <a:r>
              <a:rPr lang="en-US" dirty="0" err="1"/>
              <a:t>ValueSets</a:t>
            </a:r>
            <a:r>
              <a:rPr lang="en-US" dirty="0"/>
              <a:t>, Data Marts to be queried etc.), and submits it to the Researcher Portal.</a:t>
            </a:r>
          </a:p>
          <a:p>
            <a:pPr>
              <a:buFont typeface="Arial" panose="020B0604020202020204" pitchFamily="34" charset="0"/>
              <a:buChar char="•"/>
            </a:pPr>
            <a:r>
              <a:rPr lang="en-US" dirty="0"/>
              <a:t>Step Q2: FHIR query is submitted for translation so that it is converted into multiple formats ( OMOP query, FHIR query, i2b2 query, </a:t>
            </a:r>
            <a:r>
              <a:rPr lang="en-US" dirty="0" err="1"/>
              <a:t>PCORNet</a:t>
            </a:r>
            <a:r>
              <a:rPr lang="en-US" dirty="0"/>
              <a:t> CDM query) based on the data models that need to be queried.</a:t>
            </a:r>
          </a:p>
          <a:p>
            <a:pPr>
              <a:buFont typeface="Arial" panose="020B0604020202020204" pitchFamily="34" charset="0"/>
              <a:buChar char="•"/>
            </a:pPr>
            <a:r>
              <a:rPr lang="en-US" dirty="0"/>
              <a:t>Step Q3: The query is distributed to the Backend Service App.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Step Q4: The Backend Service App receives the query via the Knowledge Artifact and submits the query for execution to the Data Mart. The query language, syntax and expressions will be specific to the data model supported by each data mart.</a:t>
            </a:r>
          </a:p>
          <a:p>
            <a:pPr>
              <a:buFont typeface="Arial" panose="020B0604020202020204" pitchFamily="34" charset="0"/>
              <a:buChar char="•"/>
            </a:pPr>
            <a:r>
              <a:rPr lang="en-US" dirty="0"/>
              <a:t>Step Q5: The Data Mart executes the query and returns the results back to the Backend Service App.</a:t>
            </a:r>
          </a:p>
          <a:p>
            <a:pPr>
              <a:buFont typeface="Arial" panose="020B0604020202020204" pitchFamily="34" charset="0"/>
              <a:buChar char="•"/>
            </a:pPr>
            <a:r>
              <a:rPr lang="en-US" dirty="0"/>
              <a:t>Step Q6: The results are forwarded to Results Translator and Aggregator to translate them back to FHIR and aggregate as needed.</a:t>
            </a:r>
          </a:p>
          <a:p>
            <a:pPr>
              <a:buFont typeface="Arial" panose="020B0604020202020204" pitchFamily="34" charset="0"/>
              <a:buChar char="•"/>
            </a:pPr>
            <a:r>
              <a:rPr lang="en-US" dirty="0"/>
              <a:t>Step Q7: The results are submitted back to the Researcher Portal.</a:t>
            </a:r>
          </a:p>
          <a:p>
            <a:pPr>
              <a:buFont typeface="Arial" panose="020B0604020202020204" pitchFamily="34" charset="0"/>
              <a:buChar char="•"/>
            </a:pPr>
            <a:r>
              <a:rPr lang="en-US" dirty="0"/>
              <a:t>Step Q8: The results are made available to the researcher in a FHIR format.</a:t>
            </a: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4</a:t>
            </a:fld>
            <a:endParaRPr lang="en-US" dirty="0"/>
          </a:p>
        </p:txBody>
      </p:sp>
    </p:spTree>
    <p:extLst>
      <p:ext uri="{BB962C8B-B14F-4D97-AF65-F5344CB8AC3E}">
        <p14:creationId xmlns:p14="http://schemas.microsoft.com/office/powerpoint/2010/main" val="3323872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obstacles currently when creating queries?</a:t>
            </a:r>
          </a:p>
          <a:p>
            <a:r>
              <a:rPr lang="en-US" dirty="0"/>
              <a:t>The group on the call represented PCOR sites and are not involved with creating the queries. They suggested to reach out to the folks at Duke and Harvard for help with query generation.</a:t>
            </a:r>
          </a:p>
        </p:txBody>
      </p:sp>
      <p:sp>
        <p:nvSpPr>
          <p:cNvPr id="4" name="Slide Number Placeholder 3"/>
          <p:cNvSpPr>
            <a:spLocks noGrp="1"/>
          </p:cNvSpPr>
          <p:nvPr>
            <p:ph type="sldNum" sz="quarter" idx="5"/>
          </p:nvPr>
        </p:nvSpPr>
        <p:spPr/>
        <p:txBody>
          <a:bodyPr/>
          <a:lstStyle/>
          <a:p>
            <a:fld id="{D76C74A9-4D30-4791-B820-2EF138810278}" type="slidenum">
              <a:rPr lang="en-US" smtClean="0"/>
              <a:t>5</a:t>
            </a:fld>
            <a:endParaRPr lang="en-US" dirty="0"/>
          </a:p>
        </p:txBody>
      </p:sp>
    </p:spTree>
    <p:extLst>
      <p:ext uri="{BB962C8B-B14F-4D97-AF65-F5344CB8AC3E}">
        <p14:creationId xmlns:p14="http://schemas.microsoft.com/office/powerpoint/2010/main" val="408666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Change “will” to SHALL?</a:t>
            </a:r>
          </a:p>
        </p:txBody>
      </p:sp>
      <p:sp>
        <p:nvSpPr>
          <p:cNvPr id="4" name="Slide Number Placeholder 3"/>
          <p:cNvSpPr>
            <a:spLocks noGrp="1"/>
          </p:cNvSpPr>
          <p:nvPr>
            <p:ph type="sldNum" sz="quarter" idx="5"/>
          </p:nvPr>
        </p:nvSpPr>
        <p:spPr/>
        <p:txBody>
          <a:bodyPr/>
          <a:lstStyle/>
          <a:p>
            <a:fld id="{D76C74A9-4D30-4791-B820-2EF138810278}" type="slidenum">
              <a:rPr lang="en-US" smtClean="0"/>
              <a:t>6</a:t>
            </a:fld>
            <a:endParaRPr lang="en-US" dirty="0"/>
          </a:p>
        </p:txBody>
      </p:sp>
    </p:spTree>
    <p:extLst>
      <p:ext uri="{BB962C8B-B14F-4D97-AF65-F5344CB8AC3E}">
        <p14:creationId xmlns:p14="http://schemas.microsoft.com/office/powerpoint/2010/main" val="2483973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term “Backend Service” is used to refer to the fact that the system does not require user intervention to perform reporting. The term “App” is used to indicate that it is similar to SMART on FHIR App which can be distributed to clinical care via EHR vendor-specified processes. The EHR vendor-specified processes enable the Backend Service App to use the EHR’s FHIR APIs to access data. The healthcare organization is responsible for choosing/developing and maintaining the Backend Service App within the organization.</a:t>
            </a: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8</a:t>
            </a:fld>
            <a:endParaRPr lang="en-US" dirty="0"/>
          </a:p>
        </p:txBody>
      </p:sp>
    </p:spTree>
    <p:extLst>
      <p:ext uri="{BB962C8B-B14F-4D97-AF65-F5344CB8AC3E}">
        <p14:creationId xmlns:p14="http://schemas.microsoft.com/office/powerpoint/2010/main" val="3752180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a:t>
            </a:r>
            <a:r>
              <a:rPr lang="en-US" sz="1200" b="1" dirty="0"/>
              <a:t>Typically, these data stores are present within the healthcare organization, but could also be hosted externally to the healthcare organization. </a:t>
            </a:r>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9</a:t>
            </a:fld>
            <a:endParaRPr lang="en-US" dirty="0"/>
          </a:p>
        </p:txBody>
      </p:sp>
    </p:spTree>
    <p:extLst>
      <p:ext uri="{BB962C8B-B14F-4D97-AF65-F5344CB8AC3E}">
        <p14:creationId xmlns:p14="http://schemas.microsoft.com/office/powerpoint/2010/main" val="3917385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1C4AD-94D7-443E-B114-F0C84C8F8D87}" type="slidenum">
              <a:rPr lang="en-US" smtClean="0"/>
              <a:t>20</a:t>
            </a:fld>
            <a:endParaRPr lang="en-US" dirty="0"/>
          </a:p>
        </p:txBody>
      </p:sp>
    </p:spTree>
    <p:extLst>
      <p:ext uri="{BB962C8B-B14F-4D97-AF65-F5344CB8AC3E}">
        <p14:creationId xmlns:p14="http://schemas.microsoft.com/office/powerpoint/2010/main" val="9415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6.xml"/><Relationship Id="rId4" Type="http://schemas.openxmlformats.org/officeDocument/2006/relationships/image" Target="../media/image10.jp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6" name="Right Triangle 14"/>
          <p:cNvSpPr>
            <a:spLocks noChangeArrowheads="1"/>
          </p:cNvSpPr>
          <p:nvPr/>
        </p:nvSpPr>
        <p:spPr bwMode="auto">
          <a:xfrm rot="420000" flipV="1">
            <a:off x="10672234" y="5359401"/>
            <a:ext cx="207433"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defTabSz="457200"/>
            <a:endParaRPr lang="en-US" sz="1800" dirty="0">
              <a:solidFill>
                <a:srgbClr val="FFFFFF"/>
              </a:solidFill>
              <a:latin typeface="Constantia" pitchFamily="18" charset="0"/>
            </a:endParaRPr>
          </a:p>
        </p:txBody>
      </p:sp>
    </p:spTree>
    <p:extLst>
      <p:ext uri="{BB962C8B-B14F-4D97-AF65-F5344CB8AC3E}">
        <p14:creationId xmlns:p14="http://schemas.microsoft.com/office/powerpoint/2010/main" val="230170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639848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74215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858145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9818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03980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458004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5441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994061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704977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062496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5/17/2021</a:t>
            </a:fld>
            <a:endParaRPr lang="en-US" dirty="0"/>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50106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793132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429071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66353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81299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048477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348363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3451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4370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364605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49764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718370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5/17/2021</a:t>
            </a:fld>
            <a:endParaRPr lang="en-US" dirty="0"/>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dirty="0"/>
          </a:p>
        </p:txBody>
      </p:sp>
    </p:spTree>
    <p:extLst>
      <p:ext uri="{BB962C8B-B14F-4D97-AF65-F5344CB8AC3E}">
        <p14:creationId xmlns:p14="http://schemas.microsoft.com/office/powerpoint/2010/main" val="13335501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38"/>
          <p:cNvSpPr/>
          <p:nvPr userDrawn="1"/>
        </p:nvSpPr>
        <p:spPr>
          <a:xfrm>
            <a:off x="-10179" y="3417821"/>
            <a:ext cx="12232912" cy="3169920"/>
          </a:xfrm>
          <a:prstGeom prst="rect">
            <a:avLst/>
          </a:prstGeom>
          <a:gradFill flip="none" rotWithShape="1">
            <a:gsLst>
              <a:gs pos="0">
                <a:srgbClr val="00AC4E"/>
              </a:gs>
              <a:gs pos="100000">
                <a:srgbClr val="00ADFF">
                  <a:alpha val="40000"/>
                </a:srgb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4" name="Text Placeholder 18"/>
          <p:cNvSpPr>
            <a:spLocks noGrp="1"/>
          </p:cNvSpPr>
          <p:nvPr>
            <p:ph type="body" sz="quarter" idx="12" hasCustomPrompt="1"/>
          </p:nvPr>
        </p:nvSpPr>
        <p:spPr>
          <a:xfrm>
            <a:off x="3606800" y="3502489"/>
            <a:ext cx="8615933" cy="1688087"/>
          </a:xfrm>
          <a:prstGeom prst="rect">
            <a:avLst/>
          </a:prstGeom>
          <a:noFill/>
        </p:spPr>
        <p:txBody>
          <a:bodyPr wrap="square" lIns="365760" tIns="27432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FFFFF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3606800" y="5190576"/>
            <a:ext cx="8534397" cy="991441"/>
          </a:xfrm>
          <a:prstGeom prst="rect">
            <a:avLst/>
          </a:prstGeom>
          <a:noFill/>
        </p:spPr>
        <p:txBody>
          <a:bodyPr lIns="365760" tIns="0" rIns="0" bIns="0" anchor="ctr" anchorCtr="0">
            <a:noAutofit/>
          </a:bodyPr>
          <a:lstStyle>
            <a:lvl1pPr marL="0" indent="0" algn="l">
              <a:lnSpc>
                <a:spcPct val="90000"/>
              </a:lnSpc>
              <a:spcBef>
                <a:spcPts val="400"/>
              </a:spcBef>
              <a:buNone/>
              <a:defRPr sz="3200">
                <a:solidFill>
                  <a:srgbClr val="FFFFFE"/>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89" y="4105110"/>
            <a:ext cx="3002260" cy="1781340"/>
          </a:xfrm>
          <a:prstGeom prst="rect">
            <a:avLst/>
          </a:prstGeom>
        </p:spPr>
      </p:pic>
      <p:pic>
        <p:nvPicPr>
          <p:cNvPr id="37" name="Picture 36"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Tree>
    <p:extLst>
      <p:ext uri="{BB962C8B-B14F-4D97-AF65-F5344CB8AC3E}">
        <p14:creationId xmlns:p14="http://schemas.microsoft.com/office/powerpoint/2010/main" val="247986502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LPHI PPT Template Cover Hexagon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257509704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LPHI PPT Template Cover Hexagons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95"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375658770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General templa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64634" y="1657887"/>
            <a:ext cx="10612967" cy="4421187"/>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Tree>
    <p:extLst>
      <p:ext uri="{BB962C8B-B14F-4D97-AF65-F5344CB8AC3E}">
        <p14:creationId xmlns:p14="http://schemas.microsoft.com/office/powerpoint/2010/main" val="14755792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 Subtitle">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990599"/>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
        <p:nvSpPr>
          <p:cNvPr id="7" name="Subtitle 2"/>
          <p:cNvSpPr>
            <a:spLocks noGrp="1"/>
          </p:cNvSpPr>
          <p:nvPr>
            <p:ph type="subTitle" idx="11" hasCustomPrompt="1"/>
          </p:nvPr>
        </p:nvSpPr>
        <p:spPr>
          <a:xfrm>
            <a:off x="656879" y="1367367"/>
            <a:ext cx="9294165" cy="732368"/>
          </a:xfrm>
          <a:prstGeom prst="rect">
            <a:avLst/>
          </a:prstGeom>
        </p:spPr>
        <p:txBody>
          <a:bodyPr>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9" name="Content Placeholder 3"/>
          <p:cNvSpPr>
            <a:spLocks noGrp="1"/>
          </p:cNvSpPr>
          <p:nvPr>
            <p:ph sz="quarter" idx="12" hasCustomPrompt="1"/>
          </p:nvPr>
        </p:nvSpPr>
        <p:spPr>
          <a:xfrm>
            <a:off x="664634" y="2353733"/>
            <a:ext cx="10612967" cy="3725340"/>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242376709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Half page picture">
    <p:spTree>
      <p:nvGrpSpPr>
        <p:cNvPr id="1" name=""/>
        <p:cNvGrpSpPr/>
        <p:nvPr/>
      </p:nvGrpSpPr>
      <p:grpSpPr>
        <a:xfrm>
          <a:off x="0" y="0"/>
          <a:ext cx="0" cy="0"/>
          <a:chOff x="0" y="0"/>
          <a:chExt cx="0" cy="0"/>
        </a:xfrm>
      </p:grpSpPr>
      <p:sp>
        <p:nvSpPr>
          <p:cNvPr id="7" name="Picture Placeholder 10"/>
          <p:cNvSpPr>
            <a:spLocks noGrp="1"/>
          </p:cNvSpPr>
          <p:nvPr>
            <p:ph type="pic" sz="quarter" idx="11"/>
          </p:nvPr>
        </p:nvSpPr>
        <p:spPr>
          <a:xfrm>
            <a:off x="6113672" y="0"/>
            <a:ext cx="6078329" cy="6858000"/>
          </a:xfrm>
          <a:prstGeom prst="rect">
            <a:avLst/>
          </a:prstGeom>
        </p:spPr>
        <p:txBody>
          <a:bodyPr/>
          <a:lstStyle/>
          <a:p>
            <a:r>
              <a:rPr lang="en-US" dirty="0"/>
              <a:t>Click icon to add picture</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51985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Content Placeholder 3"/>
          <p:cNvSpPr>
            <a:spLocks noGrp="1"/>
          </p:cNvSpPr>
          <p:nvPr>
            <p:ph sz="quarter" idx="12" hasCustomPrompt="1"/>
          </p:nvPr>
        </p:nvSpPr>
        <p:spPr>
          <a:xfrm>
            <a:off x="664634" y="1691853"/>
            <a:ext cx="5177367"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0733261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1" name="Content Placeholder 3"/>
          <p:cNvSpPr>
            <a:spLocks noGrp="1"/>
          </p:cNvSpPr>
          <p:nvPr>
            <p:ph sz="quarter" idx="12" hasCustomPrompt="1"/>
          </p:nvPr>
        </p:nvSpPr>
        <p:spPr>
          <a:xfrm>
            <a:off x="66463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
        <p:nvSpPr>
          <p:cNvPr id="13" name="Content Placeholder 3"/>
          <p:cNvSpPr>
            <a:spLocks noGrp="1"/>
          </p:cNvSpPr>
          <p:nvPr>
            <p:ph sz="quarter" idx="13" hasCustomPrompt="1"/>
          </p:nvPr>
        </p:nvSpPr>
        <p:spPr>
          <a:xfrm>
            <a:off x="614880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1413700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9" name="Picture 8" descr="LPHI PPT Template Gradient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4"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5"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3" name="Picture 2"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2208878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3" name="Picture 2" descr="LPHI PPT Template Vitality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6" name="Picture 5"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687407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3" name="Picture 2" descr="LPHI PPT Template Humanity Blu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21"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3E5E6"/>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22"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3115600819"/>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descr="LPHI PPT Template Fresh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E3EEBA"/>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323177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Graph with Text">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846398711"/>
              </p:ext>
            </p:extLst>
          </p:nvPr>
        </p:nvGraphicFramePr>
        <p:xfrm>
          <a:off x="4744856" y="2218055"/>
          <a:ext cx="7058675" cy="3529339"/>
        </p:xfrm>
        <a:graphic>
          <a:graphicData uri="http://schemas.openxmlformats.org/drawingml/2006/chart">
            <c:chart xmlns:c="http://schemas.openxmlformats.org/drawingml/2006/chart" xmlns:r="http://schemas.openxmlformats.org/officeDocument/2006/relationships" r:id="rId2"/>
          </a:graphicData>
        </a:graphic>
      </p:graphicFrame>
      <p:sp>
        <p:nvSpPr>
          <p:cNvPr id="18" name="Chart Placeholder 17"/>
          <p:cNvSpPr>
            <a:spLocks noGrp="1"/>
          </p:cNvSpPr>
          <p:nvPr>
            <p:ph type="chart" sz="quarter" idx="12" hasCustomPrompt="1"/>
          </p:nvPr>
        </p:nvSpPr>
        <p:spPr>
          <a:xfrm>
            <a:off x="4599517" y="1693340"/>
            <a:ext cx="6678083" cy="4140200"/>
          </a:xfrm>
          <a:prstGeom prst="rect">
            <a:avLst/>
          </a:prstGeom>
        </p:spPr>
        <p:txBody>
          <a:bodyPr/>
          <a:lstStyle>
            <a:lvl1pPr marL="0" indent="0">
              <a:buNone/>
              <a:defRPr/>
            </a:lvl1pPr>
          </a:lstStyle>
          <a:p>
            <a:r>
              <a:rPr lang="en-US" dirty="0"/>
              <a:t>Graph</a:t>
            </a:r>
          </a:p>
        </p:txBody>
      </p:sp>
      <p:sp>
        <p:nvSpPr>
          <p:cNvPr id="21"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5" name="Picture 14" descr="Top-Hexagon-Vitality-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6" name="Picture 15" descr="Bottom Gradient 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2"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2" name="Content Placeholder 3"/>
          <p:cNvSpPr>
            <a:spLocks noGrp="1"/>
          </p:cNvSpPr>
          <p:nvPr>
            <p:ph sz="quarter" idx="13" hasCustomPrompt="1"/>
          </p:nvPr>
        </p:nvSpPr>
        <p:spPr>
          <a:xfrm>
            <a:off x="664635" y="1691853"/>
            <a:ext cx="3813693" cy="4141688"/>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74528357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
            <a:ext cx="12192000" cy="6675476"/>
          </a:xfrm>
          <a:prstGeom prst="rect">
            <a:avLst/>
          </a:prstGeom>
        </p:spPr>
        <p:txBody>
          <a:bodyPr anchor="t"/>
          <a:lstStyle/>
          <a:p>
            <a:r>
              <a:rPr lang="en-US" dirty="0"/>
              <a:t>Click icon to add picture</a:t>
            </a:r>
          </a:p>
        </p:txBody>
      </p:sp>
      <p:sp>
        <p:nvSpPr>
          <p:cNvPr id="5"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4" name="Picture 13" descr="Bottom Gradient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17" name="Title 4"/>
          <p:cNvSpPr>
            <a:spLocks noGrp="1"/>
          </p:cNvSpPr>
          <p:nvPr>
            <p:ph type="title"/>
          </p:nvPr>
        </p:nvSpPr>
        <p:spPr>
          <a:xfrm>
            <a:off x="643467" y="1460500"/>
            <a:ext cx="10634133" cy="1143000"/>
          </a:xfrm>
          <a:prstGeom prst="rect">
            <a:avLst/>
          </a:prstGeom>
        </p:spPr>
        <p:txBody>
          <a:bodyPr vert="horz"/>
          <a:lstStyle>
            <a:lvl1pPr>
              <a:lnSpc>
                <a:spcPct val="90000"/>
              </a:lnSpc>
              <a:defRPr b="1">
                <a:solidFill>
                  <a:srgbClr val="FFFFFF"/>
                </a:solidFill>
              </a:defRPr>
            </a:lvl1pPr>
          </a:lstStyle>
          <a:p>
            <a:r>
              <a:rPr lang="en-US"/>
              <a:t>Click to edit Master title style</a:t>
            </a:r>
          </a:p>
        </p:txBody>
      </p:sp>
    </p:spTree>
    <p:extLst>
      <p:ext uri="{BB962C8B-B14F-4D97-AF65-F5344CB8AC3E}">
        <p14:creationId xmlns:p14="http://schemas.microsoft.com/office/powerpoint/2010/main" val="25455679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5/17/2021</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6.tiff"/><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5.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0.jp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9.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5/17/2021</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5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5/17/2021</a:t>
            </a:fld>
            <a:endParaRPr lang="en-US" dirty="0"/>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dirty="0"/>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5/17/2021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6" name="Picture 5" descr="Top-Hexagon-Vitality-Green.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7" name="Picture 6" descr="Bottom Gradient Ba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10" name="Title 4"/>
          <p:cNvSpPr txBox="1">
            <a:spLocks/>
          </p:cNvSpPr>
          <p:nvPr userDrawn="1"/>
        </p:nvSpPr>
        <p:spPr>
          <a:xfrm>
            <a:off x="643467" y="495300"/>
            <a:ext cx="10634133" cy="1143000"/>
          </a:xfrm>
          <a:prstGeom prst="rect">
            <a:avLst/>
          </a:prstGeom>
        </p:spPr>
        <p:txBody>
          <a:bodyPr vert="horz"/>
          <a:lstStyle>
            <a:lvl1pPr algn="l" defTabSz="914400" rtl="0" eaLnBrk="1" latinLnBrk="0" hangingPunct="1">
              <a:spcBef>
                <a:spcPct val="0"/>
              </a:spcBef>
              <a:buNone/>
              <a:defRPr sz="3600" b="1" kern="1200">
                <a:solidFill>
                  <a:srgbClr val="00AC4E"/>
                </a:solidFill>
                <a:latin typeface="Ubuntu"/>
                <a:ea typeface="+mj-ea"/>
                <a:cs typeface="Ubuntu"/>
              </a:defRPr>
            </a:lvl1pPr>
          </a:lstStyle>
          <a:p>
            <a:r>
              <a:rPr lang="en-US" sz="4800" dirty="0"/>
              <a:t>Click to edit Master title style</a:t>
            </a:r>
          </a:p>
        </p:txBody>
      </p:sp>
      <p:sp>
        <p:nvSpPr>
          <p:cNvPr id="2" name="Text Placeholder 1"/>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62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l" defTabSz="1219170" rtl="0" eaLnBrk="1" latinLnBrk="0" hangingPunct="1">
        <a:spcBef>
          <a:spcPct val="0"/>
        </a:spcBef>
        <a:buNone/>
        <a:defRPr sz="4800" b="0" kern="1200">
          <a:solidFill>
            <a:srgbClr val="007A88"/>
          </a:solidFill>
          <a:latin typeface="Ubuntu"/>
          <a:ea typeface="+mj-ea"/>
          <a:cs typeface="Ubuntu"/>
        </a:defRPr>
      </a:lvl1pPr>
    </p:titleStyle>
    <p:bodyStyle>
      <a:lvl1pPr marL="389457" indent="-389457" algn="l" defTabSz="1219170" rtl="0" eaLnBrk="1" latinLnBrk="0" hangingPunct="1">
        <a:spcBef>
          <a:spcPts val="667"/>
        </a:spcBef>
        <a:buClr>
          <a:srgbClr val="00AC4E"/>
        </a:buClr>
        <a:buSzPct val="95000"/>
        <a:buFont typeface="+mj-lt"/>
        <a:buAutoNum type="arabicPeriod"/>
        <a:defRPr sz="2667" kern="1200">
          <a:solidFill>
            <a:srgbClr val="393862"/>
          </a:solidFill>
          <a:latin typeface="Ubuntu"/>
          <a:ea typeface="+mn-ea"/>
          <a:cs typeface="Ubuntu"/>
        </a:defRPr>
      </a:lvl1pPr>
      <a:lvl2pPr marL="766214" indent="-380990" algn="l" defTabSz="1219170" rtl="0" eaLnBrk="1" latinLnBrk="0" hangingPunct="1">
        <a:spcBef>
          <a:spcPts val="667"/>
        </a:spcBef>
        <a:buClr>
          <a:schemeClr val="bg2"/>
        </a:buClr>
        <a:buSzPct val="90000"/>
        <a:buFont typeface="Wingdings 2" panose="05020102010507070707" pitchFamily="18" charset="2"/>
        <a:buChar char=""/>
        <a:defRPr sz="2400" kern="1200">
          <a:solidFill>
            <a:srgbClr val="393862"/>
          </a:solidFill>
          <a:latin typeface="Ubuntu"/>
          <a:ea typeface="+mn-ea"/>
          <a:cs typeface="Ubuntu"/>
        </a:defRPr>
      </a:lvl2pPr>
      <a:lvl3pPr marL="1071007" indent="-380990" algn="l" defTabSz="1219170" rtl="0" eaLnBrk="1" latinLnBrk="0" hangingPunct="1">
        <a:spcBef>
          <a:spcPts val="667"/>
        </a:spcBef>
        <a:buClr>
          <a:schemeClr val="tx2"/>
        </a:buClr>
        <a:buSzPct val="90000"/>
        <a:buFont typeface="Wingdings 2" panose="05020102010507070707" pitchFamily="18" charset="2"/>
        <a:buChar char=""/>
        <a:defRPr sz="2400" kern="1200">
          <a:solidFill>
            <a:srgbClr val="393862"/>
          </a:solidFill>
          <a:latin typeface="Ubuntu"/>
          <a:ea typeface="+mn-ea"/>
          <a:cs typeface="Ubuntu"/>
        </a:defRPr>
      </a:lvl3pPr>
      <a:lvl4pPr marL="1299601" indent="-304792" algn="l" defTabSz="1219170" rtl="0" eaLnBrk="1" latinLnBrk="0" hangingPunct="1">
        <a:spcBef>
          <a:spcPts val="667"/>
        </a:spcBef>
        <a:buClr>
          <a:schemeClr val="accent3"/>
        </a:buClr>
        <a:buSzPct val="90000"/>
        <a:buFont typeface="Wingdings 2" panose="05020102010507070707" pitchFamily="18" charset="2"/>
        <a:buChar char=""/>
        <a:defRPr sz="2400" kern="1200">
          <a:solidFill>
            <a:srgbClr val="393862"/>
          </a:solidFill>
          <a:latin typeface="Ubuntu"/>
          <a:ea typeface="+mn-ea"/>
          <a:cs typeface="Ubuntu"/>
        </a:defRPr>
      </a:lvl4pPr>
      <a:lvl5pPr marL="1604393" indent="-304792" algn="l" defTabSz="1219170" rtl="0" eaLnBrk="1" latinLnBrk="0" hangingPunct="1">
        <a:spcBef>
          <a:spcPts val="667"/>
        </a:spcBef>
        <a:buClr>
          <a:schemeClr val="accent6"/>
        </a:buClr>
        <a:buSzPct val="90000"/>
        <a:buFont typeface="Wingdings 2" panose="05020102010507070707" pitchFamily="18" charset="2"/>
        <a:buChar char=""/>
        <a:defRPr sz="2400" kern="1200">
          <a:solidFill>
            <a:srgbClr val="393862"/>
          </a:solidFill>
          <a:latin typeface="Ubuntu"/>
          <a:ea typeface="+mn-ea"/>
          <a:cs typeface="Ubuntu"/>
        </a:defRPr>
      </a:lvl5pPr>
      <a:lvl6pPr marL="1837221"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dirty="0" smtClean="0">
          <a:solidFill>
            <a:schemeClr val="tx1">
              <a:lumMod val="65000"/>
              <a:lumOff val="35000"/>
            </a:schemeClr>
          </a:solidFill>
          <a:latin typeface="+mn-lt"/>
          <a:ea typeface="+mn-ea"/>
          <a:cs typeface="+mn-cs"/>
        </a:defRPr>
      </a:lvl6pPr>
      <a:lvl7pPr marL="2137780" indent="-304792" algn="l" defTabSz="1219170" rtl="0" eaLnBrk="1" latinLnBrk="0" hangingPunct="1">
        <a:spcBef>
          <a:spcPct val="20000"/>
        </a:spcBef>
        <a:buClr>
          <a:schemeClr val="accent1"/>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7pPr>
      <a:lvl8pPr marL="2440456"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8pPr>
      <a:lvl9pPr marL="2743131" indent="-304792" algn="l" defTabSz="1219170" rtl="0" eaLnBrk="1" latinLnBrk="0" hangingPunct="1">
        <a:spcBef>
          <a:spcPct val="20000"/>
        </a:spcBef>
        <a:buClr>
          <a:schemeClr val="accent1"/>
        </a:buClr>
        <a:buSzPct val="75000"/>
        <a:buFont typeface="Wingdings" pitchFamily="2" charset="2"/>
        <a:buChar char=""/>
        <a:defRPr lang="en-US" sz="2400" kern="1200" baseline="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hl7.org/fhir/us/medmorph/2021Jan/StructureDefinition-research-participant-group.html" TargetMode="External"/><Relationship Id="rId2" Type="http://schemas.openxmlformats.org/officeDocument/2006/relationships/hyperlink" Target="http://hl7.org/fhir/us/medmorph/2021Jan/artifact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build.fhir.org/ig/HL7/cdmh/profile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pcornet.org/wp-content/uploads/2021/05/2021_04_12_PCORnet_CDM_ValueSet_ReferenceFile_v1.11.xls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mailto:wso3@cdc.gov" TargetMode="External"/><Relationship Id="rId13" Type="http://schemas.openxmlformats.org/officeDocument/2006/relationships/hyperlink" Target="mailto:lober@uw.edu" TargetMode="External"/><Relationship Id="rId18" Type="http://schemas.openxmlformats.org/officeDocument/2006/relationships/hyperlink" Target="mailto:brett@waveoneassociates.com" TargetMode="External"/><Relationship Id="rId3" Type="http://schemas.openxmlformats.org/officeDocument/2006/relationships/hyperlink" Target="mailto:wfb6@cdc.gov" TargetMode="External"/><Relationship Id="rId7" Type="http://schemas.openxmlformats.org/officeDocument/2006/relationships/hyperlink" Target="mailto:ieo9@cdc.gov" TargetMode="External"/><Relationship Id="rId12" Type="http://schemas.openxmlformats.org/officeDocument/2006/relationships/hyperlink" Target="mailto:john.loonsk@jhu.edu" TargetMode="External"/><Relationship Id="rId17" Type="http://schemas.openxmlformats.org/officeDocument/2006/relationships/hyperlink" Target="mailto:mike.flanigan@carradora.com" TargetMode="External"/><Relationship Id="rId2" Type="http://schemas.openxmlformats.org/officeDocument/2006/relationships/hyperlink" Target="mailto:ktx2@cdc.gov" TargetMode="External"/><Relationship Id="rId16" Type="http://schemas.openxmlformats.org/officeDocument/2006/relationships/hyperlink" Target="mailto:kishore.bashyam@drajer.com" TargetMode="External"/><Relationship Id="rId1" Type="http://schemas.openxmlformats.org/officeDocument/2006/relationships/slideLayout" Target="../slideLayouts/slideLayout2.xml"/><Relationship Id="rId6" Type="http://schemas.openxmlformats.org/officeDocument/2006/relationships/hyperlink" Target="mailto:bzv3@cdc.gov" TargetMode="External"/><Relationship Id="rId11" Type="http://schemas.openxmlformats.org/officeDocument/2006/relationships/hyperlink" Target="mailto:lbk1@cdc.gov" TargetMode="External"/><Relationship Id="rId5" Type="http://schemas.openxmlformats.org/officeDocument/2006/relationships/hyperlink" Target="mailto:puv5@cdc.gov" TargetMode="External"/><Relationship Id="rId15" Type="http://schemas.openxmlformats.org/officeDocument/2006/relationships/hyperlink" Target="mailto:jamie.parker@carradora.com" TargetMode="External"/><Relationship Id="rId10" Type="http://schemas.openxmlformats.org/officeDocument/2006/relationships/hyperlink" Target="mailto:pdz1@cdc.gov" TargetMode="External"/><Relationship Id="rId19" Type="http://schemas.openxmlformats.org/officeDocument/2006/relationships/hyperlink" Target="mailto:nagesh.bashyam@drajer.com" TargetMode="External"/><Relationship Id="rId4" Type="http://schemas.openxmlformats.org/officeDocument/2006/relationships/hyperlink" Target="mailto:fos2@cdc.gov" TargetMode="External"/><Relationship Id="rId9" Type="http://schemas.openxmlformats.org/officeDocument/2006/relationships/hyperlink" Target="mailto:vaz6@cdc.gov" TargetMode="External"/><Relationship Id="rId14" Type="http://schemas.openxmlformats.org/officeDocument/2006/relationships/hyperlink" Target="mailto:becky.angeles@carradora.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onfluence.hl7.org/display/FHIR/Research+Data+Exchange" TargetMode="External"/><Relationship Id="rId2" Type="http://schemas.openxmlformats.org/officeDocument/2006/relationships/hyperlink" Target="https://carradora.atlassian.net/wiki/spaces/MedMorph/pages/858980359/Research+Use+Case+-+DRAFT" TargetMode="External"/><Relationship Id="rId1" Type="http://schemas.openxmlformats.org/officeDocument/2006/relationships/slideLayout" Target="../slideLayouts/slideLayout2.xml"/><Relationship Id="rId4" Type="http://schemas.openxmlformats.org/officeDocument/2006/relationships/hyperlink" Target="http://hl7.org/fhir/us/medmorph/2021Ja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csels/phio/making-ehr-data-more-available.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carradora.atlassian.net/wiki/spaces/MedMorph/pages/858980359/Research+Use+Case+-+DRAF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confluence.hl7.org/display/FHIR/Research+Data+Exchang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hl7.org/fhir/us/medmorph/2021Jan/researchdataextraction.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hl7.org/fhir/us/medmorph/2021Jan/researchdataquery.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confluence.hl7.org/display/FHIR/Research+Data+Exchang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4309957"/>
            <a:ext cx="12192000" cy="1872040"/>
          </a:xfrm>
        </p:spPr>
        <p:txBody>
          <a:bodyPr vert="horz" lIns="91440" tIns="45720" rIns="91440" bIns="45720" rtlCol="0" anchor="t">
            <a:noAutofit/>
          </a:bodyPr>
          <a:lstStyle/>
          <a:p>
            <a:pPr algn="ctr"/>
            <a:r>
              <a:rPr lang="en-US" sz="2400" dirty="0">
                <a:latin typeface="Calibri"/>
                <a:cs typeface="Calibri"/>
              </a:rPr>
              <a:t>May 19, 2021</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3785652"/>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(MedMorph)</a:t>
            </a:r>
          </a:p>
          <a:p>
            <a:pPr algn="ctr" defTabSz="1219140"/>
            <a:endParaRPr lang="en-US" sz="4800" b="1" dirty="0">
              <a:solidFill>
                <a:srgbClr val="FFFFFF"/>
              </a:solidFill>
              <a:latin typeface="Calibri" panose="020F0502020204030204" pitchFamily="34" charset="0"/>
              <a:cs typeface="Calibri" panose="020F0502020204030204" pitchFamily="34" charset="0"/>
            </a:endParaRPr>
          </a:p>
          <a:p>
            <a:pPr algn="ctr" defTabSz="1219140"/>
            <a:r>
              <a:rPr lang="en-US" sz="4800" b="1" dirty="0">
                <a:solidFill>
                  <a:srgbClr val="FFFFFF"/>
                </a:solidFill>
                <a:latin typeface="Calibri" panose="020F0502020204030204" pitchFamily="34" charset="0"/>
                <a:cs typeface="Calibri" panose="020F0502020204030204" pitchFamily="34" charset="0"/>
              </a:rPr>
              <a:t>PCORnet and the Research Data Exchange Implementation Guide (IG)</a:t>
            </a: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A0DB2-DAE4-4961-BFFF-DC5125CFDA41}"/>
              </a:ext>
            </a:extLst>
          </p:cNvPr>
          <p:cNvSpPr>
            <a:spLocks noGrp="1"/>
          </p:cNvSpPr>
          <p:nvPr>
            <p:ph type="title"/>
          </p:nvPr>
        </p:nvSpPr>
        <p:spPr/>
        <p:txBody>
          <a:bodyPr/>
          <a:lstStyle/>
          <a:p>
            <a:r>
              <a:rPr lang="en-US" dirty="0"/>
              <a:t>Data Mart</a:t>
            </a:r>
          </a:p>
        </p:txBody>
      </p:sp>
      <p:sp>
        <p:nvSpPr>
          <p:cNvPr id="3" name="Content Placeholder 2">
            <a:extLst>
              <a:ext uri="{FF2B5EF4-FFF2-40B4-BE49-F238E27FC236}">
                <a16:creationId xmlns:a16="http://schemas.microsoft.com/office/drawing/2014/main" id="{93563A5A-DF2C-4276-BE5E-4489923F7A34}"/>
              </a:ext>
            </a:extLst>
          </p:cNvPr>
          <p:cNvSpPr>
            <a:spLocks noGrp="1"/>
          </p:cNvSpPr>
          <p:nvPr>
            <p:ph idx="1"/>
          </p:nvPr>
        </p:nvSpPr>
        <p:spPr/>
        <p:txBody>
          <a:bodyPr>
            <a:normAutofit/>
          </a:bodyPr>
          <a:lstStyle/>
          <a:p>
            <a:r>
              <a:rPr lang="en-US" dirty="0"/>
              <a:t>Feedback Requested</a:t>
            </a:r>
          </a:p>
          <a:p>
            <a:pPr lvl="1"/>
            <a:r>
              <a:rPr lang="en-US" dirty="0"/>
              <a:t>Should MedMorph prescribe the query formats or leave it to implementation? </a:t>
            </a:r>
          </a:p>
          <a:p>
            <a:pPr lvl="1"/>
            <a:r>
              <a:rPr lang="en-US" dirty="0"/>
              <a:t>The current approach used by CDMH to translate </a:t>
            </a:r>
            <a:r>
              <a:rPr lang="en-US" dirty="0" err="1"/>
              <a:t>FHIRPath</a:t>
            </a:r>
            <a:r>
              <a:rPr lang="en-US" dirty="0"/>
              <a:t> or CQL queries to different formats in the Query Translator in a common service to all data marts. </a:t>
            </a:r>
          </a:p>
          <a:p>
            <a:pPr lvl="2"/>
            <a:r>
              <a:rPr lang="en-US" dirty="0"/>
              <a:t>This works only when the target format is known, if the target format is not known the translations will not help.</a:t>
            </a:r>
          </a:p>
        </p:txBody>
      </p:sp>
    </p:spTree>
    <p:extLst>
      <p:ext uri="{BB962C8B-B14F-4D97-AF65-F5344CB8AC3E}">
        <p14:creationId xmlns:p14="http://schemas.microsoft.com/office/powerpoint/2010/main" val="514089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527E2-8606-4758-8369-10509954E9AB}"/>
              </a:ext>
            </a:extLst>
          </p:cNvPr>
          <p:cNvSpPr>
            <a:spLocks noGrp="1"/>
          </p:cNvSpPr>
          <p:nvPr>
            <p:ph type="title"/>
          </p:nvPr>
        </p:nvSpPr>
        <p:spPr/>
        <p:txBody>
          <a:bodyPr/>
          <a:lstStyle/>
          <a:p>
            <a:r>
              <a:rPr lang="en-US" dirty="0"/>
              <a:t>Result Translator and Aggregator</a:t>
            </a:r>
          </a:p>
        </p:txBody>
      </p:sp>
      <p:sp>
        <p:nvSpPr>
          <p:cNvPr id="3" name="Content Placeholder 2">
            <a:extLst>
              <a:ext uri="{FF2B5EF4-FFF2-40B4-BE49-F238E27FC236}">
                <a16:creationId xmlns:a16="http://schemas.microsoft.com/office/drawing/2014/main" id="{6F921177-305C-4641-9F24-7B734316855F}"/>
              </a:ext>
            </a:extLst>
          </p:cNvPr>
          <p:cNvSpPr>
            <a:spLocks noGrp="1"/>
          </p:cNvSpPr>
          <p:nvPr>
            <p:ph idx="1"/>
          </p:nvPr>
        </p:nvSpPr>
        <p:spPr/>
        <p:txBody>
          <a:bodyPr>
            <a:normAutofit lnSpcReduction="10000"/>
          </a:bodyPr>
          <a:lstStyle/>
          <a:p>
            <a:r>
              <a:rPr lang="en-US" sz="2800" dirty="0"/>
              <a:t>A system that interacts with the Backend Service App to receive results back from healthcare organizations and then translates the results as needed and aggregates the data if needed before forwarding the results to the Researcher Portal.</a:t>
            </a:r>
          </a:p>
          <a:p>
            <a:r>
              <a:rPr lang="en-US" dirty="0"/>
              <a:t>Requirements:</a:t>
            </a:r>
          </a:p>
          <a:p>
            <a:pPr lvl="1"/>
            <a:r>
              <a:rPr lang="en-US" dirty="0"/>
              <a:t>SHALL be capable of receiving results from the Backend Service App using a FHIR Bundle.</a:t>
            </a:r>
          </a:p>
          <a:p>
            <a:pPr lvl="1"/>
            <a:r>
              <a:rPr lang="en-US" dirty="0"/>
              <a:t>SHALL be capable of translating results from local research model formats to FHIR formats leveraging the CDMH developed mappings.</a:t>
            </a:r>
          </a:p>
          <a:p>
            <a:pPr lvl="1"/>
            <a:r>
              <a:rPr lang="en-US" dirty="0"/>
              <a:t>SHALL be capable of aggregating results from different data marts for the same query before displaying it to the researcher.</a:t>
            </a:r>
          </a:p>
          <a:p>
            <a:pPr lvl="1"/>
            <a:r>
              <a:rPr lang="en-US" dirty="0">
                <a:solidFill>
                  <a:srgbClr val="FF0000"/>
                </a:solidFill>
              </a:rPr>
              <a:t>SHALL submit aggregated results to Researcher Portal</a:t>
            </a:r>
          </a:p>
          <a:p>
            <a:pPr lvl="1"/>
            <a:endParaRPr lang="en-US" dirty="0"/>
          </a:p>
        </p:txBody>
      </p:sp>
    </p:spTree>
    <p:extLst>
      <p:ext uri="{BB962C8B-B14F-4D97-AF65-F5344CB8AC3E}">
        <p14:creationId xmlns:p14="http://schemas.microsoft.com/office/powerpoint/2010/main" val="3082654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527E2-8606-4758-8369-10509954E9AB}"/>
              </a:ext>
            </a:extLst>
          </p:cNvPr>
          <p:cNvSpPr>
            <a:spLocks noGrp="1"/>
          </p:cNvSpPr>
          <p:nvPr>
            <p:ph type="title"/>
          </p:nvPr>
        </p:nvSpPr>
        <p:spPr/>
        <p:txBody>
          <a:bodyPr/>
          <a:lstStyle/>
          <a:p>
            <a:r>
              <a:rPr lang="en-US" dirty="0"/>
              <a:t>Result Translator and Aggregator</a:t>
            </a:r>
          </a:p>
        </p:txBody>
      </p:sp>
      <p:sp>
        <p:nvSpPr>
          <p:cNvPr id="3" name="Content Placeholder 2">
            <a:extLst>
              <a:ext uri="{FF2B5EF4-FFF2-40B4-BE49-F238E27FC236}">
                <a16:creationId xmlns:a16="http://schemas.microsoft.com/office/drawing/2014/main" id="{6F921177-305C-4641-9F24-7B734316855F}"/>
              </a:ext>
            </a:extLst>
          </p:cNvPr>
          <p:cNvSpPr>
            <a:spLocks noGrp="1"/>
          </p:cNvSpPr>
          <p:nvPr>
            <p:ph idx="1"/>
          </p:nvPr>
        </p:nvSpPr>
        <p:spPr/>
        <p:txBody>
          <a:bodyPr>
            <a:normAutofit/>
          </a:bodyPr>
          <a:lstStyle/>
          <a:p>
            <a:r>
              <a:rPr lang="en-US" dirty="0"/>
              <a:t>Feedback Requested:</a:t>
            </a:r>
          </a:p>
          <a:p>
            <a:pPr lvl="1"/>
            <a:r>
              <a:rPr lang="en-US" dirty="0"/>
              <a:t>In the current CDMH architecture, the Result Translator and Aggregator is a common service that can be used to translate and aggregate results. </a:t>
            </a:r>
          </a:p>
          <a:p>
            <a:pPr lvl="2"/>
            <a:r>
              <a:rPr lang="en-US" dirty="0"/>
              <a:t>Should the result translation services be subsumed into the Backend Service App which can leverage common Data/Trust Services for conversion as needed?</a:t>
            </a:r>
          </a:p>
          <a:p>
            <a:pPr lvl="2"/>
            <a:r>
              <a:rPr lang="en-US" dirty="0"/>
              <a:t>Or should the Result Translator and Aggregator be a distinct actor as currently shown in the abstract model?</a:t>
            </a:r>
          </a:p>
          <a:p>
            <a:pPr marL="457200" lvl="1" indent="0">
              <a:buNone/>
            </a:pPr>
            <a:endParaRPr lang="en-US" dirty="0"/>
          </a:p>
        </p:txBody>
      </p:sp>
    </p:spTree>
    <p:extLst>
      <p:ext uri="{BB962C8B-B14F-4D97-AF65-F5344CB8AC3E}">
        <p14:creationId xmlns:p14="http://schemas.microsoft.com/office/powerpoint/2010/main" val="641935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8C85-D6C1-4CED-951A-05135DC6C519}"/>
              </a:ext>
            </a:extLst>
          </p:cNvPr>
          <p:cNvSpPr>
            <a:spLocks noGrp="1"/>
          </p:cNvSpPr>
          <p:nvPr>
            <p:ph type="title"/>
          </p:nvPr>
        </p:nvSpPr>
        <p:spPr/>
        <p:txBody>
          <a:bodyPr/>
          <a:lstStyle/>
          <a:p>
            <a:r>
              <a:rPr lang="en-US" dirty="0"/>
              <a:t>Other IG Requirements? (Dragon)</a:t>
            </a:r>
          </a:p>
        </p:txBody>
      </p:sp>
      <p:sp>
        <p:nvSpPr>
          <p:cNvPr id="3" name="Content Placeholder 2">
            <a:extLst>
              <a:ext uri="{FF2B5EF4-FFF2-40B4-BE49-F238E27FC236}">
                <a16:creationId xmlns:a16="http://schemas.microsoft.com/office/drawing/2014/main" id="{33202471-C897-4463-92A2-0EEE53D90C90}"/>
              </a:ext>
            </a:extLst>
          </p:cNvPr>
          <p:cNvSpPr>
            <a:spLocks noGrp="1"/>
          </p:cNvSpPr>
          <p:nvPr>
            <p:ph idx="1"/>
          </p:nvPr>
        </p:nvSpPr>
        <p:spPr/>
        <p:txBody>
          <a:bodyPr/>
          <a:lstStyle/>
          <a:p>
            <a:r>
              <a:rPr lang="en-US" dirty="0">
                <a:hlinkClick r:id="rId2"/>
              </a:rPr>
              <a:t>http://hl7.org/fhir/us/medmorph/2021Jan/artifacts.html</a:t>
            </a:r>
            <a:endParaRPr lang="en-US" dirty="0"/>
          </a:p>
          <a:p>
            <a:pPr lvl="1"/>
            <a:r>
              <a:rPr lang="en-US" dirty="0"/>
              <a:t>Actor Capability Statements?</a:t>
            </a:r>
          </a:p>
          <a:p>
            <a:pPr lvl="1"/>
            <a:r>
              <a:rPr lang="en-US" dirty="0"/>
              <a:t>Additional Profiles? (besides </a:t>
            </a:r>
            <a:r>
              <a:rPr lang="en-US" dirty="0" err="1">
                <a:hlinkClick r:id="rId3"/>
              </a:rPr>
              <a:t>ResearchParticipantGroup</a:t>
            </a:r>
            <a:r>
              <a:rPr lang="en-US" dirty="0"/>
              <a:t>)</a:t>
            </a:r>
          </a:p>
        </p:txBody>
      </p:sp>
    </p:spTree>
    <p:extLst>
      <p:ext uri="{BB962C8B-B14F-4D97-AF65-F5344CB8AC3E}">
        <p14:creationId xmlns:p14="http://schemas.microsoft.com/office/powerpoint/2010/main" val="326852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B54C-A9B9-447E-94C5-F7E7C876D1EE}"/>
              </a:ext>
            </a:extLst>
          </p:cNvPr>
          <p:cNvSpPr>
            <a:spLocks noGrp="1"/>
          </p:cNvSpPr>
          <p:nvPr>
            <p:ph type="title"/>
          </p:nvPr>
        </p:nvSpPr>
        <p:spPr/>
        <p:txBody>
          <a:bodyPr/>
          <a:lstStyle/>
          <a:p>
            <a:r>
              <a:rPr lang="en-US" dirty="0"/>
              <a:t>Need PCORnet CDM v6 to FHIR Mappings</a:t>
            </a:r>
          </a:p>
        </p:txBody>
      </p:sp>
      <p:sp>
        <p:nvSpPr>
          <p:cNvPr id="3" name="Content Placeholder 2">
            <a:extLst>
              <a:ext uri="{FF2B5EF4-FFF2-40B4-BE49-F238E27FC236}">
                <a16:creationId xmlns:a16="http://schemas.microsoft.com/office/drawing/2014/main" id="{C0CA7A1B-67ED-4A01-B465-282457456614}"/>
              </a:ext>
            </a:extLst>
          </p:cNvPr>
          <p:cNvSpPr>
            <a:spLocks noGrp="1"/>
          </p:cNvSpPr>
          <p:nvPr>
            <p:ph idx="1"/>
          </p:nvPr>
        </p:nvSpPr>
        <p:spPr/>
        <p:txBody>
          <a:bodyPr/>
          <a:lstStyle/>
          <a:p>
            <a:r>
              <a:rPr lang="en-US" dirty="0"/>
              <a:t>We have a PCORnet CDM v4 to FHIR mappings from the Common Data Models Harmonization (CDMH) FHIR IG:</a:t>
            </a:r>
          </a:p>
          <a:p>
            <a:pPr lvl="1"/>
            <a:r>
              <a:rPr lang="en-US" dirty="0">
                <a:hlinkClick r:id="rId2"/>
              </a:rPr>
              <a:t>http://build.fhir.org/ig/HL7/cdmh/profiles.html</a:t>
            </a:r>
            <a:endParaRPr lang="en-US" dirty="0"/>
          </a:p>
          <a:p>
            <a:pPr lvl="1"/>
            <a:endParaRPr lang="en-US" dirty="0"/>
          </a:p>
          <a:p>
            <a:r>
              <a:rPr lang="en-US" dirty="0"/>
              <a:t>Someone mentioned they have mapped FHIR STU3 to PCORnet CDM v6 – can that be shared?</a:t>
            </a:r>
          </a:p>
          <a:p>
            <a:endParaRPr lang="en-US" dirty="0"/>
          </a:p>
        </p:txBody>
      </p:sp>
    </p:spTree>
    <p:extLst>
      <p:ext uri="{BB962C8B-B14F-4D97-AF65-F5344CB8AC3E}">
        <p14:creationId xmlns:p14="http://schemas.microsoft.com/office/powerpoint/2010/main" val="4041954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B2D7-0C75-4047-86FC-E955B663B060}"/>
              </a:ext>
            </a:extLst>
          </p:cNvPr>
          <p:cNvSpPr>
            <a:spLocks noGrp="1"/>
          </p:cNvSpPr>
          <p:nvPr>
            <p:ph type="title"/>
          </p:nvPr>
        </p:nvSpPr>
        <p:spPr/>
        <p:txBody>
          <a:bodyPr/>
          <a:lstStyle/>
          <a:p>
            <a:r>
              <a:rPr lang="en-US" dirty="0"/>
              <a:t>Need PCORnet CDM v6 Value Sets</a:t>
            </a:r>
          </a:p>
        </p:txBody>
      </p:sp>
      <p:sp>
        <p:nvSpPr>
          <p:cNvPr id="3" name="Content Placeholder 2">
            <a:extLst>
              <a:ext uri="{FF2B5EF4-FFF2-40B4-BE49-F238E27FC236}">
                <a16:creationId xmlns:a16="http://schemas.microsoft.com/office/drawing/2014/main" id="{008CC451-D034-4BEC-8492-E536EC37C4A8}"/>
              </a:ext>
            </a:extLst>
          </p:cNvPr>
          <p:cNvSpPr>
            <a:spLocks noGrp="1"/>
          </p:cNvSpPr>
          <p:nvPr>
            <p:ph idx="1"/>
          </p:nvPr>
        </p:nvSpPr>
        <p:spPr/>
        <p:txBody>
          <a:bodyPr/>
          <a:lstStyle/>
          <a:p>
            <a:r>
              <a:rPr lang="en-US" dirty="0"/>
              <a:t>Is this the best source for the PCORnet CDM v6 Value sets?</a:t>
            </a:r>
          </a:p>
          <a:p>
            <a:pPr lvl="1"/>
            <a:r>
              <a:rPr lang="en-US" dirty="0">
                <a:hlinkClick r:id="rId2"/>
              </a:rPr>
              <a:t>https://pcornet.org/wp-content/uploads/2021/05/2021_04_12_PCORnet_CDM_ValueSet_ReferenceFile_v1.11.xlsx</a:t>
            </a:r>
            <a:endParaRPr lang="en-US" dirty="0"/>
          </a:p>
          <a:p>
            <a:r>
              <a:rPr lang="en-US" dirty="0"/>
              <a:t>Are the value sets loaded into a single system somewhere (e.g., VSAC)? </a:t>
            </a:r>
          </a:p>
        </p:txBody>
      </p:sp>
    </p:spTree>
    <p:extLst>
      <p:ext uri="{BB962C8B-B14F-4D97-AF65-F5344CB8AC3E}">
        <p14:creationId xmlns:p14="http://schemas.microsoft.com/office/powerpoint/2010/main" val="2422484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853A-B78B-4506-9F02-C85E611B8B8F}"/>
              </a:ext>
            </a:extLst>
          </p:cNvPr>
          <p:cNvSpPr>
            <a:spLocks noGrp="1"/>
          </p:cNvSpPr>
          <p:nvPr>
            <p:ph type="title"/>
          </p:nvPr>
        </p:nvSpPr>
        <p:spPr>
          <a:xfrm>
            <a:off x="838200" y="365125"/>
            <a:ext cx="10515600" cy="1325563"/>
          </a:xfrm>
        </p:spPr>
        <p:txBody>
          <a:bodyPr/>
          <a:lstStyle/>
          <a:p>
            <a:r>
              <a:rPr lang="en-US" dirty="0"/>
              <a:t>Questions from the Community</a:t>
            </a:r>
          </a:p>
        </p:txBody>
      </p:sp>
      <p:sp>
        <p:nvSpPr>
          <p:cNvPr id="3" name="Content Placeholder 2">
            <a:extLst>
              <a:ext uri="{FF2B5EF4-FFF2-40B4-BE49-F238E27FC236}">
                <a16:creationId xmlns:a16="http://schemas.microsoft.com/office/drawing/2014/main" id="{8326DDD8-CC45-4D5A-8A65-62F3DD66090A}"/>
              </a:ext>
            </a:extLst>
          </p:cNvPr>
          <p:cNvSpPr>
            <a:spLocks noGrp="1"/>
          </p:cNvSpPr>
          <p:nvPr>
            <p:ph idx="1"/>
          </p:nvPr>
        </p:nvSpPr>
        <p:spPr>
          <a:xfrm>
            <a:off x="838199" y="1361661"/>
            <a:ext cx="11148391" cy="5277678"/>
          </a:xfrm>
        </p:spPr>
        <p:txBody>
          <a:bodyPr>
            <a:normAutofit fontScale="85000" lnSpcReduction="20000"/>
          </a:bodyPr>
          <a:lstStyle/>
          <a:p>
            <a:r>
              <a:rPr lang="en-US" dirty="0"/>
              <a:t>PCORnet has enough trouble supporting the sites already involved; are they able to support these new data partners?</a:t>
            </a:r>
          </a:p>
          <a:p>
            <a:pPr lvl="1"/>
            <a:r>
              <a:rPr lang="en-US" dirty="0"/>
              <a:t>Response: From what we understand so far, a lot of the effort in supporting data partners is related to having multiple different ways that the data is collected and sent. This approach would help streamline the approaches so that the effort should lessen, allowing for the ability to support more data partners (if desired) or to be able to focus more on research.</a:t>
            </a:r>
          </a:p>
          <a:p>
            <a:r>
              <a:rPr lang="en-US" dirty="0"/>
              <a:t>How does this effort compare with HL7 Vulcan, which is also about using FHIR to make EHR data more available for research?</a:t>
            </a:r>
          </a:p>
          <a:p>
            <a:pPr lvl="1"/>
            <a:r>
              <a:rPr lang="en-US" dirty="0"/>
              <a:t>Response: We’ve connected with Vulcan, and they seem to be focused on streamlining content rather than architecture and focused on some work with FDA. We will continue to reach out and work together where possible. They have indicated they could use the MedMorph reference architecture.</a:t>
            </a:r>
          </a:p>
          <a:p>
            <a:r>
              <a:rPr lang="en-US" dirty="0"/>
              <a:t>How will FHIR capacity be expanded in public health agencies, to take advantage of this IG?</a:t>
            </a:r>
          </a:p>
          <a:p>
            <a:pPr lvl="1"/>
            <a:r>
              <a:rPr lang="en-US" dirty="0"/>
              <a:t>Response: There is a public health component of the MedMorph reference architecture already, so we’ve been working on it in parallel with the research FHIR capacity. We’re approaching it in a similar way, with a common architecture to start with, working towards common content profiles wherever possible (we’re aiming to ultimately develop a “U.S. Public Health Library” of common content profiles), and then defining any remaining specific use case needs, if not already covered by the MedMorph reference architecture or shared content profiles, in content IGs.</a:t>
            </a:r>
          </a:p>
        </p:txBody>
      </p:sp>
    </p:spTree>
    <p:extLst>
      <p:ext uri="{BB962C8B-B14F-4D97-AF65-F5344CB8AC3E}">
        <p14:creationId xmlns:p14="http://schemas.microsoft.com/office/powerpoint/2010/main" val="143968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853A-B78B-4506-9F02-C85E611B8B8F}"/>
              </a:ext>
            </a:extLst>
          </p:cNvPr>
          <p:cNvSpPr>
            <a:spLocks noGrp="1"/>
          </p:cNvSpPr>
          <p:nvPr>
            <p:ph type="title"/>
          </p:nvPr>
        </p:nvSpPr>
        <p:spPr>
          <a:xfrm>
            <a:off x="838200" y="365125"/>
            <a:ext cx="10515600" cy="1325563"/>
          </a:xfrm>
        </p:spPr>
        <p:txBody>
          <a:bodyPr/>
          <a:lstStyle/>
          <a:p>
            <a:r>
              <a:rPr lang="en-US" dirty="0"/>
              <a:t>Statements from the Community</a:t>
            </a:r>
          </a:p>
        </p:txBody>
      </p:sp>
      <p:sp>
        <p:nvSpPr>
          <p:cNvPr id="3" name="Content Placeholder 2">
            <a:extLst>
              <a:ext uri="{FF2B5EF4-FFF2-40B4-BE49-F238E27FC236}">
                <a16:creationId xmlns:a16="http://schemas.microsoft.com/office/drawing/2014/main" id="{8326DDD8-CC45-4D5A-8A65-62F3DD66090A}"/>
              </a:ext>
            </a:extLst>
          </p:cNvPr>
          <p:cNvSpPr>
            <a:spLocks noGrp="1"/>
          </p:cNvSpPr>
          <p:nvPr>
            <p:ph idx="1"/>
          </p:nvPr>
        </p:nvSpPr>
        <p:spPr>
          <a:xfrm>
            <a:off x="838199" y="1361661"/>
            <a:ext cx="11148391" cy="5277678"/>
          </a:xfrm>
        </p:spPr>
        <p:txBody>
          <a:bodyPr>
            <a:normAutofit fontScale="92500" lnSpcReduction="10000"/>
          </a:bodyPr>
          <a:lstStyle/>
          <a:p>
            <a:r>
              <a:rPr lang="en-US" dirty="0" err="1"/>
              <a:t>TriNeTX</a:t>
            </a:r>
            <a:r>
              <a:rPr lang="en-US" dirty="0"/>
              <a:t> seems to have cornered the market on use case 1 (new data partner), albeit in a non-PCORnet/non-FHIR context.</a:t>
            </a:r>
          </a:p>
          <a:p>
            <a:pPr lvl="1"/>
            <a:r>
              <a:rPr lang="en-US" dirty="0"/>
              <a:t>Response: This is helpful to know. We’re providing more of a method to do this using FHIR and focusing on PCORnet needs. It could be that this company may eventually want to use this Research Content IG to venture into FHIR. We can look into it further to see if there are overlaps we should be considering for this IG.</a:t>
            </a:r>
          </a:p>
          <a:p>
            <a:r>
              <a:rPr lang="en-US" dirty="0"/>
              <a:t>I have heard (but I can’t my finger right now on exactly where) that someone has already implemented PCORnet CDM→FHIR.</a:t>
            </a:r>
          </a:p>
          <a:p>
            <a:pPr lvl="1"/>
            <a:r>
              <a:rPr lang="en-US" dirty="0"/>
              <a:t>Response: Would be happy to learn more about this if you figure out who’s doing it. If they have a FHIR IG, that can simplify our work (e.g., we’re using an existing FHIR IG for one of the public health use cases). If they don’t, we can work together to ensure we have a shared IG that everyone can benefit from.</a:t>
            </a:r>
          </a:p>
          <a:p>
            <a:r>
              <a:rPr lang="en-US" dirty="0"/>
              <a:t>Medical University of South Carolina has a FHIR-to-PCORnet system.</a:t>
            </a:r>
          </a:p>
          <a:p>
            <a:pPr lvl="1"/>
            <a:r>
              <a:rPr lang="en-US" dirty="0"/>
              <a:t>Response:  I think this may be written up in a pre-print that Les </a:t>
            </a:r>
            <a:r>
              <a:rPr lang="en-US" dirty="0" err="1"/>
              <a:t>Lenert</a:t>
            </a:r>
            <a:r>
              <a:rPr lang="en-US" dirty="0"/>
              <a:t> mentioned on the last call. We can definitely learn from MUSC’s approach to inform the IG.</a:t>
            </a:r>
          </a:p>
        </p:txBody>
      </p:sp>
    </p:spTree>
    <p:extLst>
      <p:ext uri="{BB962C8B-B14F-4D97-AF65-F5344CB8AC3E}">
        <p14:creationId xmlns:p14="http://schemas.microsoft.com/office/powerpoint/2010/main" val="4206594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095C4-04BE-471F-9512-EAD627C690EE}"/>
              </a:ext>
            </a:extLst>
          </p:cNvPr>
          <p:cNvSpPr>
            <a:spLocks noGrp="1"/>
          </p:cNvSpPr>
          <p:nvPr>
            <p:ph type="title"/>
          </p:nvPr>
        </p:nvSpPr>
        <p:spPr/>
        <p:txBody>
          <a:bodyPr/>
          <a:lstStyle/>
          <a:p>
            <a:r>
              <a:rPr lang="en-US" dirty="0"/>
              <a:t>Use Case Items</a:t>
            </a:r>
          </a:p>
        </p:txBody>
      </p:sp>
      <p:sp>
        <p:nvSpPr>
          <p:cNvPr id="3" name="Content Placeholder 2">
            <a:extLst>
              <a:ext uri="{FF2B5EF4-FFF2-40B4-BE49-F238E27FC236}">
                <a16:creationId xmlns:a16="http://schemas.microsoft.com/office/drawing/2014/main" id="{00FAC01F-F419-4552-8A13-D1D4A03BAF78}"/>
              </a:ext>
            </a:extLst>
          </p:cNvPr>
          <p:cNvSpPr>
            <a:spLocks noGrp="1"/>
          </p:cNvSpPr>
          <p:nvPr>
            <p:ph idx="1"/>
          </p:nvPr>
        </p:nvSpPr>
        <p:spPr/>
        <p:txBody>
          <a:bodyPr/>
          <a:lstStyle/>
          <a:p>
            <a:r>
              <a:rPr lang="en-US" dirty="0"/>
              <a:t>Goals of the Use Case</a:t>
            </a:r>
          </a:p>
          <a:p>
            <a:r>
              <a:rPr lang="en-US" dirty="0"/>
              <a:t>Scope of the Use Case </a:t>
            </a:r>
          </a:p>
          <a:p>
            <a:pPr lvl="1"/>
            <a:r>
              <a:rPr lang="en-US" dirty="0"/>
              <a:t>In Scope</a:t>
            </a:r>
          </a:p>
          <a:p>
            <a:pPr lvl="1"/>
            <a:r>
              <a:rPr lang="en-US" dirty="0"/>
              <a:t>Out of Scope</a:t>
            </a:r>
          </a:p>
          <a:p>
            <a:r>
              <a:rPr lang="en-US" dirty="0"/>
              <a:t>Preconditions</a:t>
            </a:r>
          </a:p>
          <a:p>
            <a:pPr lvl="1"/>
            <a:r>
              <a:rPr lang="en-US" dirty="0"/>
              <a:t>The research organization negotiates an agreement and the DUA, IRBs are in place </a:t>
            </a:r>
          </a:p>
          <a:p>
            <a:r>
              <a:rPr lang="en-US" dirty="0"/>
              <a:t>Postconditions</a:t>
            </a:r>
          </a:p>
          <a:p>
            <a:pPr lvl="1"/>
            <a:r>
              <a:rPr lang="en-US" dirty="0"/>
              <a:t>The desired query results reside in the Researcher Portal</a:t>
            </a:r>
          </a:p>
        </p:txBody>
      </p:sp>
    </p:spTree>
    <p:extLst>
      <p:ext uri="{BB962C8B-B14F-4D97-AF65-F5344CB8AC3E}">
        <p14:creationId xmlns:p14="http://schemas.microsoft.com/office/powerpoint/2010/main" val="3080892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Next Steps</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505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rgbClr val="0070C0"/>
              </a:solidFill>
              <a:latin typeface="+mn-lt"/>
            </a:endParaRPr>
          </a:p>
        </p:txBody>
      </p:sp>
      <p:sp>
        <p:nvSpPr>
          <p:cNvPr id="2" name="Title 1">
            <a:extLst>
              <a:ext uri="{FF2B5EF4-FFF2-40B4-BE49-F238E27FC236}">
                <a16:creationId xmlns:a16="http://schemas.microsoft.com/office/drawing/2014/main" id="{333EBEC8-B3D9-4A02-BF70-EDCF1D2DF710}"/>
              </a:ext>
            </a:extLst>
          </p:cNvPr>
          <p:cNvSpPr>
            <a:spLocks noGrp="1"/>
          </p:cNvSpPr>
          <p:nvPr>
            <p:ph type="title"/>
          </p:nvPr>
        </p:nvSpPr>
        <p:spPr>
          <a:xfrm>
            <a:off x="838200" y="365125"/>
            <a:ext cx="10515600" cy="1325563"/>
          </a:xfrm>
        </p:spPr>
        <p:txBody>
          <a:bodyPr/>
          <a:lstStyle/>
          <a:p>
            <a:r>
              <a:rPr lang="en-US" dirty="0"/>
              <a:t>Meeting Agenda</a:t>
            </a:r>
          </a:p>
        </p:txBody>
      </p:sp>
      <p:graphicFrame>
        <p:nvGraphicFramePr>
          <p:cNvPr id="3" name="Table 3">
            <a:extLst>
              <a:ext uri="{FF2B5EF4-FFF2-40B4-BE49-F238E27FC236}">
                <a16:creationId xmlns:a16="http://schemas.microsoft.com/office/drawing/2014/main" id="{5AA5BAB7-5336-496C-BBA6-ADA11ECE6B9C}"/>
              </a:ext>
            </a:extLst>
          </p:cNvPr>
          <p:cNvGraphicFramePr>
            <a:graphicFrameLocks noGrp="1"/>
          </p:cNvGraphicFramePr>
          <p:nvPr>
            <p:extLst>
              <p:ext uri="{D42A27DB-BD31-4B8C-83A1-F6EECF244321}">
                <p14:modId xmlns:p14="http://schemas.microsoft.com/office/powerpoint/2010/main" val="2905410460"/>
              </p:ext>
            </p:extLst>
          </p:nvPr>
        </p:nvGraphicFramePr>
        <p:xfrm>
          <a:off x="949912" y="1522306"/>
          <a:ext cx="10278821" cy="1630680"/>
        </p:xfrm>
        <a:graphic>
          <a:graphicData uri="http://schemas.openxmlformats.org/drawingml/2006/table">
            <a:tbl>
              <a:tblPr firstRow="1" bandRow="1">
                <a:tableStyleId>{5C22544A-7EE6-4342-B048-85BDC9FD1C3A}</a:tableStyleId>
              </a:tblPr>
              <a:tblGrid>
                <a:gridCol w="4485867">
                  <a:extLst>
                    <a:ext uri="{9D8B030D-6E8A-4147-A177-3AD203B41FA5}">
                      <a16:colId xmlns:a16="http://schemas.microsoft.com/office/drawing/2014/main" val="430683765"/>
                    </a:ext>
                  </a:extLst>
                </a:gridCol>
                <a:gridCol w="4418435">
                  <a:extLst>
                    <a:ext uri="{9D8B030D-6E8A-4147-A177-3AD203B41FA5}">
                      <a16:colId xmlns:a16="http://schemas.microsoft.com/office/drawing/2014/main" val="3832863597"/>
                    </a:ext>
                  </a:extLst>
                </a:gridCol>
                <a:gridCol w="1374519">
                  <a:extLst>
                    <a:ext uri="{9D8B030D-6E8A-4147-A177-3AD203B41FA5}">
                      <a16:colId xmlns:a16="http://schemas.microsoft.com/office/drawing/2014/main" val="403894398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Topic</a:t>
                      </a:r>
                    </a:p>
                  </a:txBody>
                  <a:tcPr/>
                </a:tc>
                <a:tc>
                  <a:txBody>
                    <a:bodyPr/>
                    <a:lstStyle/>
                    <a:p>
                      <a:pPr algn="l"/>
                      <a:r>
                        <a:rPr lang="en-US" sz="2800" dirty="0"/>
                        <a:t>Presenter</a:t>
                      </a:r>
                    </a:p>
                  </a:txBody>
                  <a:tcPr/>
                </a:tc>
                <a:tc>
                  <a:txBody>
                    <a:bodyPr/>
                    <a:lstStyle/>
                    <a:p>
                      <a:pPr algn="l"/>
                      <a:r>
                        <a:rPr lang="en-US" sz="2800" dirty="0"/>
                        <a:t>Time</a:t>
                      </a:r>
                    </a:p>
                  </a:txBody>
                  <a:tcPr/>
                </a:tc>
                <a:extLst>
                  <a:ext uri="{0D108BD9-81ED-4DB2-BD59-A6C34878D82A}">
                    <a16:rowId xmlns:a16="http://schemas.microsoft.com/office/drawing/2014/main" val="860808486"/>
                  </a:ext>
                </a:extLst>
              </a:tr>
              <a:tr h="370840">
                <a:tc>
                  <a:txBody>
                    <a:bodyPr/>
                    <a:lstStyle/>
                    <a:p>
                      <a:pPr marL="0" marR="0">
                        <a:spcBef>
                          <a:spcPts val="0"/>
                        </a:spcBef>
                        <a:spcAft>
                          <a:spcPts val="600"/>
                        </a:spcAft>
                      </a:pPr>
                      <a:r>
                        <a:rPr lang="en-US" sz="2400" dirty="0">
                          <a:effectLst/>
                          <a:latin typeface="+mn-lt"/>
                          <a:ea typeface="+mn-ea"/>
                        </a:rPr>
                        <a:t>Welcome and Logistics</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Becky Angeles</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2934603085"/>
                  </a:ext>
                </a:extLst>
              </a:tr>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ea typeface="+mn-ea"/>
                        </a:rPr>
                        <a:t>User Story 2 Requirements</a:t>
                      </a:r>
                    </a:p>
                  </a:txBody>
                  <a:tcPr marL="76200" marR="76200" marT="0" marB="0"/>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ea typeface="Calibri" panose="020F0502020204030204" pitchFamily="34" charset="0"/>
                        </a:rPr>
                        <a:t>Becky Angeles/Dragon </a:t>
                      </a:r>
                      <a:r>
                        <a:rPr lang="en-US" sz="2400" dirty="0" err="1">
                          <a:effectLst/>
                          <a:latin typeface="+mn-lt"/>
                          <a:ea typeface="Calibri" panose="020F0502020204030204" pitchFamily="34" charset="0"/>
                        </a:rPr>
                        <a:t>Bashyam</a:t>
                      </a:r>
                      <a:endParaRPr lang="en-US" sz="2400" dirty="0">
                        <a:effectLst/>
                        <a:latin typeface="+mn-lt"/>
                        <a:ea typeface="Calibri" panose="020F0502020204030204" pitchFamily="34" charset="0"/>
                      </a:endParaRP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50 mins</a:t>
                      </a:r>
                    </a:p>
                  </a:txBody>
                  <a:tcPr marL="76200" marR="76200" marT="0" marB="0"/>
                </a:tc>
                <a:extLst>
                  <a:ext uri="{0D108BD9-81ED-4DB2-BD59-A6C34878D82A}">
                    <a16:rowId xmlns:a16="http://schemas.microsoft.com/office/drawing/2014/main" val="2160821275"/>
                  </a:ext>
                </a:extLst>
              </a:tr>
              <a:tr h="370840">
                <a:tc>
                  <a:txBody>
                    <a:bodyPr/>
                    <a:lstStyle/>
                    <a:p>
                      <a:pPr marL="0" marR="0">
                        <a:spcBef>
                          <a:spcPts val="0"/>
                        </a:spcBef>
                        <a:spcAft>
                          <a:spcPts val="600"/>
                        </a:spcAft>
                      </a:pPr>
                      <a:r>
                        <a:rPr lang="en-US" sz="2400" dirty="0">
                          <a:effectLst/>
                          <a:latin typeface="+mn-lt"/>
                          <a:ea typeface="+mn-ea"/>
                        </a:rPr>
                        <a:t>Next Steps</a:t>
                      </a:r>
                    </a:p>
                  </a:txBody>
                  <a:tcPr marL="76200" marR="76200" marT="0" marB="0"/>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ea typeface="Calibri" panose="020F0502020204030204" pitchFamily="34" charset="0"/>
                        </a:rPr>
                        <a:t>Maria Michaels (CDC)</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1884909562"/>
                  </a:ext>
                </a:extLst>
              </a:tr>
            </a:tbl>
          </a:graphicData>
        </a:graphic>
      </p:graphicFrame>
    </p:spTree>
    <p:extLst>
      <p:ext uri="{BB962C8B-B14F-4D97-AF65-F5344CB8AC3E}">
        <p14:creationId xmlns:p14="http://schemas.microsoft.com/office/powerpoint/2010/main" val="183641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955C-2617-4206-B8C6-73851C1ACF6B}"/>
              </a:ext>
            </a:extLst>
          </p:cNvPr>
          <p:cNvSpPr>
            <a:spLocks noGrp="1"/>
          </p:cNvSpPr>
          <p:nvPr>
            <p:ph type="title"/>
          </p:nvPr>
        </p:nvSpPr>
        <p:spPr>
          <a:xfrm>
            <a:off x="838200" y="365125"/>
            <a:ext cx="10515600" cy="1325563"/>
          </a:xfrm>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FB0B34E8-43ED-4E7F-A602-69DDCFEBC48A}"/>
              </a:ext>
            </a:extLst>
          </p:cNvPr>
          <p:cNvSpPr>
            <a:spLocks noGrp="1"/>
          </p:cNvSpPr>
          <p:nvPr>
            <p:ph idx="1"/>
          </p:nvPr>
        </p:nvSpPr>
        <p:spPr>
          <a:xfrm>
            <a:off x="838200" y="1825625"/>
            <a:ext cx="10515600" cy="4351338"/>
          </a:xfrm>
        </p:spPr>
        <p:txBody>
          <a:bodyPr/>
          <a:lstStyle/>
          <a:p>
            <a:r>
              <a:rPr lang="en-US" dirty="0"/>
              <a:t>Next Meeting? </a:t>
            </a:r>
          </a:p>
          <a:p>
            <a:pPr lvl="1"/>
            <a:r>
              <a:rPr lang="en-US" dirty="0"/>
              <a:t>HL7 Working Group Meeting (WGM) is happening next week. We are looking at WGM sessions of interest to see if they conflict with the following times:</a:t>
            </a:r>
          </a:p>
          <a:p>
            <a:pPr lvl="2"/>
            <a:r>
              <a:rPr lang="en-US" b="1" dirty="0">
                <a:solidFill>
                  <a:srgbClr val="00B050"/>
                </a:solidFill>
              </a:rPr>
              <a:t>Weds 5/26 at 3-4pm ET </a:t>
            </a:r>
          </a:p>
          <a:p>
            <a:pPr lvl="2"/>
            <a:r>
              <a:rPr lang="en-US" strike="sngStrike" dirty="0"/>
              <a:t>Thurs 5/27 at 12-1pm ET</a:t>
            </a:r>
          </a:p>
          <a:p>
            <a:pPr lvl="1"/>
            <a:r>
              <a:rPr lang="en-US" dirty="0"/>
              <a:t>Focus of Next Meeting:</a:t>
            </a:r>
          </a:p>
          <a:p>
            <a:pPr lvl="2"/>
            <a:r>
              <a:rPr lang="en-US" dirty="0"/>
              <a:t>Continue with requirements</a:t>
            </a:r>
          </a:p>
          <a:p>
            <a:r>
              <a:rPr lang="en-US" dirty="0"/>
              <a:t>Test at a Connectathon in June/July </a:t>
            </a:r>
          </a:p>
        </p:txBody>
      </p:sp>
    </p:spTree>
    <p:extLst>
      <p:ext uri="{BB962C8B-B14F-4D97-AF65-F5344CB8AC3E}">
        <p14:creationId xmlns:p14="http://schemas.microsoft.com/office/powerpoint/2010/main" val="1371825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833722" y="504066"/>
            <a:ext cx="7886700" cy="994172"/>
          </a:xfrm>
        </p:spPr>
        <p:txBody>
          <a:bodyPr>
            <a:normAutofit/>
          </a:bodyPr>
          <a:lstStyle/>
          <a:p>
            <a:r>
              <a:rPr lang="en-US"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6757745" y="1498237"/>
            <a:ext cx="4617954" cy="4140561"/>
          </a:xfrm>
        </p:spPr>
        <p:txBody>
          <a:bodyPr>
            <a:noAutofit/>
          </a:bodyPr>
          <a:lstStyle/>
          <a:p>
            <a:pPr marL="0" indent="0">
              <a:buNone/>
            </a:pPr>
            <a:r>
              <a:rPr lang="en-US" sz="1800" b="1" dirty="0"/>
              <a:t>CDC Team</a:t>
            </a:r>
          </a:p>
          <a:p>
            <a:pPr lvl="1"/>
            <a:r>
              <a:rPr lang="en-US" sz="1800" dirty="0"/>
              <a:t>Maria Michaels: </a:t>
            </a:r>
            <a:r>
              <a:rPr lang="en-US" sz="1800" dirty="0">
                <a:hlinkClick r:id="rId2"/>
              </a:rPr>
              <a:t>ktx2@cdc.gov</a:t>
            </a:r>
            <a:r>
              <a:rPr lang="en-US" sz="1800" dirty="0"/>
              <a:t> </a:t>
            </a:r>
          </a:p>
          <a:p>
            <a:pPr lvl="1"/>
            <a:r>
              <a:rPr lang="en-US" sz="1800" dirty="0"/>
              <a:t>Wendy Blumenthal: </a:t>
            </a:r>
            <a:r>
              <a:rPr lang="en-US" sz="1800" dirty="0">
                <a:hlinkClick r:id="rId3"/>
              </a:rPr>
              <a:t>wfb6@cdc.gov</a:t>
            </a:r>
            <a:endParaRPr lang="en-US" sz="1800" dirty="0"/>
          </a:p>
          <a:p>
            <a:pPr lvl="1"/>
            <a:r>
              <a:rPr lang="en-US" sz="1800" dirty="0"/>
              <a:t>Arun Srinivasan: </a:t>
            </a:r>
            <a:r>
              <a:rPr lang="en-US" sz="1800" dirty="0">
                <a:hlinkClick r:id="rId4"/>
              </a:rPr>
              <a:t>fos2@cdc.gov</a:t>
            </a:r>
            <a:endParaRPr lang="en-US" sz="1800" dirty="0"/>
          </a:p>
          <a:p>
            <a:pPr lvl="1"/>
            <a:r>
              <a:rPr lang="en-US" sz="1800" dirty="0"/>
              <a:t>Syed Sameemuddin: </a:t>
            </a:r>
            <a:r>
              <a:rPr lang="en-US" sz="1800" dirty="0">
                <a:hlinkClick r:id="rId5"/>
              </a:rPr>
              <a:t>puv5@cdc.gov</a:t>
            </a:r>
            <a:endParaRPr lang="en-US" sz="1800" dirty="0"/>
          </a:p>
          <a:p>
            <a:pPr lvl="1"/>
            <a:r>
              <a:rPr lang="en-US" sz="1800" dirty="0"/>
              <a:t>Abigail Viall: </a:t>
            </a:r>
            <a:r>
              <a:rPr lang="en-US" sz="1800" dirty="0">
                <a:hlinkClick r:id="rId6"/>
              </a:rPr>
              <a:t>bzv3@cdc.gov</a:t>
            </a:r>
            <a:endParaRPr lang="en-US" sz="1800" dirty="0"/>
          </a:p>
          <a:p>
            <a:pPr lvl="1"/>
            <a:r>
              <a:rPr lang="en-US" sz="1800" dirty="0"/>
              <a:t>Aaron Harris: </a:t>
            </a:r>
            <a:r>
              <a:rPr lang="en-US" sz="1800" dirty="0">
                <a:hlinkClick r:id="rId7"/>
              </a:rPr>
              <a:t>ieo9@cdc.gov</a:t>
            </a:r>
            <a:endParaRPr lang="en-US" sz="1800" dirty="0"/>
          </a:p>
          <a:p>
            <a:pPr lvl="1"/>
            <a:r>
              <a:rPr lang="en-US" sz="1800" dirty="0" err="1"/>
              <a:t>Shaoman</a:t>
            </a:r>
            <a:r>
              <a:rPr lang="en-US" sz="1800" dirty="0"/>
              <a:t> Yin: </a:t>
            </a:r>
            <a:r>
              <a:rPr lang="en-US" sz="1800" dirty="0">
                <a:hlinkClick r:id="rId8"/>
              </a:rPr>
              <a:t>wso3@cdc.gov</a:t>
            </a:r>
            <a:endParaRPr lang="en-US" sz="1800" dirty="0"/>
          </a:p>
          <a:p>
            <a:pPr lvl="1"/>
            <a:r>
              <a:rPr lang="en-US" sz="1800" dirty="0"/>
              <a:t>Brian Gugerty: </a:t>
            </a:r>
            <a:r>
              <a:rPr lang="en-US" sz="1800" dirty="0">
                <a:hlinkClick r:id="rId9"/>
              </a:rPr>
              <a:t>vaz6@cdc.gov</a:t>
            </a:r>
            <a:endParaRPr lang="en-US" sz="1800" dirty="0"/>
          </a:p>
          <a:p>
            <a:pPr lvl="1"/>
            <a:r>
              <a:rPr lang="en-US" sz="1800" dirty="0"/>
              <a:t>Cynthia Bush: </a:t>
            </a:r>
            <a:r>
              <a:rPr lang="en-US" sz="1800" dirty="0">
                <a:hlinkClick r:id="rId10"/>
              </a:rPr>
              <a:t>pdz1@cdc.gov</a:t>
            </a:r>
            <a:endParaRPr lang="en-US" sz="1800" dirty="0"/>
          </a:p>
          <a:p>
            <a:pPr lvl="1"/>
            <a:r>
              <a:rPr lang="en-US" sz="1800" dirty="0"/>
              <a:t>Laura Conn: </a:t>
            </a:r>
            <a:r>
              <a:rPr lang="en-US" sz="1800" dirty="0">
                <a:hlinkClick r:id="rId11"/>
              </a:rPr>
              <a:t>lbk1@cdc.gov</a:t>
            </a:r>
            <a:endParaRPr lang="en-US" sz="1800" dirty="0"/>
          </a:p>
          <a:p>
            <a:pPr marL="0" indent="0">
              <a:buNone/>
            </a:pPr>
            <a:r>
              <a:rPr lang="en-US" sz="1800" b="1" dirty="0"/>
              <a:t>TEP Co-Chairs</a:t>
            </a:r>
          </a:p>
          <a:p>
            <a:pPr lvl="1"/>
            <a:r>
              <a:rPr lang="en-US" sz="1800" dirty="0"/>
              <a:t>John Loonsk: </a:t>
            </a:r>
            <a:r>
              <a:rPr lang="en-US" sz="1800" dirty="0">
                <a:hlinkClick r:id="rId12"/>
              </a:rPr>
              <a:t>john.loonsk@jhu.edu</a:t>
            </a:r>
            <a:endParaRPr lang="en-US" sz="1800" dirty="0"/>
          </a:p>
          <a:p>
            <a:pPr lvl="1"/>
            <a:r>
              <a:rPr lang="en-US" sz="1800" dirty="0"/>
              <a:t>Bill Lober: </a:t>
            </a:r>
            <a:r>
              <a:rPr lang="en-US" sz="1800" dirty="0">
                <a:hlinkClick r:id="rId13"/>
              </a:rPr>
              <a:t>lober@uw.edu</a:t>
            </a:r>
            <a:endParaRPr lang="en-US" sz="1800" dirty="0"/>
          </a:p>
          <a:p>
            <a:endParaRPr lang="en-US" sz="18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903277" y="1498238"/>
            <a:ext cx="5837154" cy="41405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lumMod val="75000"/>
                </a:schemeClr>
              </a:buClr>
              <a:buNone/>
            </a:pPr>
            <a:r>
              <a:rPr lang="en-US" sz="1800" b="1" dirty="0">
                <a:cs typeface="Arial" panose="020B0604020202020204" pitchFamily="34" charset="0"/>
              </a:rPr>
              <a:t>Use Case Development</a:t>
            </a:r>
          </a:p>
          <a:p>
            <a:pPr>
              <a:buClr>
                <a:schemeClr val="accent1">
                  <a:lumMod val="75000"/>
                </a:schemeClr>
              </a:buClr>
            </a:pPr>
            <a:r>
              <a:rPr lang="en-US" sz="1800" dirty="0">
                <a:cs typeface="Arial" panose="020B0604020202020204" pitchFamily="34" charset="0"/>
              </a:rPr>
              <a:t>Becky Angeles: </a:t>
            </a:r>
            <a:r>
              <a:rPr lang="en-US" sz="1800" dirty="0">
                <a:solidFill>
                  <a:schemeClr val="accent1">
                    <a:lumMod val="75000"/>
                  </a:schemeClr>
                </a:solidFill>
                <a:cs typeface="Arial" panose="020B0604020202020204" pitchFamily="34" charset="0"/>
                <a:hlinkClick r:id="rId14">
                  <a:extLst>
                    <a:ext uri="{A12FA001-AC4F-418D-AE19-62706E023703}">
                      <ahyp:hlinkClr xmlns:ahyp="http://schemas.microsoft.com/office/drawing/2018/hyperlinkcolor" val="tx"/>
                    </a:ext>
                  </a:extLst>
                </a:hlinkClick>
              </a:rPr>
              <a:t>becky.angeles@carradora.com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Jamie Parker</a:t>
            </a:r>
            <a:r>
              <a:rPr lang="en-US" sz="1800" dirty="0">
                <a:solidFill>
                  <a:schemeClr val="accent1">
                    <a:lumMod val="75000"/>
                  </a:schemeClr>
                </a:solidFill>
                <a:cs typeface="Arial" panose="020B0604020202020204" pitchFamily="34" charset="0"/>
              </a:rPr>
              <a:t>: </a:t>
            </a:r>
            <a:r>
              <a:rPr lang="en-US" sz="1800" dirty="0">
                <a:solidFill>
                  <a:schemeClr val="accent1">
                    <a:lumMod val="75000"/>
                  </a:schemeClr>
                </a:solidFill>
                <a:cs typeface="Arial" panose="020B0604020202020204" pitchFamily="34" charset="0"/>
                <a:hlinkClick r:id="rId15">
                  <a:extLst>
                    <a:ext uri="{A12FA001-AC4F-418D-AE19-62706E023703}">
                      <ahyp:hlinkClr xmlns:ahyp="http://schemas.microsoft.com/office/drawing/2018/hyperlinkcolor" val="tx"/>
                    </a:ext>
                  </a:extLst>
                </a:hlinkClick>
              </a:rPr>
              <a:t>jamie.parker@carradora.com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Kishore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6">
                  <a:extLst>
                    <a:ext uri="{A12FA001-AC4F-418D-AE19-62706E023703}">
                      <ahyp:hlinkClr xmlns:ahyp="http://schemas.microsoft.com/office/drawing/2018/hyperlinkcolor" val="tx"/>
                    </a:ext>
                  </a:extLst>
                </a:hlinkClick>
              </a:rPr>
              <a:t>kishore.bashyam@drajer.com</a:t>
            </a:r>
            <a:endParaRPr lang="en-US" sz="1800" dirty="0">
              <a:solidFill>
                <a:schemeClr val="accent1">
                  <a:lumMod val="75000"/>
                </a:schemeClr>
              </a:solidFill>
              <a:cs typeface="Arial" panose="020B0604020202020204" pitchFamily="34" charset="0"/>
            </a:endParaRPr>
          </a:p>
          <a:p>
            <a:pPr>
              <a:buClr>
                <a:schemeClr val="accent1">
                  <a:lumMod val="75000"/>
                </a:schemeClr>
              </a:buClr>
            </a:pPr>
            <a:r>
              <a:rPr lang="en-US" sz="1800" dirty="0">
                <a:cs typeface="Arial" panose="020B0604020202020204" pitchFamily="34" charset="0"/>
              </a:rPr>
              <a:t>Mike Flanigan: </a:t>
            </a:r>
            <a:r>
              <a:rPr lang="en-US" sz="1800" dirty="0">
                <a:solidFill>
                  <a:schemeClr val="accent1">
                    <a:lumMod val="75000"/>
                  </a:schemeClr>
                </a:solidFill>
                <a:cs typeface="Arial" panose="020B0604020202020204" pitchFamily="34" charset="0"/>
                <a:hlinkClick r:id="rId17">
                  <a:extLst>
                    <a:ext uri="{A12FA001-AC4F-418D-AE19-62706E023703}">
                      <ahyp:hlinkClr xmlns:ahyp="http://schemas.microsoft.com/office/drawing/2018/hyperlinkcolor" val="tx"/>
                    </a:ext>
                  </a:extLst>
                </a:hlinkClick>
              </a:rPr>
              <a:t>mike.flanigan@carradora.com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SME</a:t>
            </a:r>
          </a:p>
          <a:p>
            <a:pPr>
              <a:buClr>
                <a:schemeClr val="accent1">
                  <a:lumMod val="75000"/>
                </a:schemeClr>
              </a:buClr>
            </a:pPr>
            <a:r>
              <a:rPr lang="en-US" sz="1800" dirty="0">
                <a:cs typeface="Arial" panose="020B0604020202020204" pitchFamily="34" charset="0"/>
              </a:rPr>
              <a:t>Brett </a:t>
            </a:r>
            <a:r>
              <a:rPr lang="en-US" sz="1800" dirty="0" err="1">
                <a:cs typeface="Arial" panose="020B0604020202020204" pitchFamily="34" charset="0"/>
              </a:rPr>
              <a:t>Marquard</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8">
                  <a:extLst>
                    <a:ext uri="{A12FA001-AC4F-418D-AE19-62706E023703}">
                      <ahyp:hlinkClr xmlns:ahyp="http://schemas.microsoft.com/office/drawing/2018/hyperlinkcolor" val="tx"/>
                    </a:ext>
                  </a:extLst>
                </a:hlinkClick>
              </a:rPr>
              <a:t>brett@waveoneassociates.com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Lead</a:t>
            </a:r>
          </a:p>
          <a:p>
            <a:pPr>
              <a:buClr>
                <a:schemeClr val="accent1">
                  <a:lumMod val="75000"/>
                </a:schemeClr>
              </a:buClr>
            </a:pPr>
            <a:r>
              <a:rPr lang="en-US" sz="1800" dirty="0">
                <a:cs typeface="Arial" panose="020B0604020202020204" pitchFamily="34" charset="0"/>
              </a:rPr>
              <a:t>Nagesh “Dragon”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9">
                  <a:extLst>
                    <a:ext uri="{A12FA001-AC4F-418D-AE19-62706E023703}">
                      <ahyp:hlinkClr xmlns:ahyp="http://schemas.microsoft.com/office/drawing/2018/hyperlinkcolor" val="tx"/>
                    </a:ext>
                  </a:extLst>
                </a:hlinkClick>
              </a:rPr>
              <a:t>nagesh.bashyam@drajer.com</a:t>
            </a:r>
            <a:r>
              <a:rPr lang="en-US" sz="1800" dirty="0">
                <a:solidFill>
                  <a:schemeClr val="accent1">
                    <a:lumMod val="75000"/>
                  </a:schemeClr>
                </a:solidFill>
                <a:cs typeface="Arial" panose="020B0604020202020204" pitchFamily="34" charset="0"/>
              </a:rPr>
              <a:t> </a:t>
            </a:r>
          </a:p>
          <a:p>
            <a:pPr>
              <a:buClr>
                <a:schemeClr val="accent1">
                  <a:lumMod val="75000"/>
                </a:schemeClr>
              </a:buClr>
            </a:pPr>
            <a:endParaRPr lang="en-US" sz="1800" dirty="0"/>
          </a:p>
        </p:txBody>
      </p:sp>
    </p:spTree>
    <p:extLst>
      <p:ext uri="{BB962C8B-B14F-4D97-AF65-F5344CB8AC3E}">
        <p14:creationId xmlns:p14="http://schemas.microsoft.com/office/powerpoint/2010/main" val="91825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F26A-3EA9-4276-983E-AC73E6C184C6}"/>
              </a:ext>
            </a:extLst>
          </p:cNvPr>
          <p:cNvSpPr>
            <a:spLocks noGrp="1"/>
          </p:cNvSpPr>
          <p:nvPr>
            <p:ph type="title"/>
          </p:nvPr>
        </p:nvSpPr>
        <p:spPr>
          <a:xfrm>
            <a:off x="838200" y="103868"/>
            <a:ext cx="10515600" cy="1325563"/>
          </a:xfrm>
        </p:spPr>
        <p:txBody>
          <a:bodyPr>
            <a:normAutofit/>
          </a:bodyPr>
          <a:lstStyle/>
          <a:p>
            <a:r>
              <a:rPr lang="en-US" dirty="0"/>
              <a:t>Resources/Useful Links</a:t>
            </a:r>
          </a:p>
        </p:txBody>
      </p:sp>
      <p:sp>
        <p:nvSpPr>
          <p:cNvPr id="3" name="Content Placeholder 2">
            <a:extLst>
              <a:ext uri="{FF2B5EF4-FFF2-40B4-BE49-F238E27FC236}">
                <a16:creationId xmlns:a16="http://schemas.microsoft.com/office/drawing/2014/main" id="{1A0FE15A-6AE5-4FEE-BF60-E035A899AD09}"/>
              </a:ext>
            </a:extLst>
          </p:cNvPr>
          <p:cNvSpPr>
            <a:spLocks noGrp="1"/>
          </p:cNvSpPr>
          <p:nvPr>
            <p:ph idx="1"/>
          </p:nvPr>
        </p:nvSpPr>
        <p:spPr>
          <a:xfrm>
            <a:off x="838200" y="1571844"/>
            <a:ext cx="10855235" cy="4389437"/>
          </a:xfrm>
        </p:spPr>
        <p:txBody>
          <a:bodyPr>
            <a:noAutofit/>
          </a:bodyPr>
          <a:lstStyle/>
          <a:p>
            <a:r>
              <a:rPr lang="en-US" dirty="0"/>
              <a:t>Research Use Case </a:t>
            </a:r>
            <a:r>
              <a:rPr lang="en-US" sz="2400" i="1" dirty="0"/>
              <a:t>(login with Carradora id/password)</a:t>
            </a:r>
            <a:r>
              <a:rPr lang="en-US" dirty="0"/>
              <a:t>: </a:t>
            </a:r>
            <a:r>
              <a:rPr lang="en-US" sz="2400" dirty="0">
                <a:hlinkClick r:id="rId2"/>
              </a:rPr>
              <a:t>https://carradora.atlassian.net/wiki/spaces/MedMorph/pages/858980359/Research+Use+Case+-+DRAFT</a:t>
            </a:r>
            <a:endParaRPr lang="en-US" sz="2400" dirty="0"/>
          </a:p>
          <a:p>
            <a:r>
              <a:rPr lang="en-US" dirty="0"/>
              <a:t>MedMorph Research Content IG Proposal </a:t>
            </a:r>
            <a:r>
              <a:rPr lang="en-US" sz="2400" i="1" dirty="0"/>
              <a:t>(login with HL7 id/password): </a:t>
            </a:r>
            <a:r>
              <a:rPr lang="en-US" sz="2400" dirty="0"/>
              <a:t> </a:t>
            </a:r>
            <a:r>
              <a:rPr lang="en-US" sz="2400" dirty="0">
                <a:hlinkClick r:id="rId3"/>
              </a:rPr>
              <a:t>https://confluence.hl7.org/display/FHIR/Research+Data+Exchange</a:t>
            </a:r>
            <a:endParaRPr lang="en-US" sz="2400" dirty="0"/>
          </a:p>
          <a:p>
            <a:r>
              <a:rPr lang="en-US" dirty="0"/>
              <a:t>MedMorph Reference Architecture FHIR IG: </a:t>
            </a:r>
            <a:r>
              <a:rPr lang="en-US" sz="2400" dirty="0">
                <a:hlinkClick r:id="rId4"/>
              </a:rPr>
              <a:t>http://hl7.org/fhir/us/medmorph/2021Jan/</a:t>
            </a:r>
            <a:endParaRPr lang="en-US" sz="2400" dirty="0"/>
          </a:p>
          <a:p>
            <a:pPr marL="0" indent="0">
              <a:buNone/>
            </a:pPr>
            <a:endParaRPr lang="en-US" sz="2000" dirty="0"/>
          </a:p>
        </p:txBody>
      </p:sp>
    </p:spTree>
    <p:extLst>
      <p:ext uri="{BB962C8B-B14F-4D97-AF65-F5344CB8AC3E}">
        <p14:creationId xmlns:p14="http://schemas.microsoft.com/office/powerpoint/2010/main" val="1544421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MedMorph Background</a:t>
            </a:r>
            <a:endParaRPr lang="en-US" sz="4000" dirty="0">
              <a:solidFill>
                <a:srgbClr val="0070C0"/>
              </a:solidFill>
              <a:latin typeface="+mn-lt"/>
              <a:ea typeface="Calibri" panose="020F0502020204030204" pitchFamily="34" charset="0"/>
            </a:endParaRP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81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19D5-1D2C-4E24-9018-A8DAB062B20D}"/>
              </a:ext>
            </a:extLst>
          </p:cNvPr>
          <p:cNvSpPr>
            <a:spLocks noGrp="1"/>
          </p:cNvSpPr>
          <p:nvPr>
            <p:ph type="title"/>
          </p:nvPr>
        </p:nvSpPr>
        <p:spPr>
          <a:xfrm>
            <a:off x="281871" y="-82043"/>
            <a:ext cx="11760358" cy="1325563"/>
          </a:xfrm>
        </p:spPr>
        <p:txBody>
          <a:bodyPr>
            <a:noAutofit/>
          </a:bodyPr>
          <a:lstStyle/>
          <a:p>
            <a:r>
              <a:rPr lang="en-US" sz="4200" dirty="0"/>
              <a:t>The Data Lifecycle &amp; Impacts to the Public’s Health</a:t>
            </a:r>
          </a:p>
        </p:txBody>
      </p:sp>
      <p:sp>
        <p:nvSpPr>
          <p:cNvPr id="4" name="Rectangle 3">
            <a:extLst>
              <a:ext uri="{FF2B5EF4-FFF2-40B4-BE49-F238E27FC236}">
                <a16:creationId xmlns:a16="http://schemas.microsoft.com/office/drawing/2014/main" id="{3BB251F0-ACF2-43ED-ADC9-409F394FAAE1}"/>
              </a:ext>
            </a:extLst>
          </p:cNvPr>
          <p:cNvSpPr/>
          <p:nvPr/>
        </p:nvSpPr>
        <p:spPr>
          <a:xfrm>
            <a:off x="9033412" y="1042810"/>
            <a:ext cx="2983196" cy="5724644"/>
          </a:xfrm>
          <a:prstGeom prst="rect">
            <a:avLst/>
          </a:prstGeom>
          <a:solidFill>
            <a:schemeClr val="bg2">
              <a:lumMod val="85000"/>
            </a:schemeClr>
          </a:solid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55C934F-9D10-4AC6-94C8-0E73B0330344}"/>
              </a:ext>
            </a:extLst>
          </p:cNvPr>
          <p:cNvSpPr/>
          <p:nvPr/>
        </p:nvSpPr>
        <p:spPr>
          <a:xfrm>
            <a:off x="149771" y="923136"/>
            <a:ext cx="2787944" cy="5802997"/>
          </a:xfrm>
          <a:prstGeom prst="rect">
            <a:avLst/>
          </a:prstGeom>
          <a:solidFill>
            <a:schemeClr val="bg2">
              <a:lumMod val="85000"/>
            </a:schemeClr>
          </a:solid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FBE27F4-9508-43D1-A9BB-A44D23227252}"/>
              </a:ext>
            </a:extLst>
          </p:cNvPr>
          <p:cNvSpPr txBox="1"/>
          <p:nvPr/>
        </p:nvSpPr>
        <p:spPr>
          <a:xfrm>
            <a:off x="10140457" y="2593942"/>
            <a:ext cx="1761900" cy="1200329"/>
          </a:xfrm>
          <a:prstGeom prst="rect">
            <a:avLst/>
          </a:prstGeom>
          <a:noFill/>
          <a:ln>
            <a:noFill/>
          </a:ln>
        </p:spPr>
        <p:txBody>
          <a:bodyPr wrap="square" rtlCol="0" anchor="b">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HEALTH</a:t>
            </a: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IMPACTS &amp;</a:t>
            </a: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OUTCOMES</a:t>
            </a:r>
            <a:endPar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7" name="Right Arrow 11">
            <a:extLst>
              <a:ext uri="{FF2B5EF4-FFF2-40B4-BE49-F238E27FC236}">
                <a16:creationId xmlns:a16="http://schemas.microsoft.com/office/drawing/2014/main" id="{3CD20658-8C89-4696-9F8D-F7E8DF184849}"/>
              </a:ext>
            </a:extLst>
          </p:cNvPr>
          <p:cNvSpPr/>
          <p:nvPr/>
        </p:nvSpPr>
        <p:spPr>
          <a:xfrm>
            <a:off x="2958930" y="2811824"/>
            <a:ext cx="6058278"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8" name="Right Arrow 12">
            <a:extLst>
              <a:ext uri="{FF2B5EF4-FFF2-40B4-BE49-F238E27FC236}">
                <a16:creationId xmlns:a16="http://schemas.microsoft.com/office/drawing/2014/main" id="{FC194B17-6198-44AB-8477-F273BED95EA8}"/>
              </a:ext>
            </a:extLst>
          </p:cNvPr>
          <p:cNvSpPr/>
          <p:nvPr/>
        </p:nvSpPr>
        <p:spPr>
          <a:xfrm rot="10800000">
            <a:off x="2962764" y="4051102"/>
            <a:ext cx="6111941"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9" name="TextBox 8">
            <a:extLst>
              <a:ext uri="{FF2B5EF4-FFF2-40B4-BE49-F238E27FC236}">
                <a16:creationId xmlns:a16="http://schemas.microsoft.com/office/drawing/2014/main" id="{E9521B3C-F878-4A37-86C5-08CCF8FB8EBC}"/>
              </a:ext>
            </a:extLst>
          </p:cNvPr>
          <p:cNvSpPr txBox="1"/>
          <p:nvPr/>
        </p:nvSpPr>
        <p:spPr>
          <a:xfrm>
            <a:off x="1316071" y="2741120"/>
            <a:ext cx="1796279"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KNOWLEDGE</a:t>
            </a:r>
          </a:p>
        </p:txBody>
      </p:sp>
      <p:sp>
        <p:nvSpPr>
          <p:cNvPr id="10" name="TextBox 9">
            <a:extLst>
              <a:ext uri="{FF2B5EF4-FFF2-40B4-BE49-F238E27FC236}">
                <a16:creationId xmlns:a16="http://schemas.microsoft.com/office/drawing/2014/main" id="{DBE090CF-9CAA-4B66-9968-31DD463D5A41}"/>
              </a:ext>
            </a:extLst>
          </p:cNvPr>
          <p:cNvSpPr txBox="1"/>
          <p:nvPr/>
        </p:nvSpPr>
        <p:spPr>
          <a:xfrm>
            <a:off x="9445160" y="2693620"/>
            <a:ext cx="1184445"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ACTION</a:t>
            </a:r>
          </a:p>
        </p:txBody>
      </p:sp>
      <p:sp>
        <p:nvSpPr>
          <p:cNvPr id="11" name="TextBox 10">
            <a:extLst>
              <a:ext uri="{FF2B5EF4-FFF2-40B4-BE49-F238E27FC236}">
                <a16:creationId xmlns:a16="http://schemas.microsoft.com/office/drawing/2014/main" id="{DCFA8065-0BD9-4C8B-9B0E-EF0C543C04FC}"/>
              </a:ext>
            </a:extLst>
          </p:cNvPr>
          <p:cNvSpPr txBox="1"/>
          <p:nvPr/>
        </p:nvSpPr>
        <p:spPr>
          <a:xfrm>
            <a:off x="1176865" y="4039845"/>
            <a:ext cx="1882565"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INFORMATION</a:t>
            </a:r>
          </a:p>
        </p:txBody>
      </p:sp>
      <p:sp>
        <p:nvSpPr>
          <p:cNvPr id="12" name="TextBox 11">
            <a:extLst>
              <a:ext uri="{FF2B5EF4-FFF2-40B4-BE49-F238E27FC236}">
                <a16:creationId xmlns:a16="http://schemas.microsoft.com/office/drawing/2014/main" id="{3AEB7DB0-D231-4F3B-846C-616656FFBF98}"/>
              </a:ext>
            </a:extLst>
          </p:cNvPr>
          <p:cNvSpPr txBox="1"/>
          <p:nvPr/>
        </p:nvSpPr>
        <p:spPr>
          <a:xfrm>
            <a:off x="9539288" y="4197628"/>
            <a:ext cx="996189"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a:t>
            </a:r>
          </a:p>
        </p:txBody>
      </p:sp>
      <p:sp>
        <p:nvSpPr>
          <p:cNvPr id="13" name="Right Arrow 19">
            <a:extLst>
              <a:ext uri="{FF2B5EF4-FFF2-40B4-BE49-F238E27FC236}">
                <a16:creationId xmlns:a16="http://schemas.microsoft.com/office/drawing/2014/main" id="{0BBED0C7-AC10-4D71-9D9E-17BDD61C9797}"/>
              </a:ext>
            </a:extLst>
          </p:cNvPr>
          <p:cNvSpPr/>
          <p:nvPr/>
        </p:nvSpPr>
        <p:spPr>
          <a:xfrm rot="16200000">
            <a:off x="1649057" y="3425835"/>
            <a:ext cx="862263"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4" name="Right Arrow 20">
            <a:extLst>
              <a:ext uri="{FF2B5EF4-FFF2-40B4-BE49-F238E27FC236}">
                <a16:creationId xmlns:a16="http://schemas.microsoft.com/office/drawing/2014/main" id="{64E46F32-99F7-40BE-8D9A-3256A1F41B27}"/>
              </a:ext>
            </a:extLst>
          </p:cNvPr>
          <p:cNvSpPr/>
          <p:nvPr/>
        </p:nvSpPr>
        <p:spPr>
          <a:xfrm rot="5400000">
            <a:off x="9430949" y="3475931"/>
            <a:ext cx="1053255"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cxnSp>
        <p:nvCxnSpPr>
          <p:cNvPr id="15" name="Straight Connector 14">
            <a:extLst>
              <a:ext uri="{FF2B5EF4-FFF2-40B4-BE49-F238E27FC236}">
                <a16:creationId xmlns:a16="http://schemas.microsoft.com/office/drawing/2014/main" id="{421A4D4B-EA00-4286-B052-DA6ECC915729}"/>
              </a:ext>
            </a:extLst>
          </p:cNvPr>
          <p:cNvCxnSpPr>
            <a:stCxn id="29" idx="2"/>
            <a:endCxn id="9" idx="0"/>
          </p:cNvCxnSpPr>
          <p:nvPr/>
        </p:nvCxnSpPr>
        <p:spPr>
          <a:xfrm>
            <a:off x="1559703" y="2520138"/>
            <a:ext cx="654508" cy="220982"/>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C7D96C-8B6D-41D3-A748-E07655F278BD}"/>
              </a:ext>
            </a:extLst>
          </p:cNvPr>
          <p:cNvSpPr txBox="1"/>
          <p:nvPr/>
        </p:nvSpPr>
        <p:spPr>
          <a:xfrm>
            <a:off x="281871" y="5345660"/>
            <a:ext cx="1981199" cy="1200329"/>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207"/>
                </a:solidFill>
                <a:effectLst/>
                <a:uLnTx/>
                <a:uFillTx/>
                <a:latin typeface="Calibri" panose="020F0502020204030204" pitchFamily="34" charset="0"/>
                <a:ea typeface="+mn-ea"/>
                <a:cs typeface="+mn-cs"/>
              </a:rPr>
              <a:t>Data Science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Analytics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 Linkages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 Visualization</a:t>
            </a:r>
          </a:p>
        </p:txBody>
      </p:sp>
      <p:cxnSp>
        <p:nvCxnSpPr>
          <p:cNvPr id="17" name="Straight Connector 16">
            <a:extLst>
              <a:ext uri="{FF2B5EF4-FFF2-40B4-BE49-F238E27FC236}">
                <a16:creationId xmlns:a16="http://schemas.microsoft.com/office/drawing/2014/main" id="{305C4B07-81E8-4030-B684-0663CFC2598D}"/>
              </a:ext>
            </a:extLst>
          </p:cNvPr>
          <p:cNvCxnSpPr>
            <a:endCxn id="11" idx="2"/>
          </p:cNvCxnSpPr>
          <p:nvPr/>
        </p:nvCxnSpPr>
        <p:spPr>
          <a:xfrm flipV="1">
            <a:off x="1182723" y="4439955"/>
            <a:ext cx="935425" cy="905709"/>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C14D8D-AB6B-4763-B850-3492DEA00B95}"/>
              </a:ext>
            </a:extLst>
          </p:cNvPr>
          <p:cNvSpPr txBox="1"/>
          <p:nvPr/>
        </p:nvSpPr>
        <p:spPr>
          <a:xfrm>
            <a:off x="9158658" y="1097338"/>
            <a:ext cx="2732704" cy="1200329"/>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Point of Care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Emergency Response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Departments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Community Services</a:t>
            </a:r>
          </a:p>
        </p:txBody>
      </p:sp>
      <p:cxnSp>
        <p:nvCxnSpPr>
          <p:cNvPr id="19" name="Straight Connector 18">
            <a:extLst>
              <a:ext uri="{FF2B5EF4-FFF2-40B4-BE49-F238E27FC236}">
                <a16:creationId xmlns:a16="http://schemas.microsoft.com/office/drawing/2014/main" id="{633CAC6B-E98E-463D-B195-DAE212887B54}"/>
              </a:ext>
            </a:extLst>
          </p:cNvPr>
          <p:cNvCxnSpPr>
            <a:cxnSpLocks/>
            <a:stCxn id="18" idx="2"/>
          </p:cNvCxnSpPr>
          <p:nvPr/>
        </p:nvCxnSpPr>
        <p:spPr>
          <a:xfrm flipH="1">
            <a:off x="10263464" y="2297667"/>
            <a:ext cx="261546" cy="514158"/>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A3990B4-6F0C-4BDB-9072-5237FD8B63CD}"/>
              </a:ext>
            </a:extLst>
          </p:cNvPr>
          <p:cNvSpPr txBox="1"/>
          <p:nvPr/>
        </p:nvSpPr>
        <p:spPr>
          <a:xfrm>
            <a:off x="9158659" y="5077284"/>
            <a:ext cx="2743699" cy="1477328"/>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EHRs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Registries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Info Systems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Community Info Systems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…many potential sources</a:t>
            </a:r>
          </a:p>
        </p:txBody>
      </p:sp>
      <p:cxnSp>
        <p:nvCxnSpPr>
          <p:cNvPr id="21" name="Straight Connector 20">
            <a:extLst>
              <a:ext uri="{FF2B5EF4-FFF2-40B4-BE49-F238E27FC236}">
                <a16:creationId xmlns:a16="http://schemas.microsoft.com/office/drawing/2014/main" id="{A74D58F7-5A33-4DCF-9708-CE0A077829A6}"/>
              </a:ext>
            </a:extLst>
          </p:cNvPr>
          <p:cNvCxnSpPr>
            <a:cxnSpLocks/>
            <a:stCxn id="20" idx="0"/>
            <a:endCxn id="12" idx="2"/>
          </p:cNvCxnSpPr>
          <p:nvPr/>
        </p:nvCxnSpPr>
        <p:spPr>
          <a:xfrm flipH="1" flipV="1">
            <a:off x="10037383" y="4597738"/>
            <a:ext cx="493126" cy="479546"/>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22" name="Bent Arrow 3">
            <a:extLst>
              <a:ext uri="{FF2B5EF4-FFF2-40B4-BE49-F238E27FC236}">
                <a16:creationId xmlns:a16="http://schemas.microsoft.com/office/drawing/2014/main" id="{1E7B3EDF-FA7D-433F-B400-29CE0B61E8A7}"/>
              </a:ext>
            </a:extLst>
          </p:cNvPr>
          <p:cNvSpPr/>
          <p:nvPr/>
        </p:nvSpPr>
        <p:spPr>
          <a:xfrm rot="10800000">
            <a:off x="10567107" y="3785459"/>
            <a:ext cx="1059299" cy="886485"/>
          </a:xfrm>
          <a:prstGeom prst="bentArrow">
            <a:avLst>
              <a:gd name="adj1" fmla="val 21597"/>
              <a:gd name="adj2" fmla="val 20020"/>
              <a:gd name="adj3" fmla="val 25000"/>
              <a:gd name="adj4" fmla="val 43750"/>
            </a:avLst>
          </a:prstGeom>
          <a:solidFill>
            <a:srgbClr val="7A8FAA"/>
          </a:solidFill>
          <a:ln>
            <a:solidFill>
              <a:srgbClr val="5C7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grpSp>
        <p:nvGrpSpPr>
          <p:cNvPr id="23" name="Group 22">
            <a:extLst>
              <a:ext uri="{FF2B5EF4-FFF2-40B4-BE49-F238E27FC236}">
                <a16:creationId xmlns:a16="http://schemas.microsoft.com/office/drawing/2014/main" id="{1881EA47-52C5-4B67-9E54-9520729CBFB4}"/>
              </a:ext>
            </a:extLst>
          </p:cNvPr>
          <p:cNvGrpSpPr/>
          <p:nvPr/>
        </p:nvGrpSpPr>
        <p:grpSpPr>
          <a:xfrm>
            <a:off x="3059430" y="948263"/>
            <a:ext cx="5766821" cy="1668996"/>
            <a:chOff x="3136547" y="786151"/>
            <a:chExt cx="5766821" cy="1668996"/>
          </a:xfrm>
          <a:solidFill>
            <a:schemeClr val="bg2">
              <a:lumMod val="85000"/>
            </a:schemeClr>
          </a:solidFill>
        </p:grpSpPr>
        <p:sp>
          <p:nvSpPr>
            <p:cNvPr id="24" name="Right Arrow 6">
              <a:extLst>
                <a:ext uri="{FF2B5EF4-FFF2-40B4-BE49-F238E27FC236}">
                  <a16:creationId xmlns:a16="http://schemas.microsoft.com/office/drawing/2014/main" id="{BA711628-039D-436E-BDB7-94C98BE4CC6B}"/>
                </a:ext>
              </a:extLst>
            </p:cNvPr>
            <p:cNvSpPr/>
            <p:nvPr/>
          </p:nvSpPr>
          <p:spPr>
            <a:xfrm>
              <a:off x="3136547" y="786151"/>
              <a:ext cx="5766821" cy="1668996"/>
            </a:xfrm>
            <a:prstGeom prst="rightArrow">
              <a:avLst/>
            </a:prstGeom>
            <a:grp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25" name="TextBox 24">
              <a:extLst>
                <a:ext uri="{FF2B5EF4-FFF2-40B4-BE49-F238E27FC236}">
                  <a16:creationId xmlns:a16="http://schemas.microsoft.com/office/drawing/2014/main" id="{30D7746E-3289-422A-BC69-ED581F0A01E7}"/>
                </a:ext>
              </a:extLst>
            </p:cNvPr>
            <p:cNvSpPr txBox="1"/>
            <p:nvPr/>
          </p:nvSpPr>
          <p:spPr>
            <a:xfrm>
              <a:off x="3297010" y="1366114"/>
              <a:ext cx="4749710" cy="461665"/>
            </a:xfrm>
            <a:prstGeom prst="rect">
              <a:avLst/>
            </a:prstGeom>
            <a:grpFill/>
            <a:ln>
              <a:solidFill>
                <a:srgbClr val="7A8FAA"/>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Delivering actionable knowledge</a:t>
              </a:r>
            </a:p>
          </p:txBody>
        </p:sp>
      </p:grpSp>
      <p:grpSp>
        <p:nvGrpSpPr>
          <p:cNvPr id="26" name="Group 25">
            <a:extLst>
              <a:ext uri="{FF2B5EF4-FFF2-40B4-BE49-F238E27FC236}">
                <a16:creationId xmlns:a16="http://schemas.microsoft.com/office/drawing/2014/main" id="{3AC980A2-FDA7-445A-84D6-BF0F8596A131}"/>
              </a:ext>
            </a:extLst>
          </p:cNvPr>
          <p:cNvGrpSpPr/>
          <p:nvPr/>
        </p:nvGrpSpPr>
        <p:grpSpPr>
          <a:xfrm>
            <a:off x="3086414" y="4545248"/>
            <a:ext cx="5766821" cy="1668996"/>
            <a:chOff x="3163531" y="4383135"/>
            <a:chExt cx="5766821" cy="1668996"/>
          </a:xfrm>
          <a:solidFill>
            <a:schemeClr val="bg2">
              <a:lumMod val="85000"/>
            </a:schemeClr>
          </a:solidFill>
        </p:grpSpPr>
        <p:sp>
          <p:nvSpPr>
            <p:cNvPr id="27" name="Right Arrow 28">
              <a:extLst>
                <a:ext uri="{FF2B5EF4-FFF2-40B4-BE49-F238E27FC236}">
                  <a16:creationId xmlns:a16="http://schemas.microsoft.com/office/drawing/2014/main" id="{90E914F4-DFC7-4A84-B43A-D12B67C6C724}"/>
                </a:ext>
              </a:extLst>
            </p:cNvPr>
            <p:cNvSpPr/>
            <p:nvPr/>
          </p:nvSpPr>
          <p:spPr>
            <a:xfrm rot="10800000">
              <a:off x="3163531" y="4383135"/>
              <a:ext cx="5766821" cy="1668996"/>
            </a:xfrm>
            <a:prstGeom prst="rightArrow">
              <a:avLst/>
            </a:prstGeom>
            <a:grp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28" name="TextBox 27">
              <a:extLst>
                <a:ext uri="{FF2B5EF4-FFF2-40B4-BE49-F238E27FC236}">
                  <a16:creationId xmlns:a16="http://schemas.microsoft.com/office/drawing/2014/main" id="{5DA940D5-D536-4386-8F1E-5EC4493ED898}"/>
                </a:ext>
              </a:extLst>
            </p:cNvPr>
            <p:cNvSpPr txBox="1"/>
            <p:nvPr/>
          </p:nvSpPr>
          <p:spPr>
            <a:xfrm>
              <a:off x="3986832" y="4986800"/>
              <a:ext cx="4749710" cy="461665"/>
            </a:xfrm>
            <a:prstGeom prst="rect">
              <a:avLst/>
            </a:prstGeom>
            <a:grpFill/>
            <a:ln>
              <a:solidFill>
                <a:srgbClr val="7A8FAA"/>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Analyzing data to advance evidence  </a:t>
              </a:r>
            </a:p>
          </p:txBody>
        </p:sp>
      </p:grpSp>
      <p:sp>
        <p:nvSpPr>
          <p:cNvPr id="29" name="TextBox 28">
            <a:extLst>
              <a:ext uri="{FF2B5EF4-FFF2-40B4-BE49-F238E27FC236}">
                <a16:creationId xmlns:a16="http://schemas.microsoft.com/office/drawing/2014/main" id="{0546DD7B-AD79-457A-B1DF-CCAA14FA07ED}"/>
              </a:ext>
            </a:extLst>
          </p:cNvPr>
          <p:cNvSpPr txBox="1"/>
          <p:nvPr/>
        </p:nvSpPr>
        <p:spPr>
          <a:xfrm>
            <a:off x="281871" y="1042810"/>
            <a:ext cx="2555663" cy="1477328"/>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Guidelines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Recommendations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Guidance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Policies or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Mandates</a:t>
            </a:r>
          </a:p>
        </p:txBody>
      </p:sp>
      <p:sp>
        <p:nvSpPr>
          <p:cNvPr id="30" name="TextBox 29">
            <a:extLst>
              <a:ext uri="{FF2B5EF4-FFF2-40B4-BE49-F238E27FC236}">
                <a16:creationId xmlns:a16="http://schemas.microsoft.com/office/drawing/2014/main" id="{516F7ECB-E81B-4A7C-8E66-843B3F361EBA}"/>
              </a:ext>
            </a:extLst>
          </p:cNvPr>
          <p:cNvSpPr txBox="1"/>
          <p:nvPr/>
        </p:nvSpPr>
        <p:spPr>
          <a:xfrm>
            <a:off x="109212" y="3003217"/>
            <a:ext cx="1766881" cy="1200329"/>
          </a:xfrm>
          <a:prstGeom prst="rect">
            <a:avLst/>
          </a:prstGeom>
          <a:noFill/>
          <a:ln>
            <a:noFill/>
          </a:ln>
        </p:spPr>
        <p:txBody>
          <a:bodyPr wrap="square"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UPDATING</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SCIENTIFIC</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EVIDENCE</a:t>
            </a:r>
          </a:p>
        </p:txBody>
      </p:sp>
      <p:sp>
        <p:nvSpPr>
          <p:cNvPr id="32" name="Rectangle 31">
            <a:extLst>
              <a:ext uri="{FF2B5EF4-FFF2-40B4-BE49-F238E27FC236}">
                <a16:creationId xmlns:a16="http://schemas.microsoft.com/office/drawing/2014/main" id="{4735BBD2-6FEC-4BFA-8DBC-6AB981B18770}"/>
              </a:ext>
            </a:extLst>
          </p:cNvPr>
          <p:cNvSpPr/>
          <p:nvPr/>
        </p:nvSpPr>
        <p:spPr>
          <a:xfrm>
            <a:off x="9043879" y="1001490"/>
            <a:ext cx="2983196" cy="5724644"/>
          </a:xfrm>
          <a:prstGeom prst="rect">
            <a:avLst/>
          </a:prstGeom>
          <a:no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3A79A6C-48AA-4D7B-A9EC-E281D48C1534}"/>
              </a:ext>
            </a:extLst>
          </p:cNvPr>
          <p:cNvSpPr/>
          <p:nvPr/>
        </p:nvSpPr>
        <p:spPr>
          <a:xfrm>
            <a:off x="179951" y="942702"/>
            <a:ext cx="2787944" cy="5783432"/>
          </a:xfrm>
          <a:prstGeom prst="rect">
            <a:avLst/>
          </a:prstGeom>
          <a:no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5C51F93A-A2A5-4566-AF1C-96CB1C7688B7}"/>
              </a:ext>
            </a:extLst>
          </p:cNvPr>
          <p:cNvGrpSpPr/>
          <p:nvPr/>
        </p:nvGrpSpPr>
        <p:grpSpPr>
          <a:xfrm>
            <a:off x="3580656" y="3197128"/>
            <a:ext cx="4987572" cy="920291"/>
            <a:chOff x="3775830" y="3147363"/>
            <a:chExt cx="4987572" cy="920291"/>
          </a:xfrm>
        </p:grpSpPr>
        <p:pic>
          <p:nvPicPr>
            <p:cNvPr id="35" name="Picture 34">
              <a:extLst>
                <a:ext uri="{FF2B5EF4-FFF2-40B4-BE49-F238E27FC236}">
                  <a16:creationId xmlns:a16="http://schemas.microsoft.com/office/drawing/2014/main" id="{50CB9714-87AD-47DD-90E0-BBB5FF4E2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5830" y="3147363"/>
              <a:ext cx="920291" cy="920291"/>
            </a:xfrm>
            <a:prstGeom prst="rect">
              <a:avLst/>
            </a:prstGeom>
          </p:spPr>
        </p:pic>
        <p:sp>
          <p:nvSpPr>
            <p:cNvPr id="36" name="TextBox 35">
              <a:extLst>
                <a:ext uri="{FF2B5EF4-FFF2-40B4-BE49-F238E27FC236}">
                  <a16:creationId xmlns:a16="http://schemas.microsoft.com/office/drawing/2014/main" id="{C8299EA8-9ADF-46A5-A4AF-9FCB7116033F}"/>
                </a:ext>
              </a:extLst>
            </p:cNvPr>
            <p:cNvSpPr txBox="1"/>
            <p:nvPr/>
          </p:nvSpPr>
          <p:spPr>
            <a:xfrm>
              <a:off x="4615543" y="3261984"/>
              <a:ext cx="41478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26681"/>
                  </a:solidFill>
                  <a:effectLst/>
                  <a:uLnTx/>
                  <a:uFillTx/>
                  <a:latin typeface="Calibri" panose="020F0502020204030204"/>
                  <a:ea typeface="+mn-ea"/>
                  <a:cs typeface="+mn-cs"/>
                </a:rPr>
                <a:t>Fast Healthcare Interoperability Resources (FHIR®)</a:t>
              </a:r>
            </a:p>
          </p:txBody>
        </p:sp>
      </p:grpSp>
      <p:sp>
        <p:nvSpPr>
          <p:cNvPr id="3" name="Rectangle 2">
            <a:extLst>
              <a:ext uri="{FF2B5EF4-FFF2-40B4-BE49-F238E27FC236}">
                <a16:creationId xmlns:a16="http://schemas.microsoft.com/office/drawing/2014/main" id="{063D0961-D820-4F0C-803B-5ED174044465}"/>
              </a:ext>
            </a:extLst>
          </p:cNvPr>
          <p:cNvSpPr/>
          <p:nvPr/>
        </p:nvSpPr>
        <p:spPr>
          <a:xfrm>
            <a:off x="9017208" y="1001490"/>
            <a:ext cx="3009867" cy="576596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061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0-#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750" fill="hold"/>
                                        <p:tgtEl>
                                          <p:spTgt spid="26"/>
                                        </p:tgtEl>
                                        <p:attrNameLst>
                                          <p:attrName>ppt_x</p:attrName>
                                        </p:attrNameLst>
                                      </p:cBhvr>
                                      <p:tavLst>
                                        <p:tav tm="0">
                                          <p:val>
                                            <p:strVal val="1+#ppt_w/2"/>
                                          </p:val>
                                        </p:tav>
                                        <p:tav tm="100000">
                                          <p:val>
                                            <p:strVal val="#ppt_x"/>
                                          </p:val>
                                        </p:tav>
                                      </p:tavLst>
                                    </p:anim>
                                    <p:anim calcmode="lin" valueType="num">
                                      <p:cBhvr additive="base">
                                        <p:cTn id="25" dur="7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22" grpId="0" animBg="1"/>
      <p:bldP spid="30" grpId="0"/>
      <p:bldP spid="32" grpId="0" animBg="1"/>
      <p:bldP spid="33"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7C386FD-D0AF-4675-92C5-DA7F660FECD6}"/>
              </a:ext>
            </a:extLst>
          </p:cNvPr>
          <p:cNvSpPr txBox="1">
            <a:spLocks/>
          </p:cNvSpPr>
          <p:nvPr/>
        </p:nvSpPr>
        <p:spPr>
          <a:xfrm>
            <a:off x="609598" y="1338504"/>
            <a:ext cx="10596879" cy="5177125"/>
          </a:xfrm>
          <a:prstGeom prst="rect">
            <a:avLst/>
          </a:prstGeom>
        </p:spPr>
        <p:txBody>
          <a:bodyPr vert="horz" lIns="0" tIns="0" rIns="0" bIns="0" rtlCol="0" anchor="t">
            <a:normAutofit/>
          </a:bodyPr>
          <a:lst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A2028"/>
              </a:solidFill>
              <a:effectLst/>
              <a:uLnTx/>
              <a:uFillTx/>
              <a:cs typeface="Calibri" panose="020F0502020204030204" pitchFamily="34" charset="0"/>
            </a:endParaRPr>
          </a:p>
        </p:txBody>
      </p:sp>
      <p:sp>
        <p:nvSpPr>
          <p:cNvPr id="4" name="Title 3">
            <a:extLst>
              <a:ext uri="{FF2B5EF4-FFF2-40B4-BE49-F238E27FC236}">
                <a16:creationId xmlns:a16="http://schemas.microsoft.com/office/drawing/2014/main" id="{0F42F9A5-6404-46EA-A9BA-BB73897C37F9}"/>
              </a:ext>
            </a:extLst>
          </p:cNvPr>
          <p:cNvSpPr>
            <a:spLocks noGrp="1"/>
          </p:cNvSpPr>
          <p:nvPr>
            <p:ph type="title"/>
          </p:nvPr>
        </p:nvSpPr>
        <p:spPr/>
        <p:txBody>
          <a:bodyPr vert="horz" lIns="91440" tIns="45720" rIns="91440" bIns="45720" rtlCol="0" anchor="ctr">
            <a:noAutofit/>
          </a:bodyPr>
          <a:lstStyle/>
          <a:p>
            <a:r>
              <a:rPr lang="en-US" sz="4200" dirty="0"/>
              <a:t>Making EHR Data More Available for Research and Public Health (MedMorph)</a:t>
            </a:r>
          </a:p>
        </p:txBody>
      </p:sp>
      <p:sp>
        <p:nvSpPr>
          <p:cNvPr id="8" name="Content Placeholder 7">
            <a:extLst>
              <a:ext uri="{FF2B5EF4-FFF2-40B4-BE49-F238E27FC236}">
                <a16:creationId xmlns:a16="http://schemas.microsoft.com/office/drawing/2014/main" id="{98B204C0-794D-4925-978B-F2E285A7DFD1}"/>
              </a:ext>
            </a:extLst>
          </p:cNvPr>
          <p:cNvSpPr>
            <a:spLocks noGrp="1"/>
          </p:cNvSpPr>
          <p:nvPr>
            <p:ph idx="1"/>
          </p:nvPr>
        </p:nvSpPr>
        <p:spPr/>
        <p:txBody>
          <a:bodyPr>
            <a:normAutofit fontScale="92500" lnSpcReduction="10000"/>
          </a:bodyPr>
          <a:lstStyle/>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Funded by the </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Patient-Centered Outcomes Research Trust Fund (PCORTF)</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 via the U.S. Department of Health and Human Services (HHS) Assistant Secretary for Planning and Evaluation (ASPE)</a:t>
            </a:r>
          </a:p>
          <a:p>
            <a:pPr marL="76210" marR="0" lvl="1" indent="0" algn="l" defTabSz="914400" rtl="0" eaLnBrk="0" fontAlgn="base" latinLnBrk="0" hangingPunct="0">
              <a:lnSpc>
                <a:spcPct val="100000"/>
              </a:lnSpc>
              <a:spcBef>
                <a:spcPts val="1200"/>
              </a:spcBef>
              <a:spcAft>
                <a:spcPct val="0"/>
              </a:spcAft>
              <a:buClrTx/>
              <a:buSzTx/>
              <a:buNone/>
              <a:tabLst/>
              <a:defRPr/>
            </a:pPr>
            <a:r>
              <a:rPr kumimoji="0" lang="en-US" sz="2000" b="0" i="0" u="none" strike="noStrike" kern="1200" cap="none" spc="0" normalizeH="0" baseline="0" noProof="0" dirty="0">
                <a:ln>
                  <a:noFill/>
                </a:ln>
                <a:solidFill>
                  <a:srgbClr val="1A2028"/>
                </a:solidFill>
                <a:effectLst/>
                <a:uLnTx/>
                <a:uFillTx/>
                <a:cs typeface="Calibri" panose="020F0502020204030204" pitchFamily="34" charset="0"/>
              </a:rPr>
              <a:t>	Total project timeline: 3 years</a:t>
            </a:r>
          </a:p>
          <a:p>
            <a:pPr marL="76210" marR="0" lvl="1" indent="0" algn="l" defTabSz="914400" rtl="0" eaLnBrk="0" fontAlgn="base" latinLnBrk="0" hangingPunct="0">
              <a:lnSpc>
                <a:spcPct val="100000"/>
              </a:lnSpc>
              <a:spcBef>
                <a:spcPts val="1200"/>
              </a:spcBef>
              <a:spcAft>
                <a:spcPct val="0"/>
              </a:spcAft>
              <a:buClrTx/>
              <a:buSzTx/>
              <a:buNone/>
              <a:tabLst/>
              <a:defRPr/>
            </a:pPr>
            <a:endParaRPr kumimoji="0" lang="en-US" sz="1000" b="0" i="0" u="none" strike="noStrike" kern="1200" cap="none" spc="0" normalizeH="0" baseline="0" noProof="0" dirty="0">
              <a:ln>
                <a:noFill/>
              </a:ln>
              <a:solidFill>
                <a:srgbClr val="1A2028"/>
              </a:solidFill>
              <a:effectLst/>
              <a:uLnTx/>
              <a:uFillTx/>
              <a:cs typeface="Calibri" panose="020F0502020204030204" pitchFamily="34" charset="0"/>
            </a:endParaRP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PROBLEM:</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Patient-centered outcomes researchers and public health professionals need better ways to get data from different electronic health record (EHR) systems without posing additional burden on health care providers </a:t>
            </a: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GOAL:</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Create a reliable, scalable, generalizable, configurable, interoperable method to get EHR data for multiple public health and research use cases</a:t>
            </a:r>
            <a:endParaRPr kumimoji="0" lang="en-US" sz="1400" b="0" i="0" u="none" strike="noStrike" kern="1200" cap="none" spc="0" normalizeH="0" baseline="0" noProof="0" dirty="0">
              <a:ln>
                <a:noFill/>
              </a:ln>
              <a:solidFill>
                <a:srgbClr val="1A2028"/>
              </a:solidFill>
              <a:effectLst/>
              <a:uLnTx/>
              <a:uFillTx/>
              <a:cs typeface="Calibri" panose="020F0502020204030204" pitchFamily="34" charset="0"/>
            </a:endParaRP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OBJECTIVE:</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Develop a reference architecture and demonstrate a reference implementation (including implementation guides (IGs)</a:t>
            </a:r>
            <a:endParaRPr kumimoji="0" lang="en-US" sz="1400" b="0" i="0" u="none" strike="noStrike" kern="1200" cap="none" spc="0" normalizeH="0" baseline="0" noProof="0" dirty="0">
              <a:ln>
                <a:noFill/>
              </a:ln>
              <a:solidFill>
                <a:srgbClr val="1A2028"/>
              </a:solidFill>
              <a:effectLst/>
              <a:uLnTx/>
              <a:uFillTx/>
              <a:cs typeface="Calibri" panose="020F0502020204030204" pitchFamily="34" charset="0"/>
            </a:endParaRPr>
          </a:p>
          <a:p>
            <a:pPr marL="0" indent="0">
              <a:buNone/>
            </a:pPr>
            <a:endParaRPr lang="en-US" dirty="0"/>
          </a:p>
        </p:txBody>
      </p:sp>
      <p:sp>
        <p:nvSpPr>
          <p:cNvPr id="2" name="Rectangle 1">
            <a:extLst>
              <a:ext uri="{FF2B5EF4-FFF2-40B4-BE49-F238E27FC236}">
                <a16:creationId xmlns:a16="http://schemas.microsoft.com/office/drawing/2014/main" id="{F39D55AF-781F-4ABF-B22B-1E8AC61655F8}"/>
              </a:ext>
            </a:extLst>
          </p:cNvPr>
          <p:cNvSpPr/>
          <p:nvPr/>
        </p:nvSpPr>
        <p:spPr>
          <a:xfrm>
            <a:off x="1962164" y="6520139"/>
            <a:ext cx="7891749" cy="276999"/>
          </a:xfrm>
          <a:prstGeom prst="rect">
            <a:avLst/>
          </a:prstGeom>
        </p:spPr>
        <p:txBody>
          <a:bodyPr wrap="square">
            <a:spAutoFit/>
          </a:bodyPr>
          <a:lstStyle/>
          <a:p>
            <a:pPr algn="ctr"/>
            <a:r>
              <a:rPr lang="en-US" sz="1200" dirty="0">
                <a:hlinkClick r:id="rId3"/>
              </a:rPr>
              <a:t>https://www.cdc.gov/csels/phio/making-ehr-data-more-available.html</a:t>
            </a:r>
            <a:r>
              <a:rPr lang="en-US" sz="1200" dirty="0"/>
              <a:t> </a:t>
            </a:r>
          </a:p>
        </p:txBody>
      </p:sp>
    </p:spTree>
    <p:extLst>
      <p:ext uri="{BB962C8B-B14F-4D97-AF65-F5344CB8AC3E}">
        <p14:creationId xmlns:p14="http://schemas.microsoft.com/office/powerpoint/2010/main" val="81139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EA99-5457-439A-921B-60F3605020C2}"/>
              </a:ext>
            </a:extLst>
          </p:cNvPr>
          <p:cNvSpPr>
            <a:spLocks noGrp="1"/>
          </p:cNvSpPr>
          <p:nvPr>
            <p:ph type="title"/>
          </p:nvPr>
        </p:nvSpPr>
        <p:spPr/>
        <p:txBody>
          <a:bodyPr>
            <a:normAutofit/>
          </a:bodyPr>
          <a:lstStyle/>
          <a:p>
            <a:r>
              <a:rPr lang="en-US" dirty="0"/>
              <a:t>Technical Expert Panel (TEP): </a:t>
            </a:r>
            <a:br>
              <a:rPr lang="en-US" dirty="0"/>
            </a:br>
            <a:r>
              <a:rPr lang="en-US" dirty="0"/>
              <a:t>Participating Stakeholder Groups</a:t>
            </a:r>
          </a:p>
        </p:txBody>
      </p:sp>
      <p:sp>
        <p:nvSpPr>
          <p:cNvPr id="6" name="Content Placeholder 5">
            <a:extLst>
              <a:ext uri="{FF2B5EF4-FFF2-40B4-BE49-F238E27FC236}">
                <a16:creationId xmlns:a16="http://schemas.microsoft.com/office/drawing/2014/main" id="{16889CD8-6FB1-4B80-B21F-41B21878174F}"/>
              </a:ext>
            </a:extLst>
          </p:cNvPr>
          <p:cNvSpPr>
            <a:spLocks noGrp="1"/>
          </p:cNvSpPr>
          <p:nvPr>
            <p:ph sz="half" idx="1"/>
          </p:nvPr>
        </p:nvSpPr>
        <p:spPr>
          <a:xfrm>
            <a:off x="838200" y="1825624"/>
            <a:ext cx="5181600" cy="4441361"/>
          </a:xfrm>
        </p:spPr>
        <p:txBody>
          <a:bodyPr>
            <a:normAutofit fontScale="92500" lnSpcReduction="10000"/>
          </a:bodyPr>
          <a:lstStyle/>
          <a:p>
            <a:pPr>
              <a:lnSpc>
                <a:spcPct val="120000"/>
              </a:lnSpc>
            </a:pPr>
            <a:r>
              <a:rPr lang="en-US" dirty="0">
                <a:solidFill>
                  <a:srgbClr val="1A2028"/>
                </a:solidFill>
              </a:rPr>
              <a:t>Federal Partners</a:t>
            </a:r>
          </a:p>
          <a:p>
            <a:pPr>
              <a:lnSpc>
                <a:spcPct val="120000"/>
              </a:lnSpc>
            </a:pPr>
            <a:r>
              <a:rPr lang="en-US" dirty="0">
                <a:solidFill>
                  <a:srgbClr val="1A2028"/>
                </a:solidFill>
              </a:rPr>
              <a:t>Health IT developers </a:t>
            </a:r>
          </a:p>
          <a:p>
            <a:pPr>
              <a:lnSpc>
                <a:spcPct val="120000"/>
              </a:lnSpc>
            </a:pPr>
            <a:r>
              <a:rPr lang="en-US" dirty="0">
                <a:solidFill>
                  <a:srgbClr val="1A2028"/>
                </a:solidFill>
              </a:rPr>
              <a:t>Clinicians/ Healthcare Organizations</a:t>
            </a:r>
          </a:p>
          <a:p>
            <a:pPr>
              <a:lnSpc>
                <a:spcPct val="120000"/>
              </a:lnSpc>
            </a:pPr>
            <a:r>
              <a:rPr lang="en-US" dirty="0">
                <a:solidFill>
                  <a:srgbClr val="1A2028"/>
                </a:solidFill>
              </a:rPr>
              <a:t>Medical Societies</a:t>
            </a:r>
          </a:p>
          <a:p>
            <a:pPr>
              <a:lnSpc>
                <a:spcPct val="120000"/>
              </a:lnSpc>
            </a:pPr>
            <a:r>
              <a:rPr lang="en-US" dirty="0">
                <a:solidFill>
                  <a:srgbClr val="1A2028"/>
                </a:solidFill>
              </a:rPr>
              <a:t>Public Health Organizations</a:t>
            </a:r>
          </a:p>
          <a:p>
            <a:pPr>
              <a:lnSpc>
                <a:spcPct val="120000"/>
              </a:lnSpc>
            </a:pPr>
            <a:r>
              <a:rPr lang="en-US" dirty="0">
                <a:solidFill>
                  <a:srgbClr val="1A2028"/>
                </a:solidFill>
              </a:rPr>
              <a:t>Evaluation experts</a:t>
            </a:r>
          </a:p>
          <a:p>
            <a:pPr>
              <a:lnSpc>
                <a:spcPct val="120000"/>
              </a:lnSpc>
            </a:pPr>
            <a:r>
              <a:rPr lang="en-US" dirty="0">
                <a:solidFill>
                  <a:srgbClr val="1A2028"/>
                </a:solidFill>
              </a:rPr>
              <a:t>Laboratory Professional Groups</a:t>
            </a:r>
            <a:endParaRPr lang="en-US" dirty="0"/>
          </a:p>
        </p:txBody>
      </p:sp>
      <p:sp>
        <p:nvSpPr>
          <p:cNvPr id="8" name="Content Placeholder 7">
            <a:extLst>
              <a:ext uri="{FF2B5EF4-FFF2-40B4-BE49-F238E27FC236}">
                <a16:creationId xmlns:a16="http://schemas.microsoft.com/office/drawing/2014/main" id="{7F5AFF6D-A177-4C2F-979E-1305AEB8EDA3}"/>
              </a:ext>
            </a:extLst>
          </p:cNvPr>
          <p:cNvSpPr>
            <a:spLocks noGrp="1"/>
          </p:cNvSpPr>
          <p:nvPr>
            <p:ph sz="half" idx="2"/>
          </p:nvPr>
        </p:nvSpPr>
        <p:spPr>
          <a:xfrm>
            <a:off x="6172200" y="1825625"/>
            <a:ext cx="5181600" cy="3834406"/>
          </a:xfrm>
        </p:spPr>
        <p:txBody>
          <a:bodyPr>
            <a:normAutofit fontScale="92500" lnSpcReduction="10000"/>
          </a:bodyPr>
          <a:lstStyle/>
          <a:p>
            <a:pPr>
              <a:lnSpc>
                <a:spcPct val="120000"/>
              </a:lnSpc>
            </a:pPr>
            <a:r>
              <a:rPr lang="en-US" dirty="0">
                <a:solidFill>
                  <a:srgbClr val="1A2028"/>
                </a:solidFill>
              </a:rPr>
              <a:t>Standards experts</a:t>
            </a:r>
          </a:p>
          <a:p>
            <a:pPr>
              <a:lnSpc>
                <a:spcPct val="120000"/>
              </a:lnSpc>
            </a:pPr>
            <a:r>
              <a:rPr lang="en-US" dirty="0">
                <a:solidFill>
                  <a:srgbClr val="1A2028"/>
                </a:solidFill>
              </a:rPr>
              <a:t>Clinical decision support developers</a:t>
            </a:r>
          </a:p>
          <a:p>
            <a:pPr>
              <a:lnSpc>
                <a:spcPct val="120000"/>
              </a:lnSpc>
            </a:pPr>
            <a:r>
              <a:rPr lang="en-US" dirty="0">
                <a:solidFill>
                  <a:srgbClr val="1A2028"/>
                </a:solidFill>
              </a:rPr>
              <a:t>Clinical quality measure developers</a:t>
            </a:r>
          </a:p>
          <a:p>
            <a:pPr>
              <a:lnSpc>
                <a:spcPct val="120000"/>
              </a:lnSpc>
            </a:pPr>
            <a:r>
              <a:rPr lang="en-US" dirty="0">
                <a:solidFill>
                  <a:srgbClr val="1A2028"/>
                </a:solidFill>
              </a:rPr>
              <a:t>Researchers</a:t>
            </a:r>
          </a:p>
          <a:p>
            <a:pPr>
              <a:lnSpc>
                <a:spcPct val="120000"/>
              </a:lnSpc>
            </a:pPr>
            <a:r>
              <a:rPr lang="en-US" dirty="0">
                <a:solidFill>
                  <a:srgbClr val="1A2028"/>
                </a:solidFill>
              </a:rPr>
              <a:t>Policy or technical support for implementation</a:t>
            </a:r>
          </a:p>
        </p:txBody>
      </p:sp>
      <p:sp>
        <p:nvSpPr>
          <p:cNvPr id="9" name="TextBox 8">
            <a:extLst>
              <a:ext uri="{FF2B5EF4-FFF2-40B4-BE49-F238E27FC236}">
                <a16:creationId xmlns:a16="http://schemas.microsoft.com/office/drawing/2014/main" id="{DA2B01F9-A00F-4780-B11F-FAA6307A29F1}"/>
              </a:ext>
            </a:extLst>
          </p:cNvPr>
          <p:cNvSpPr txBox="1"/>
          <p:nvPr/>
        </p:nvSpPr>
        <p:spPr>
          <a:xfrm>
            <a:off x="6409508" y="5660031"/>
            <a:ext cx="4761926" cy="923330"/>
          </a:xfrm>
          <a:prstGeom prst="rect">
            <a:avLst/>
          </a:prstGeom>
          <a:noFill/>
          <a:ln>
            <a:solidFill>
              <a:srgbClr val="B50937"/>
            </a:solidFill>
          </a:ln>
        </p:spPr>
        <p:txBody>
          <a:bodyPr wrap="square" rtlCol="0">
            <a:spAutoFit/>
          </a:bodyPr>
          <a:lstStyle/>
          <a:p>
            <a:r>
              <a:rPr lang="en-US" b="1" i="1" dirty="0"/>
              <a:t>*NOTE: </a:t>
            </a:r>
            <a:r>
              <a:rPr lang="en-US" i="1" dirty="0"/>
              <a:t>Over 100 individuals from these partner groups have participated in the </a:t>
            </a:r>
            <a:r>
              <a:rPr lang="en-US" i="1" dirty="0" err="1"/>
              <a:t>MedMorph</a:t>
            </a:r>
            <a:r>
              <a:rPr lang="en-US" i="1" dirty="0"/>
              <a:t> TEP and at least one of its workgroups.</a:t>
            </a:r>
          </a:p>
        </p:txBody>
      </p:sp>
    </p:spTree>
    <p:extLst>
      <p:ext uri="{BB962C8B-B14F-4D97-AF65-F5344CB8AC3E}">
        <p14:creationId xmlns:p14="http://schemas.microsoft.com/office/powerpoint/2010/main" val="1577154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CDCA514C-9DC0-453C-BE0F-38F668879B75}"/>
              </a:ext>
            </a:extLst>
          </p:cNvPr>
          <p:cNvSpPr txBox="1"/>
          <p:nvPr/>
        </p:nvSpPr>
        <p:spPr>
          <a:xfrm>
            <a:off x="1490578" y="642519"/>
            <a:ext cx="2252594" cy="307777"/>
          </a:xfrm>
          <a:prstGeom prst="rect">
            <a:avLst/>
          </a:prstGeom>
          <a:solidFill>
            <a:schemeClr val="accent1">
              <a:lumMod val="20000"/>
              <a:lumOff val="80000"/>
            </a:schemeClr>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Hepatitis C</a:t>
            </a:r>
          </a:p>
        </p:txBody>
      </p:sp>
      <p:sp>
        <p:nvSpPr>
          <p:cNvPr id="2" name="Arrow: Right 1">
            <a:extLst>
              <a:ext uri="{FF2B5EF4-FFF2-40B4-BE49-F238E27FC236}">
                <a16:creationId xmlns:a16="http://schemas.microsoft.com/office/drawing/2014/main" id="{A5162C00-9BD2-4DAF-9ECD-625E51ACD6BA}"/>
              </a:ext>
            </a:extLst>
          </p:cNvPr>
          <p:cNvSpPr/>
          <p:nvPr/>
        </p:nvSpPr>
        <p:spPr>
          <a:xfrm>
            <a:off x="1461056" y="381"/>
            <a:ext cx="10346631" cy="435864"/>
          </a:xfrm>
          <a:prstGeom prst="rightArrow">
            <a:avLst/>
          </a:prstGeom>
          <a:solidFill>
            <a:srgbClr val="526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Calibri" panose="020F0502020204030204" pitchFamily="34" charset="0"/>
                <a:cs typeface="Calibri" panose="020F0502020204030204" pitchFamily="34" charset="0"/>
              </a:rPr>
              <a:t>TIME</a:t>
            </a:r>
          </a:p>
        </p:txBody>
      </p:sp>
      <p:sp>
        <p:nvSpPr>
          <p:cNvPr id="3" name="TextBox 2">
            <a:extLst>
              <a:ext uri="{FF2B5EF4-FFF2-40B4-BE49-F238E27FC236}">
                <a16:creationId xmlns:a16="http://schemas.microsoft.com/office/drawing/2014/main" id="{EBE66FE6-FCAF-4404-92B6-63EE8B888BAA}"/>
              </a:ext>
            </a:extLst>
          </p:cNvPr>
          <p:cNvSpPr txBox="1"/>
          <p:nvPr/>
        </p:nvSpPr>
        <p:spPr>
          <a:xfrm rot="16200000">
            <a:off x="-350987" y="1304480"/>
            <a:ext cx="2171594" cy="584775"/>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Use Cases </a:t>
            </a:r>
          </a:p>
          <a:p>
            <a:pPr algn="ctr"/>
            <a:r>
              <a:rPr lang="en-US" sz="1400" b="1" dirty="0">
                <a:solidFill>
                  <a:srgbClr val="526681"/>
                </a:solidFill>
                <a:latin typeface="Calibri" panose="020F0502020204030204" pitchFamily="34" charset="0"/>
                <a:cs typeface="Calibri" panose="020F0502020204030204" pitchFamily="34" charset="0"/>
              </a:rPr>
              <a:t>(Public Health &amp; Research)</a:t>
            </a:r>
          </a:p>
        </p:txBody>
      </p:sp>
      <p:sp>
        <p:nvSpPr>
          <p:cNvPr id="4" name="TextBox 3">
            <a:extLst>
              <a:ext uri="{FF2B5EF4-FFF2-40B4-BE49-F238E27FC236}">
                <a16:creationId xmlns:a16="http://schemas.microsoft.com/office/drawing/2014/main" id="{EAE9D443-30B5-480F-B698-5598AF648476}"/>
              </a:ext>
            </a:extLst>
          </p:cNvPr>
          <p:cNvSpPr txBox="1"/>
          <p:nvPr/>
        </p:nvSpPr>
        <p:spPr>
          <a:xfrm rot="16200000">
            <a:off x="-448793" y="4649299"/>
            <a:ext cx="2305651" cy="646331"/>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Technical</a:t>
            </a:r>
          </a:p>
          <a:p>
            <a:pPr algn="ctr"/>
            <a:r>
              <a:rPr lang="en-US" b="1" dirty="0">
                <a:solidFill>
                  <a:srgbClr val="526681"/>
                </a:solidFill>
                <a:latin typeface="Calibri" panose="020F0502020204030204" pitchFamily="34" charset="0"/>
                <a:cs typeface="Calibri" panose="020F0502020204030204" pitchFamily="34" charset="0"/>
              </a:rPr>
              <a:t>Requirements</a:t>
            </a:r>
          </a:p>
        </p:txBody>
      </p:sp>
      <p:sp>
        <p:nvSpPr>
          <p:cNvPr id="5" name="TextBox 4">
            <a:extLst>
              <a:ext uri="{FF2B5EF4-FFF2-40B4-BE49-F238E27FC236}">
                <a16:creationId xmlns:a16="http://schemas.microsoft.com/office/drawing/2014/main" id="{FCBA9A05-EE44-4FE7-AA35-5BA3816DAE1F}"/>
              </a:ext>
            </a:extLst>
          </p:cNvPr>
          <p:cNvSpPr txBox="1"/>
          <p:nvPr/>
        </p:nvSpPr>
        <p:spPr>
          <a:xfrm>
            <a:off x="3018435" y="3334597"/>
            <a:ext cx="5004813"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Evaluation Planning</a:t>
            </a:r>
          </a:p>
        </p:txBody>
      </p:sp>
      <p:sp>
        <p:nvSpPr>
          <p:cNvPr id="9" name="TextBox 8">
            <a:extLst>
              <a:ext uri="{FF2B5EF4-FFF2-40B4-BE49-F238E27FC236}">
                <a16:creationId xmlns:a16="http://schemas.microsoft.com/office/drawing/2014/main" id="{1D08515F-1FAD-4797-B77F-A6B79457149C}"/>
              </a:ext>
            </a:extLst>
          </p:cNvPr>
          <p:cNvSpPr txBox="1"/>
          <p:nvPr/>
        </p:nvSpPr>
        <p:spPr>
          <a:xfrm>
            <a:off x="1476843" y="1408168"/>
            <a:ext cx="2252594" cy="307777"/>
          </a:xfrm>
          <a:prstGeom prst="rect">
            <a:avLst/>
          </a:prstGeom>
          <a:solidFill>
            <a:srgbClr val="92D05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Cancer</a:t>
            </a:r>
          </a:p>
        </p:txBody>
      </p:sp>
      <p:sp>
        <p:nvSpPr>
          <p:cNvPr id="10" name="TextBox 9">
            <a:extLst>
              <a:ext uri="{FF2B5EF4-FFF2-40B4-BE49-F238E27FC236}">
                <a16:creationId xmlns:a16="http://schemas.microsoft.com/office/drawing/2014/main" id="{769C247F-F11F-4503-8377-25298DE6F5AE}"/>
              </a:ext>
            </a:extLst>
          </p:cNvPr>
          <p:cNvSpPr txBox="1"/>
          <p:nvPr/>
        </p:nvSpPr>
        <p:spPr>
          <a:xfrm>
            <a:off x="1476843" y="2172837"/>
            <a:ext cx="2252594" cy="307777"/>
          </a:xfrm>
          <a:prstGeom prst="rect">
            <a:avLst/>
          </a:prstGeom>
          <a:solidFill>
            <a:srgbClr val="FF990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Health Care Surveys</a:t>
            </a:r>
          </a:p>
        </p:txBody>
      </p:sp>
      <p:cxnSp>
        <p:nvCxnSpPr>
          <p:cNvPr id="26" name="Straight Arrow Connector 25">
            <a:extLst>
              <a:ext uri="{FF2B5EF4-FFF2-40B4-BE49-F238E27FC236}">
                <a16:creationId xmlns:a16="http://schemas.microsoft.com/office/drawing/2014/main" id="{B9813E92-7B0F-4F5F-AA94-2BD0D0B56D6B}"/>
              </a:ext>
            </a:extLst>
          </p:cNvPr>
          <p:cNvCxnSpPr>
            <a:cxnSpLocks/>
          </p:cNvCxnSpPr>
          <p:nvPr/>
        </p:nvCxnSpPr>
        <p:spPr>
          <a:xfrm>
            <a:off x="345246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A943AD4-F94A-436F-A799-81E582BAD654}"/>
              </a:ext>
            </a:extLst>
          </p:cNvPr>
          <p:cNvCxnSpPr>
            <a:cxnSpLocks/>
          </p:cNvCxnSpPr>
          <p:nvPr/>
        </p:nvCxnSpPr>
        <p:spPr>
          <a:xfrm>
            <a:off x="3927086"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8A5D6AF-248D-4035-8255-141ABE597BD2}"/>
              </a:ext>
            </a:extLst>
          </p:cNvPr>
          <p:cNvCxnSpPr>
            <a:cxnSpLocks/>
          </p:cNvCxnSpPr>
          <p:nvPr/>
        </p:nvCxnSpPr>
        <p:spPr>
          <a:xfrm>
            <a:off x="439734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A5820EE-F308-4E7D-8320-5781CE315F73}"/>
              </a:ext>
            </a:extLst>
          </p:cNvPr>
          <p:cNvCxnSpPr>
            <a:cxnSpLocks/>
          </p:cNvCxnSpPr>
          <p:nvPr/>
        </p:nvCxnSpPr>
        <p:spPr>
          <a:xfrm>
            <a:off x="4867612"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678A5A-A505-44DA-B968-9F73AD3B8B15}"/>
              </a:ext>
            </a:extLst>
          </p:cNvPr>
          <p:cNvCxnSpPr>
            <a:cxnSpLocks/>
          </p:cNvCxnSpPr>
          <p:nvPr/>
        </p:nvCxnSpPr>
        <p:spPr>
          <a:xfrm>
            <a:off x="534222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D7AA70E-9BDF-4B44-9E49-5915D18F734E}"/>
              </a:ext>
            </a:extLst>
          </p:cNvPr>
          <p:cNvCxnSpPr>
            <a:cxnSpLocks/>
          </p:cNvCxnSpPr>
          <p:nvPr/>
        </p:nvCxnSpPr>
        <p:spPr>
          <a:xfrm>
            <a:off x="5812492"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C7CE618-FD5A-4B4C-85BC-242CECE23883}"/>
              </a:ext>
            </a:extLst>
          </p:cNvPr>
          <p:cNvCxnSpPr/>
          <p:nvPr/>
        </p:nvCxnSpPr>
        <p:spPr>
          <a:xfrm flipV="1">
            <a:off x="5782485"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5A69294-5D41-4712-962D-74C10C96ACF7}"/>
              </a:ext>
            </a:extLst>
          </p:cNvPr>
          <p:cNvCxnSpPr/>
          <p:nvPr/>
        </p:nvCxnSpPr>
        <p:spPr>
          <a:xfrm flipV="1">
            <a:off x="6232540"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07E6805-8602-47EC-8ECD-96FBB3FC279F}"/>
              </a:ext>
            </a:extLst>
          </p:cNvPr>
          <p:cNvCxnSpPr/>
          <p:nvPr/>
        </p:nvCxnSpPr>
        <p:spPr>
          <a:xfrm flipV="1">
            <a:off x="6689740"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A3C3E83-09B2-4CE6-ACEB-4930A7FBA5F1}"/>
              </a:ext>
            </a:extLst>
          </p:cNvPr>
          <p:cNvSpPr txBox="1"/>
          <p:nvPr/>
        </p:nvSpPr>
        <p:spPr>
          <a:xfrm>
            <a:off x="2763491" y="4206206"/>
            <a:ext cx="3434164" cy="307777"/>
          </a:xfrm>
          <a:prstGeom prst="rect">
            <a:avLst/>
          </a:prstGeom>
          <a:solidFill>
            <a:srgbClr val="002060"/>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Flows &amp; Clinical Workflows</a:t>
            </a:r>
          </a:p>
        </p:txBody>
      </p:sp>
      <p:sp>
        <p:nvSpPr>
          <p:cNvPr id="51" name="TextBox 50">
            <a:extLst>
              <a:ext uri="{FF2B5EF4-FFF2-40B4-BE49-F238E27FC236}">
                <a16:creationId xmlns:a16="http://schemas.microsoft.com/office/drawing/2014/main" id="{82171B4E-7544-443E-801F-3F2E9E487848}"/>
              </a:ext>
            </a:extLst>
          </p:cNvPr>
          <p:cNvSpPr txBox="1"/>
          <p:nvPr/>
        </p:nvSpPr>
        <p:spPr>
          <a:xfrm>
            <a:off x="2759316" y="5875140"/>
            <a:ext cx="3461654" cy="307777"/>
          </a:xfrm>
          <a:prstGeom prst="rect">
            <a:avLst/>
          </a:prstGeom>
          <a:solidFill>
            <a:srgbClr val="7030A0"/>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Reference Architecture/Authorities/Policies</a:t>
            </a:r>
          </a:p>
        </p:txBody>
      </p:sp>
      <p:sp>
        <p:nvSpPr>
          <p:cNvPr id="52" name="TextBox 51">
            <a:extLst>
              <a:ext uri="{FF2B5EF4-FFF2-40B4-BE49-F238E27FC236}">
                <a16:creationId xmlns:a16="http://schemas.microsoft.com/office/drawing/2014/main" id="{2976DD7E-916F-480C-BE4C-043AB01AC243}"/>
              </a:ext>
            </a:extLst>
          </p:cNvPr>
          <p:cNvSpPr txBox="1"/>
          <p:nvPr/>
        </p:nvSpPr>
        <p:spPr>
          <a:xfrm>
            <a:off x="2763491" y="5031081"/>
            <a:ext cx="3434164" cy="307777"/>
          </a:xfrm>
          <a:prstGeom prst="rect">
            <a:avLst/>
          </a:prstGeom>
          <a:solidFill>
            <a:schemeClr val="accent4">
              <a:lumMod val="75000"/>
            </a:schemeClr>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Standards</a:t>
            </a:r>
          </a:p>
        </p:txBody>
      </p:sp>
      <p:cxnSp>
        <p:nvCxnSpPr>
          <p:cNvPr id="67" name="Straight Arrow Connector 66">
            <a:extLst>
              <a:ext uri="{FF2B5EF4-FFF2-40B4-BE49-F238E27FC236}">
                <a16:creationId xmlns:a16="http://schemas.microsoft.com/office/drawing/2014/main" id="{AE28D39A-31F0-4A09-B3A0-1777669987CC}"/>
              </a:ext>
            </a:extLst>
          </p:cNvPr>
          <p:cNvCxnSpPr>
            <a:cxnSpLocks/>
          </p:cNvCxnSpPr>
          <p:nvPr/>
        </p:nvCxnSpPr>
        <p:spPr>
          <a:xfrm>
            <a:off x="822968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46D03BF-4E07-4F81-A28E-89D54AC0F1CA}"/>
              </a:ext>
            </a:extLst>
          </p:cNvPr>
          <p:cNvCxnSpPr>
            <a:cxnSpLocks/>
          </p:cNvCxnSpPr>
          <p:nvPr/>
        </p:nvCxnSpPr>
        <p:spPr>
          <a:xfrm>
            <a:off x="8704306"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D071FDE-4AE2-4959-AF54-7000EAA66E18}"/>
              </a:ext>
            </a:extLst>
          </p:cNvPr>
          <p:cNvCxnSpPr>
            <a:cxnSpLocks/>
          </p:cNvCxnSpPr>
          <p:nvPr/>
        </p:nvCxnSpPr>
        <p:spPr>
          <a:xfrm>
            <a:off x="917456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E290425-43E5-4EFC-980D-B0AF68595A3F}"/>
              </a:ext>
            </a:extLst>
          </p:cNvPr>
          <p:cNvCxnSpPr>
            <a:cxnSpLocks/>
          </p:cNvCxnSpPr>
          <p:nvPr/>
        </p:nvCxnSpPr>
        <p:spPr>
          <a:xfrm>
            <a:off x="9644832"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6694A01-C92C-48BF-AEFC-B3F6A6B5AB74}"/>
              </a:ext>
            </a:extLst>
          </p:cNvPr>
          <p:cNvCxnSpPr>
            <a:cxnSpLocks/>
          </p:cNvCxnSpPr>
          <p:nvPr/>
        </p:nvCxnSpPr>
        <p:spPr>
          <a:xfrm>
            <a:off x="1011944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ED6E81E-5E1F-415C-809C-6FD7893F229E}"/>
              </a:ext>
            </a:extLst>
          </p:cNvPr>
          <p:cNvCxnSpPr>
            <a:cxnSpLocks/>
          </p:cNvCxnSpPr>
          <p:nvPr/>
        </p:nvCxnSpPr>
        <p:spPr>
          <a:xfrm>
            <a:off x="10589712"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735EC693-7F96-4285-8114-680D5F775F97}"/>
              </a:ext>
            </a:extLst>
          </p:cNvPr>
          <p:cNvSpPr txBox="1"/>
          <p:nvPr/>
        </p:nvSpPr>
        <p:spPr>
          <a:xfrm>
            <a:off x="8023248" y="3334329"/>
            <a:ext cx="3513444"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Evaluation</a:t>
            </a:r>
          </a:p>
        </p:txBody>
      </p:sp>
      <p:pic>
        <p:nvPicPr>
          <p:cNvPr id="77" name="Picture 76">
            <a:extLst>
              <a:ext uri="{FF2B5EF4-FFF2-40B4-BE49-F238E27FC236}">
                <a16:creationId xmlns:a16="http://schemas.microsoft.com/office/drawing/2014/main" id="{104D3A5B-BD15-4202-AD5B-32DB4DB016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6" t="6576" r="4000" b="5556"/>
          <a:stretch/>
        </p:blipFill>
        <p:spPr>
          <a:xfrm>
            <a:off x="7828911" y="6271558"/>
            <a:ext cx="875287" cy="566490"/>
          </a:xfrm>
          <a:prstGeom prst="rect">
            <a:avLst/>
          </a:prstGeom>
        </p:spPr>
      </p:pic>
      <p:pic>
        <p:nvPicPr>
          <p:cNvPr id="78" name="Picture 77">
            <a:extLst>
              <a:ext uri="{FF2B5EF4-FFF2-40B4-BE49-F238E27FC236}">
                <a16:creationId xmlns:a16="http://schemas.microsoft.com/office/drawing/2014/main" id="{36A0430A-BE41-498C-8497-42C80678B8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86" t="6576" r="4000" b="5556"/>
          <a:stretch/>
        </p:blipFill>
        <p:spPr>
          <a:xfrm>
            <a:off x="8773791" y="6266966"/>
            <a:ext cx="875287" cy="575677"/>
          </a:xfrm>
          <a:prstGeom prst="rect">
            <a:avLst/>
          </a:prstGeom>
        </p:spPr>
      </p:pic>
      <p:pic>
        <p:nvPicPr>
          <p:cNvPr id="79" name="Picture 78">
            <a:extLst>
              <a:ext uri="{FF2B5EF4-FFF2-40B4-BE49-F238E27FC236}">
                <a16:creationId xmlns:a16="http://schemas.microsoft.com/office/drawing/2014/main" id="{62F114F8-5AB5-408A-9697-6899A732D8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6" t="6576" r="4000" b="5556"/>
          <a:stretch/>
        </p:blipFill>
        <p:spPr>
          <a:xfrm>
            <a:off x="9779970" y="6291129"/>
            <a:ext cx="875287" cy="566490"/>
          </a:xfrm>
          <a:prstGeom prst="rect">
            <a:avLst/>
          </a:prstGeom>
        </p:spPr>
      </p:pic>
      <p:pic>
        <p:nvPicPr>
          <p:cNvPr id="80" name="Picture 79">
            <a:extLst>
              <a:ext uri="{FF2B5EF4-FFF2-40B4-BE49-F238E27FC236}">
                <a16:creationId xmlns:a16="http://schemas.microsoft.com/office/drawing/2014/main" id="{7B5DED34-0944-46D1-8C7D-58E85DF509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86" t="6576" r="4000" b="5556"/>
          <a:stretch/>
        </p:blipFill>
        <p:spPr>
          <a:xfrm>
            <a:off x="10786149" y="6266965"/>
            <a:ext cx="875287" cy="575677"/>
          </a:xfrm>
          <a:prstGeom prst="rect">
            <a:avLst/>
          </a:prstGeom>
        </p:spPr>
      </p:pic>
      <p:sp>
        <p:nvSpPr>
          <p:cNvPr id="53" name="TextBox 1">
            <a:extLst>
              <a:ext uri="{FF2B5EF4-FFF2-40B4-BE49-F238E27FC236}">
                <a16:creationId xmlns:a16="http://schemas.microsoft.com/office/drawing/2014/main" id="{4844F065-A3D0-48EE-BFE0-D686AF2BE343}"/>
              </a:ext>
            </a:extLst>
          </p:cNvPr>
          <p:cNvSpPr txBox="1"/>
          <p:nvPr/>
        </p:nvSpPr>
        <p:spPr>
          <a:xfrm>
            <a:off x="2763037" y="4498672"/>
            <a:ext cx="3427619" cy="307777"/>
          </a:xfrm>
          <a:prstGeom prst="rect">
            <a:avLst/>
          </a:prstGeom>
          <a:solidFill>
            <a:srgbClr val="002060"/>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4" name="TextBox 1">
            <a:extLst>
              <a:ext uri="{FF2B5EF4-FFF2-40B4-BE49-F238E27FC236}">
                <a16:creationId xmlns:a16="http://schemas.microsoft.com/office/drawing/2014/main" id="{337272A5-DD70-46F7-ACE2-AB7EFEC8BF49}"/>
              </a:ext>
            </a:extLst>
          </p:cNvPr>
          <p:cNvSpPr txBox="1"/>
          <p:nvPr/>
        </p:nvSpPr>
        <p:spPr>
          <a:xfrm>
            <a:off x="2759316" y="5339919"/>
            <a:ext cx="3439053" cy="307777"/>
          </a:xfrm>
          <a:prstGeom prst="rect">
            <a:avLst/>
          </a:prstGeom>
          <a:solidFill>
            <a:schemeClr val="accent4">
              <a:lumMod val="75000"/>
            </a:schemeClr>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5" name="TextBox 1">
            <a:extLst>
              <a:ext uri="{FF2B5EF4-FFF2-40B4-BE49-F238E27FC236}">
                <a16:creationId xmlns:a16="http://schemas.microsoft.com/office/drawing/2014/main" id="{2CBD4E79-7DB9-4834-A81F-CE087F0F77ED}"/>
              </a:ext>
            </a:extLst>
          </p:cNvPr>
          <p:cNvSpPr txBox="1"/>
          <p:nvPr/>
        </p:nvSpPr>
        <p:spPr>
          <a:xfrm>
            <a:off x="2759315" y="6175447"/>
            <a:ext cx="3461653" cy="307777"/>
          </a:xfrm>
          <a:prstGeom prst="rect">
            <a:avLst/>
          </a:prstGeom>
          <a:solidFill>
            <a:srgbClr val="7030A0"/>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6" name="TextBox 55">
            <a:extLst>
              <a:ext uri="{FF2B5EF4-FFF2-40B4-BE49-F238E27FC236}">
                <a16:creationId xmlns:a16="http://schemas.microsoft.com/office/drawing/2014/main" id="{A1709F4D-4D0C-443B-B611-167769846417}"/>
              </a:ext>
            </a:extLst>
          </p:cNvPr>
          <p:cNvSpPr txBox="1"/>
          <p:nvPr/>
        </p:nvSpPr>
        <p:spPr>
          <a:xfrm>
            <a:off x="1490578" y="941328"/>
            <a:ext cx="2252594" cy="307777"/>
          </a:xfrm>
          <a:prstGeom prst="rect">
            <a:avLst/>
          </a:prstGeom>
          <a:solidFill>
            <a:schemeClr val="accent1">
              <a:lumMod val="20000"/>
              <a:lumOff val="80000"/>
            </a:schemeClr>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57" name="TextBox 56">
            <a:extLst>
              <a:ext uri="{FF2B5EF4-FFF2-40B4-BE49-F238E27FC236}">
                <a16:creationId xmlns:a16="http://schemas.microsoft.com/office/drawing/2014/main" id="{4FF51592-5B0A-45F1-ABA9-EC991708B4B3}"/>
              </a:ext>
            </a:extLst>
          </p:cNvPr>
          <p:cNvSpPr txBox="1"/>
          <p:nvPr/>
        </p:nvSpPr>
        <p:spPr>
          <a:xfrm>
            <a:off x="1476842" y="1710806"/>
            <a:ext cx="2252594" cy="307777"/>
          </a:xfrm>
          <a:prstGeom prst="rect">
            <a:avLst/>
          </a:prstGeom>
          <a:solidFill>
            <a:srgbClr val="92D05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74" name="TextBox 73">
            <a:extLst>
              <a:ext uri="{FF2B5EF4-FFF2-40B4-BE49-F238E27FC236}">
                <a16:creationId xmlns:a16="http://schemas.microsoft.com/office/drawing/2014/main" id="{9228740A-19E6-4B49-A48F-0714AC4612BF}"/>
              </a:ext>
            </a:extLst>
          </p:cNvPr>
          <p:cNvSpPr txBox="1"/>
          <p:nvPr/>
        </p:nvSpPr>
        <p:spPr>
          <a:xfrm>
            <a:off x="1476841" y="2506334"/>
            <a:ext cx="2252595" cy="307777"/>
          </a:xfrm>
          <a:prstGeom prst="rect">
            <a:avLst/>
          </a:prstGeom>
          <a:solidFill>
            <a:srgbClr val="FF990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cxnSp>
        <p:nvCxnSpPr>
          <p:cNvPr id="94" name="Straight Arrow Connector 93">
            <a:extLst>
              <a:ext uri="{FF2B5EF4-FFF2-40B4-BE49-F238E27FC236}">
                <a16:creationId xmlns:a16="http://schemas.microsoft.com/office/drawing/2014/main" id="{8A897A12-C4E1-475C-BF95-35446D77840F}"/>
              </a:ext>
            </a:extLst>
          </p:cNvPr>
          <p:cNvCxnSpPr>
            <a:cxnSpLocks/>
          </p:cNvCxnSpPr>
          <p:nvPr/>
        </p:nvCxnSpPr>
        <p:spPr>
          <a:xfrm flipV="1">
            <a:off x="7137795"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1830757A-4A20-4FEE-AF07-0DD839CC839F}"/>
              </a:ext>
            </a:extLst>
          </p:cNvPr>
          <p:cNvCxnSpPr>
            <a:cxnSpLocks/>
          </p:cNvCxnSpPr>
          <p:nvPr/>
        </p:nvCxnSpPr>
        <p:spPr>
          <a:xfrm flipV="1">
            <a:off x="7567562"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C6AA2140-7BF2-40A7-8745-85ADA3E52BFE}"/>
              </a:ext>
            </a:extLst>
          </p:cNvPr>
          <p:cNvSpPr txBox="1"/>
          <p:nvPr/>
        </p:nvSpPr>
        <p:spPr>
          <a:xfrm>
            <a:off x="5387206" y="947335"/>
            <a:ext cx="3074243" cy="307777"/>
          </a:xfrm>
          <a:prstGeom prst="rect">
            <a:avLst/>
          </a:prstGeom>
          <a:solidFill>
            <a:schemeClr val="accent1">
              <a:lumMod val="20000"/>
              <a:lumOff val="80000"/>
            </a:schemeClr>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Hepatitis C</a:t>
            </a:r>
          </a:p>
        </p:txBody>
      </p:sp>
      <p:sp>
        <p:nvSpPr>
          <p:cNvPr id="65" name="TextBox 64">
            <a:extLst>
              <a:ext uri="{FF2B5EF4-FFF2-40B4-BE49-F238E27FC236}">
                <a16:creationId xmlns:a16="http://schemas.microsoft.com/office/drawing/2014/main" id="{7BCCEE67-5AD8-428F-8F78-E2BBF2665542}"/>
              </a:ext>
            </a:extLst>
          </p:cNvPr>
          <p:cNvSpPr txBox="1"/>
          <p:nvPr/>
        </p:nvSpPr>
        <p:spPr>
          <a:xfrm>
            <a:off x="5387207" y="1571767"/>
            <a:ext cx="3074243" cy="307777"/>
          </a:xfrm>
          <a:prstGeom prst="rect">
            <a:avLst/>
          </a:prstGeom>
          <a:solidFill>
            <a:srgbClr val="92D05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Cancer</a:t>
            </a:r>
          </a:p>
        </p:txBody>
      </p:sp>
      <p:sp>
        <p:nvSpPr>
          <p:cNvPr id="66" name="TextBox 65">
            <a:extLst>
              <a:ext uri="{FF2B5EF4-FFF2-40B4-BE49-F238E27FC236}">
                <a16:creationId xmlns:a16="http://schemas.microsoft.com/office/drawing/2014/main" id="{80C71B4E-261F-4111-9AAB-960EEE34528E}"/>
              </a:ext>
            </a:extLst>
          </p:cNvPr>
          <p:cNvSpPr txBox="1"/>
          <p:nvPr/>
        </p:nvSpPr>
        <p:spPr>
          <a:xfrm>
            <a:off x="5387208" y="2191504"/>
            <a:ext cx="3074243" cy="307777"/>
          </a:xfrm>
          <a:prstGeom prst="rect">
            <a:avLst/>
          </a:prstGeom>
          <a:solidFill>
            <a:srgbClr val="FF990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Health Care Surveys</a:t>
            </a:r>
          </a:p>
        </p:txBody>
      </p:sp>
      <p:sp>
        <p:nvSpPr>
          <p:cNvPr id="83" name="TextBox 82">
            <a:extLst>
              <a:ext uri="{FF2B5EF4-FFF2-40B4-BE49-F238E27FC236}">
                <a16:creationId xmlns:a16="http://schemas.microsoft.com/office/drawing/2014/main" id="{B9586BA5-AEBD-4AD4-B596-8E9F26489F3A}"/>
              </a:ext>
            </a:extLst>
          </p:cNvPr>
          <p:cNvSpPr txBox="1"/>
          <p:nvPr/>
        </p:nvSpPr>
        <p:spPr>
          <a:xfrm>
            <a:off x="5387206" y="1246144"/>
            <a:ext cx="3074243" cy="307777"/>
          </a:xfrm>
          <a:prstGeom prst="rect">
            <a:avLst/>
          </a:prstGeom>
          <a:solidFill>
            <a:schemeClr val="accent1">
              <a:lumMod val="20000"/>
              <a:lumOff val="80000"/>
            </a:schemeClr>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6" name="TextBox 95">
            <a:extLst>
              <a:ext uri="{FF2B5EF4-FFF2-40B4-BE49-F238E27FC236}">
                <a16:creationId xmlns:a16="http://schemas.microsoft.com/office/drawing/2014/main" id="{D13F86C2-D6F4-4A63-8EC9-FC784A2731B5}"/>
              </a:ext>
            </a:extLst>
          </p:cNvPr>
          <p:cNvSpPr txBox="1"/>
          <p:nvPr/>
        </p:nvSpPr>
        <p:spPr>
          <a:xfrm>
            <a:off x="5387206" y="1874405"/>
            <a:ext cx="3074243" cy="307777"/>
          </a:xfrm>
          <a:prstGeom prst="rect">
            <a:avLst/>
          </a:prstGeom>
          <a:solidFill>
            <a:srgbClr val="92D05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7" name="TextBox 96">
            <a:extLst>
              <a:ext uri="{FF2B5EF4-FFF2-40B4-BE49-F238E27FC236}">
                <a16:creationId xmlns:a16="http://schemas.microsoft.com/office/drawing/2014/main" id="{390535FC-D975-459C-8371-7811C8A3E825}"/>
              </a:ext>
            </a:extLst>
          </p:cNvPr>
          <p:cNvSpPr txBox="1"/>
          <p:nvPr/>
        </p:nvSpPr>
        <p:spPr>
          <a:xfrm>
            <a:off x="5387207" y="2502600"/>
            <a:ext cx="3074244" cy="307777"/>
          </a:xfrm>
          <a:prstGeom prst="rect">
            <a:avLst/>
          </a:prstGeom>
          <a:solidFill>
            <a:srgbClr val="FF990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8" name="TextBox 97">
            <a:extLst>
              <a:ext uri="{FF2B5EF4-FFF2-40B4-BE49-F238E27FC236}">
                <a16:creationId xmlns:a16="http://schemas.microsoft.com/office/drawing/2014/main" id="{76002199-15EE-4662-AF83-EAF4B32DF176}"/>
              </a:ext>
            </a:extLst>
          </p:cNvPr>
          <p:cNvSpPr txBox="1"/>
          <p:nvPr/>
        </p:nvSpPr>
        <p:spPr>
          <a:xfrm>
            <a:off x="7439659" y="4887886"/>
            <a:ext cx="3863897" cy="307777"/>
          </a:xfrm>
          <a:prstGeom prst="rect">
            <a:avLst/>
          </a:prstGeom>
          <a:solidFill>
            <a:srgbClr val="002060"/>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Flows &amp; Clinical Workflows</a:t>
            </a:r>
          </a:p>
        </p:txBody>
      </p:sp>
      <p:sp>
        <p:nvSpPr>
          <p:cNvPr id="99" name="TextBox 98">
            <a:extLst>
              <a:ext uri="{FF2B5EF4-FFF2-40B4-BE49-F238E27FC236}">
                <a16:creationId xmlns:a16="http://schemas.microsoft.com/office/drawing/2014/main" id="{32B3BD23-EAFD-4C46-8748-D4364DC4DE2B}"/>
              </a:ext>
            </a:extLst>
          </p:cNvPr>
          <p:cNvSpPr txBox="1"/>
          <p:nvPr/>
        </p:nvSpPr>
        <p:spPr>
          <a:xfrm>
            <a:off x="7430515" y="4246021"/>
            <a:ext cx="3860255" cy="307777"/>
          </a:xfrm>
          <a:prstGeom prst="rect">
            <a:avLst/>
          </a:prstGeom>
          <a:solidFill>
            <a:srgbClr val="7030A0"/>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Reference Architecture/Authorities/Policies</a:t>
            </a:r>
          </a:p>
        </p:txBody>
      </p:sp>
      <p:sp>
        <p:nvSpPr>
          <p:cNvPr id="100" name="TextBox 99">
            <a:extLst>
              <a:ext uri="{FF2B5EF4-FFF2-40B4-BE49-F238E27FC236}">
                <a16:creationId xmlns:a16="http://schemas.microsoft.com/office/drawing/2014/main" id="{0DB1EE54-2C39-4BC2-B44D-FE129164F467}"/>
              </a:ext>
            </a:extLst>
          </p:cNvPr>
          <p:cNvSpPr txBox="1"/>
          <p:nvPr/>
        </p:nvSpPr>
        <p:spPr>
          <a:xfrm>
            <a:off x="7430515" y="5499429"/>
            <a:ext cx="3863897" cy="307777"/>
          </a:xfrm>
          <a:prstGeom prst="rect">
            <a:avLst/>
          </a:prstGeom>
          <a:solidFill>
            <a:schemeClr val="accent4">
              <a:lumMod val="75000"/>
            </a:schemeClr>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Standards</a:t>
            </a:r>
          </a:p>
        </p:txBody>
      </p:sp>
      <p:sp>
        <p:nvSpPr>
          <p:cNvPr id="101" name="TextBox 1">
            <a:extLst>
              <a:ext uri="{FF2B5EF4-FFF2-40B4-BE49-F238E27FC236}">
                <a16:creationId xmlns:a16="http://schemas.microsoft.com/office/drawing/2014/main" id="{CEB7116A-5E40-4A24-91AF-1AF06747B238}"/>
              </a:ext>
            </a:extLst>
          </p:cNvPr>
          <p:cNvSpPr txBox="1"/>
          <p:nvPr/>
        </p:nvSpPr>
        <p:spPr>
          <a:xfrm>
            <a:off x="7439206" y="5180352"/>
            <a:ext cx="3863897" cy="307777"/>
          </a:xfrm>
          <a:prstGeom prst="rect">
            <a:avLst/>
          </a:prstGeom>
          <a:solidFill>
            <a:srgbClr val="002060"/>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102" name="TextBox 1">
            <a:extLst>
              <a:ext uri="{FF2B5EF4-FFF2-40B4-BE49-F238E27FC236}">
                <a16:creationId xmlns:a16="http://schemas.microsoft.com/office/drawing/2014/main" id="{9A6C3D76-10AC-47FC-9509-339DC98C3A65}"/>
              </a:ext>
            </a:extLst>
          </p:cNvPr>
          <p:cNvSpPr txBox="1"/>
          <p:nvPr/>
        </p:nvSpPr>
        <p:spPr>
          <a:xfrm>
            <a:off x="7439206" y="5808267"/>
            <a:ext cx="3856532" cy="307777"/>
          </a:xfrm>
          <a:prstGeom prst="rect">
            <a:avLst/>
          </a:prstGeom>
          <a:solidFill>
            <a:schemeClr val="accent4">
              <a:lumMod val="75000"/>
            </a:schemeClr>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103" name="TextBox 1">
            <a:extLst>
              <a:ext uri="{FF2B5EF4-FFF2-40B4-BE49-F238E27FC236}">
                <a16:creationId xmlns:a16="http://schemas.microsoft.com/office/drawing/2014/main" id="{6C7F9D4A-A75F-4844-9767-50A0FF2802F3}"/>
              </a:ext>
            </a:extLst>
          </p:cNvPr>
          <p:cNvSpPr txBox="1"/>
          <p:nvPr/>
        </p:nvSpPr>
        <p:spPr>
          <a:xfrm>
            <a:off x="7430515" y="4555920"/>
            <a:ext cx="3860254" cy="307777"/>
          </a:xfrm>
          <a:prstGeom prst="rect">
            <a:avLst/>
          </a:prstGeom>
          <a:solidFill>
            <a:srgbClr val="7030A0"/>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6" name="TextBox 5">
            <a:extLst>
              <a:ext uri="{FF2B5EF4-FFF2-40B4-BE49-F238E27FC236}">
                <a16:creationId xmlns:a16="http://schemas.microsoft.com/office/drawing/2014/main" id="{558C36E2-A99D-46A5-9D81-E61980EA4C73}"/>
              </a:ext>
            </a:extLst>
          </p:cNvPr>
          <p:cNvSpPr txBox="1"/>
          <p:nvPr/>
        </p:nvSpPr>
        <p:spPr>
          <a:xfrm rot="16200000">
            <a:off x="4223591" y="1657922"/>
            <a:ext cx="1865075" cy="457200"/>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rPr>
              <a:t>Use Case WG</a:t>
            </a:r>
          </a:p>
        </p:txBody>
      </p:sp>
      <p:sp>
        <p:nvSpPr>
          <p:cNvPr id="59" name="TextBox 58">
            <a:extLst>
              <a:ext uri="{FF2B5EF4-FFF2-40B4-BE49-F238E27FC236}">
                <a16:creationId xmlns:a16="http://schemas.microsoft.com/office/drawing/2014/main" id="{574732F7-83A8-4FC8-A1D7-B7C77E8BF2FD}"/>
              </a:ext>
            </a:extLst>
          </p:cNvPr>
          <p:cNvSpPr txBox="1"/>
          <p:nvPr/>
        </p:nvSpPr>
        <p:spPr>
          <a:xfrm rot="16200000">
            <a:off x="6186333" y="4857186"/>
            <a:ext cx="1839408" cy="646331"/>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rPr>
              <a:t>Reference Architecture WG</a:t>
            </a:r>
          </a:p>
        </p:txBody>
      </p:sp>
      <p:sp>
        <p:nvSpPr>
          <p:cNvPr id="60" name="TextBox 59">
            <a:extLst>
              <a:ext uri="{FF2B5EF4-FFF2-40B4-BE49-F238E27FC236}">
                <a16:creationId xmlns:a16="http://schemas.microsoft.com/office/drawing/2014/main" id="{3D03D59A-7766-44F3-A6C8-CE150C31337E}"/>
              </a:ext>
            </a:extLst>
          </p:cNvPr>
          <p:cNvSpPr txBox="1"/>
          <p:nvPr/>
        </p:nvSpPr>
        <p:spPr>
          <a:xfrm rot="16200000">
            <a:off x="10627989" y="3323045"/>
            <a:ext cx="2186738"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Roadmap</a:t>
            </a:r>
          </a:p>
        </p:txBody>
      </p:sp>
      <p:grpSp>
        <p:nvGrpSpPr>
          <p:cNvPr id="13" name="Group 12">
            <a:extLst>
              <a:ext uri="{FF2B5EF4-FFF2-40B4-BE49-F238E27FC236}">
                <a16:creationId xmlns:a16="http://schemas.microsoft.com/office/drawing/2014/main" id="{C049DA00-81A9-4AA8-837F-9ADB25F2F795}"/>
              </a:ext>
            </a:extLst>
          </p:cNvPr>
          <p:cNvGrpSpPr/>
          <p:nvPr/>
        </p:nvGrpSpPr>
        <p:grpSpPr>
          <a:xfrm>
            <a:off x="6132026" y="26532"/>
            <a:ext cx="1785932" cy="6857619"/>
            <a:chOff x="638591" y="0"/>
            <a:chExt cx="1785932" cy="6857619"/>
          </a:xfrm>
        </p:grpSpPr>
        <p:cxnSp>
          <p:nvCxnSpPr>
            <p:cNvPr id="8" name="Straight Connector 7">
              <a:extLst>
                <a:ext uri="{FF2B5EF4-FFF2-40B4-BE49-F238E27FC236}">
                  <a16:creationId xmlns:a16="http://schemas.microsoft.com/office/drawing/2014/main" id="{919DD3F9-145D-4E89-980D-A60551F150B9}"/>
                </a:ext>
              </a:extLst>
            </p:cNvPr>
            <p:cNvCxnSpPr>
              <a:cxnSpLocks/>
            </p:cNvCxnSpPr>
            <p:nvPr/>
          </p:nvCxnSpPr>
          <p:spPr>
            <a:xfrm flipH="1">
              <a:off x="2221719" y="0"/>
              <a:ext cx="73017" cy="6857619"/>
            </a:xfrm>
            <a:prstGeom prst="line">
              <a:avLst/>
            </a:prstGeom>
            <a:ln w="762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C6E898D-1CB8-4148-A046-585C2E4AF6BF}"/>
                </a:ext>
              </a:extLst>
            </p:cNvPr>
            <p:cNvSpPr txBox="1"/>
            <p:nvPr/>
          </p:nvSpPr>
          <p:spPr>
            <a:xfrm>
              <a:off x="638591" y="334100"/>
              <a:ext cx="1785932" cy="369332"/>
            </a:xfrm>
            <a:prstGeom prst="rect">
              <a:avLst/>
            </a:prstGeom>
            <a:noFill/>
          </p:spPr>
          <p:txBody>
            <a:bodyPr wrap="square" rtlCol="0">
              <a:spAutoFit/>
            </a:bodyPr>
            <a:lstStyle/>
            <a:p>
              <a:pPr algn="ctr"/>
              <a:r>
                <a:rPr lang="en-US" b="1" dirty="0">
                  <a:solidFill>
                    <a:srgbClr val="C00000"/>
                  </a:solidFill>
                  <a:latin typeface="Calibri" panose="020F0502020204030204" pitchFamily="34" charset="0"/>
                </a:rPr>
                <a:t>WE ARE HERE</a:t>
              </a:r>
            </a:p>
          </p:txBody>
        </p:sp>
      </p:grpSp>
      <p:sp>
        <p:nvSpPr>
          <p:cNvPr id="85" name="TextBox 84">
            <a:extLst>
              <a:ext uri="{FF2B5EF4-FFF2-40B4-BE49-F238E27FC236}">
                <a16:creationId xmlns:a16="http://schemas.microsoft.com/office/drawing/2014/main" id="{1BF41699-7850-4F61-8CB5-C491212F0E00}"/>
              </a:ext>
            </a:extLst>
          </p:cNvPr>
          <p:cNvSpPr txBox="1"/>
          <p:nvPr/>
        </p:nvSpPr>
        <p:spPr>
          <a:xfrm>
            <a:off x="8937246" y="798490"/>
            <a:ext cx="3229509" cy="1323439"/>
          </a:xfrm>
          <a:prstGeom prst="rect">
            <a:avLst/>
          </a:prstGeom>
          <a:noFill/>
        </p:spPr>
        <p:txBody>
          <a:bodyPr wrap="square" rtlCol="0">
            <a:spAutoFit/>
          </a:bodyPr>
          <a:lstStyle/>
          <a:p>
            <a:pPr algn="ctr"/>
            <a:r>
              <a:rPr lang="en-US" sz="4000" b="1" dirty="0">
                <a:solidFill>
                  <a:srgbClr val="526681"/>
                </a:solidFill>
                <a:latin typeface="Calibri" panose="020F0502020204030204" pitchFamily="34" charset="0"/>
                <a:cs typeface="Calibri" panose="020F0502020204030204" pitchFamily="34" charset="0"/>
              </a:rPr>
              <a:t>MedMorph Workgroups</a:t>
            </a:r>
          </a:p>
        </p:txBody>
      </p:sp>
      <p:sp>
        <p:nvSpPr>
          <p:cNvPr id="7" name="TextBox 6">
            <a:extLst>
              <a:ext uri="{FF2B5EF4-FFF2-40B4-BE49-F238E27FC236}">
                <a16:creationId xmlns:a16="http://schemas.microsoft.com/office/drawing/2014/main" id="{5D20B07B-6752-4F00-9A94-5B26DE71E251}"/>
              </a:ext>
            </a:extLst>
          </p:cNvPr>
          <p:cNvSpPr txBox="1"/>
          <p:nvPr/>
        </p:nvSpPr>
        <p:spPr>
          <a:xfrm>
            <a:off x="3729436" y="642519"/>
            <a:ext cx="365760" cy="2174980"/>
          </a:xfrm>
          <a:prstGeom prst="rect">
            <a:avLst/>
          </a:prstGeom>
          <a:solidFill>
            <a:schemeClr val="bg2"/>
          </a:solidFill>
          <a:ln>
            <a:solidFill>
              <a:srgbClr val="526681"/>
            </a:solidFill>
          </a:ln>
        </p:spPr>
        <p:txBody>
          <a:bodyPr vert="vert270"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Research</a:t>
            </a:r>
          </a:p>
        </p:txBody>
      </p:sp>
      <p:sp>
        <p:nvSpPr>
          <p:cNvPr id="61" name="TextBox 60">
            <a:extLst>
              <a:ext uri="{FF2B5EF4-FFF2-40B4-BE49-F238E27FC236}">
                <a16:creationId xmlns:a16="http://schemas.microsoft.com/office/drawing/2014/main" id="{FFFDC120-6FC7-4DF7-A40F-D3059BE46CB4}"/>
              </a:ext>
            </a:extLst>
          </p:cNvPr>
          <p:cNvSpPr txBox="1"/>
          <p:nvPr/>
        </p:nvSpPr>
        <p:spPr>
          <a:xfrm>
            <a:off x="8461449" y="926344"/>
            <a:ext cx="365760" cy="1884033"/>
          </a:xfrm>
          <a:prstGeom prst="rect">
            <a:avLst/>
          </a:prstGeom>
          <a:solidFill>
            <a:schemeClr val="bg2"/>
          </a:solidFill>
          <a:ln>
            <a:solidFill>
              <a:srgbClr val="526681"/>
            </a:solidFill>
          </a:ln>
        </p:spPr>
        <p:txBody>
          <a:bodyPr vert="vert270"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Research</a:t>
            </a:r>
          </a:p>
        </p:txBody>
      </p:sp>
      <p:sp>
        <p:nvSpPr>
          <p:cNvPr id="62" name="TextBox 61">
            <a:extLst>
              <a:ext uri="{FF2B5EF4-FFF2-40B4-BE49-F238E27FC236}">
                <a16:creationId xmlns:a16="http://schemas.microsoft.com/office/drawing/2014/main" id="{BF75A16E-36E5-4BF6-836C-2675F053C4E0}"/>
              </a:ext>
            </a:extLst>
          </p:cNvPr>
          <p:cNvSpPr txBox="1"/>
          <p:nvPr/>
        </p:nvSpPr>
        <p:spPr>
          <a:xfrm rot="16200000">
            <a:off x="2146063" y="3221713"/>
            <a:ext cx="1159516" cy="584775"/>
          </a:xfrm>
          <a:prstGeom prst="rect">
            <a:avLst/>
          </a:prstGeom>
          <a:noFill/>
          <a:ln>
            <a:solidFill>
              <a:srgbClr val="526681"/>
            </a:solidFill>
          </a:ln>
        </p:spPr>
        <p:txBody>
          <a:bodyPr wrap="square" rtlCol="0">
            <a:spAutoFit/>
          </a:bodyPr>
          <a:lstStyle/>
          <a:p>
            <a:pPr algn="ctr"/>
            <a:r>
              <a:rPr lang="en-US" sz="1600" b="1" dirty="0">
                <a:solidFill>
                  <a:srgbClr val="526681"/>
                </a:solidFill>
                <a:latin typeface="Calibri" panose="020F0502020204030204" pitchFamily="34" charset="0"/>
              </a:rPr>
              <a:t>Evaluation </a:t>
            </a:r>
          </a:p>
          <a:p>
            <a:pPr algn="ctr"/>
            <a:r>
              <a:rPr lang="en-US" sz="1600" b="1" dirty="0">
                <a:solidFill>
                  <a:srgbClr val="526681"/>
                </a:solidFill>
                <a:latin typeface="Calibri" panose="020F0502020204030204" pitchFamily="34" charset="0"/>
              </a:rPr>
              <a:t>WG</a:t>
            </a:r>
          </a:p>
        </p:txBody>
      </p:sp>
    </p:spTree>
    <p:extLst>
      <p:ext uri="{BB962C8B-B14F-4D97-AF65-F5344CB8AC3E}">
        <p14:creationId xmlns:p14="http://schemas.microsoft.com/office/powerpoint/2010/main" val="11481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365236" y="2100099"/>
            <a:ext cx="7718611" cy="1501944"/>
          </a:xfrm>
          <a:prstGeom prst="roundRect">
            <a:avLst>
              <a:gd name="adj" fmla="val 5830"/>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Agile Development: Iterative Design-Build-Test Cycles (test case: Hepatitis C)</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 name="Rectangle 1"/>
          <p:cNvSpPr/>
          <p:nvPr/>
        </p:nvSpPr>
        <p:spPr>
          <a:xfrm>
            <a:off x="117057" y="232572"/>
            <a:ext cx="10954355" cy="573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Technical Expert Panel:</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End Users, Data Recipients, Stakeholders – Including representatives of additional use cases</a:t>
            </a:r>
          </a:p>
        </p:txBody>
      </p:sp>
      <p:sp>
        <p:nvSpPr>
          <p:cNvPr id="8" name="Rounded Rectangle 7"/>
          <p:cNvSpPr/>
          <p:nvPr/>
        </p:nvSpPr>
        <p:spPr>
          <a:xfrm>
            <a:off x="117059" y="1472569"/>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Fully Modeled Use Cases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Hepatitis C, Cancer, Healthcare Surveys</a:t>
            </a:r>
          </a:p>
        </p:txBody>
      </p:sp>
      <p:sp>
        <p:nvSpPr>
          <p:cNvPr id="9" name="Rounded Rectangle 8"/>
          <p:cNvSpPr/>
          <p:nvPr/>
        </p:nvSpPr>
        <p:spPr>
          <a:xfrm>
            <a:off x="117059" y="2100098"/>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Technological Strategies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To develop scalable and extensible application</a:t>
            </a:r>
          </a:p>
        </p:txBody>
      </p:sp>
      <p:sp>
        <p:nvSpPr>
          <p:cNvPr id="10" name="Rounded Rectangle 9"/>
          <p:cNvSpPr/>
          <p:nvPr/>
        </p:nvSpPr>
        <p:spPr>
          <a:xfrm>
            <a:off x="117058" y="1472569"/>
            <a:ext cx="3248177" cy="5558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Fully Modeled Use Cases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Hepatitis C, Cancer, Healthcare Surveys</a:t>
            </a:r>
          </a:p>
        </p:txBody>
      </p:sp>
      <p:sp>
        <p:nvSpPr>
          <p:cNvPr id="11" name="Rounded Rectangle 10"/>
          <p:cNvSpPr/>
          <p:nvPr/>
        </p:nvSpPr>
        <p:spPr>
          <a:xfrm>
            <a:off x="117056" y="2100098"/>
            <a:ext cx="3248179" cy="555812"/>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Technological Strategies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To develop scalable and extensible architecture</a:t>
            </a:r>
          </a:p>
        </p:txBody>
      </p:sp>
      <p:grpSp>
        <p:nvGrpSpPr>
          <p:cNvPr id="4" name="Group 3"/>
          <p:cNvGrpSpPr/>
          <p:nvPr/>
        </p:nvGrpSpPr>
        <p:grpSpPr>
          <a:xfrm>
            <a:off x="3352801" y="1472569"/>
            <a:ext cx="7718611" cy="555812"/>
            <a:chOff x="3352800" y="1815468"/>
            <a:chExt cx="7718611" cy="555812"/>
          </a:xfrm>
        </p:grpSpPr>
        <p:sp>
          <p:nvSpPr>
            <p:cNvPr id="12" name="Rounded Rectangle 11"/>
            <p:cNvSpPr/>
            <p:nvPr/>
          </p:nvSpPr>
          <p:spPr>
            <a:xfrm>
              <a:off x="3352800" y="1815468"/>
              <a:ext cx="7718611" cy="5558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Implementation Guides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For general use and for each use case</a:t>
              </a:r>
            </a:p>
          </p:txBody>
        </p:sp>
        <p:sp>
          <p:nvSpPr>
            <p:cNvPr id="74" name="Flowchart: Multidocument 73"/>
            <p:cNvSpPr/>
            <p:nvPr/>
          </p:nvSpPr>
          <p:spPr>
            <a:xfrm>
              <a:off x="3917575" y="1903773"/>
              <a:ext cx="636495" cy="358588"/>
            </a:xfrm>
            <a:prstGeom prst="flowChartMulti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Flowchart: Process 74"/>
          <p:cNvSpPr/>
          <p:nvPr/>
        </p:nvSpPr>
        <p:spPr>
          <a:xfrm>
            <a:off x="4056761" y="6057770"/>
            <a:ext cx="7012344" cy="335866"/>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Measure and Evaluate</a:t>
            </a:r>
          </a:p>
        </p:txBody>
      </p:sp>
      <p:sp>
        <p:nvSpPr>
          <p:cNvPr id="77" name="Rounded Rectangle 76"/>
          <p:cNvSpPr/>
          <p:nvPr/>
        </p:nvSpPr>
        <p:spPr>
          <a:xfrm rot="16200000">
            <a:off x="8535620" y="2826506"/>
            <a:ext cx="6177425" cy="989557"/>
          </a:xfrm>
          <a:prstGeom prst="roundRect">
            <a:avLst>
              <a:gd name="adj" fmla="val 933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PRODUCTS: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Reference Architecture, Reference Implementation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(Open Source Software) &amp;  Balloted Implementation Guides, Roadmap for Scalability and Sustainability</a:t>
            </a:r>
          </a:p>
        </p:txBody>
      </p:sp>
      <p:sp>
        <p:nvSpPr>
          <p:cNvPr id="66" name="Rectangle 65"/>
          <p:cNvSpPr/>
          <p:nvPr/>
        </p:nvSpPr>
        <p:spPr>
          <a:xfrm>
            <a:off x="126144" y="852571"/>
            <a:ext cx="10954355" cy="5737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Foundation of standards supported by health IT certification (CCDS/USCDI, APIs, FHIR)</a:t>
            </a:r>
            <a:endParaRPr kumimoji="0" lang="en-US" sz="1051"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p:cNvGrpSpPr/>
          <p:nvPr/>
        </p:nvGrpSpPr>
        <p:grpSpPr>
          <a:xfrm>
            <a:off x="270060" y="3673762"/>
            <a:ext cx="3845465" cy="2334703"/>
            <a:chOff x="631512" y="3584623"/>
            <a:chExt cx="3631499" cy="2334702"/>
          </a:xfrm>
        </p:grpSpPr>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195" y="3760869"/>
              <a:ext cx="360965" cy="362813"/>
            </a:xfrm>
            <a:prstGeom prst="rect">
              <a:avLst/>
            </a:prstGeom>
          </p:spPr>
        </p:pic>
        <p:sp>
          <p:nvSpPr>
            <p:cNvPr id="57" name="TextBox 56"/>
            <p:cNvSpPr txBox="1"/>
            <p:nvPr/>
          </p:nvSpPr>
          <p:spPr>
            <a:xfrm>
              <a:off x="1151580" y="3786539"/>
              <a:ext cx="1041300"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Software</a:t>
              </a:r>
            </a:p>
          </p:txBody>
        </p:sp>
        <p:sp>
          <p:nvSpPr>
            <p:cNvPr id="58" name="TextBox 57"/>
            <p:cNvSpPr txBox="1"/>
            <p:nvPr/>
          </p:nvSpPr>
          <p:spPr>
            <a:xfrm>
              <a:off x="1184218" y="4202586"/>
              <a:ext cx="1921904"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Clinical organization</a:t>
              </a:r>
            </a:p>
          </p:txBody>
        </p:sp>
        <p:sp>
          <p:nvSpPr>
            <p:cNvPr id="59" name="TextBox 58"/>
            <p:cNvSpPr txBox="1"/>
            <p:nvPr/>
          </p:nvSpPr>
          <p:spPr>
            <a:xfrm>
              <a:off x="1182229" y="4620973"/>
              <a:ext cx="1438465"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EHR platform</a:t>
              </a:r>
            </a:p>
          </p:txBody>
        </p:sp>
        <p:grpSp>
          <p:nvGrpSpPr>
            <p:cNvPr id="72" name="Group 71"/>
            <p:cNvGrpSpPr/>
            <p:nvPr/>
          </p:nvGrpSpPr>
          <p:grpSpPr>
            <a:xfrm>
              <a:off x="839510" y="4209488"/>
              <a:ext cx="312072" cy="291609"/>
              <a:chOff x="162559" y="5670817"/>
              <a:chExt cx="313670" cy="291609"/>
            </a:xfrm>
          </p:grpSpPr>
          <p:sp>
            <p:nvSpPr>
              <p:cNvPr id="60" name="Rectangle 59"/>
              <p:cNvSpPr/>
              <p:nvPr/>
            </p:nvSpPr>
            <p:spPr>
              <a:xfrm>
                <a:off x="162559" y="5670817"/>
                <a:ext cx="313670" cy="291609"/>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Cross 60"/>
              <p:cNvSpPr/>
              <p:nvPr/>
            </p:nvSpPr>
            <p:spPr>
              <a:xfrm>
                <a:off x="231572" y="5733834"/>
                <a:ext cx="201952"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2" name="Flowchart: Magnetic Disk 61"/>
            <p:cNvSpPr/>
            <p:nvPr/>
          </p:nvSpPr>
          <p:spPr>
            <a:xfrm>
              <a:off x="863022" y="4657723"/>
              <a:ext cx="288560" cy="295835"/>
            </a:xfrm>
            <a:prstGeom prst="flowChartMagneticDisk">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631512" y="3584623"/>
              <a:ext cx="3631499" cy="2334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lowchart: Connector 4"/>
            <p:cNvSpPr/>
            <p:nvPr/>
          </p:nvSpPr>
          <p:spPr>
            <a:xfrm>
              <a:off x="863623" y="5107134"/>
              <a:ext cx="287959" cy="25924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p:cNvSpPr txBox="1"/>
            <p:nvPr/>
          </p:nvSpPr>
          <p:spPr>
            <a:xfrm>
              <a:off x="1184994" y="5034677"/>
              <a:ext cx="3022522"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Other testing partners (e.g., public health departments, registries, health IT developers, etc.)</a:t>
              </a:r>
            </a:p>
          </p:txBody>
        </p:sp>
      </p:grpSp>
      <p:grpSp>
        <p:nvGrpSpPr>
          <p:cNvPr id="6" name="Group 5"/>
          <p:cNvGrpSpPr/>
          <p:nvPr/>
        </p:nvGrpSpPr>
        <p:grpSpPr>
          <a:xfrm>
            <a:off x="4184185" y="3659710"/>
            <a:ext cx="6895407" cy="2348753"/>
            <a:chOff x="4418814" y="3570572"/>
            <a:chExt cx="6660776" cy="2348753"/>
          </a:xfrm>
        </p:grpSpPr>
        <p:sp>
          <p:nvSpPr>
            <p:cNvPr id="30" name="Rectangle 29"/>
            <p:cNvSpPr/>
            <p:nvPr/>
          </p:nvSpPr>
          <p:spPr>
            <a:xfrm>
              <a:off x="4418814" y="3570572"/>
              <a:ext cx="6660776" cy="2348753"/>
            </a:xfrm>
            <a:prstGeom prst="rect">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National Test Collaborative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Including a variety of clinical organizations and their EHR platforms</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1" name="Flowchart: Magnetic Disk 30"/>
            <p:cNvSpPr/>
            <p:nvPr/>
          </p:nvSpPr>
          <p:spPr>
            <a:xfrm>
              <a:off x="5133824" y="4531937"/>
              <a:ext cx="527701" cy="627529"/>
            </a:xfrm>
            <a:prstGeom prst="flowChartMagneticDisk">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p:cNvSpPr/>
            <p:nvPr/>
          </p:nvSpPr>
          <p:spPr>
            <a:xfrm>
              <a:off x="4486899" y="4531937"/>
              <a:ext cx="570700" cy="618564"/>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Cross 33"/>
            <p:cNvSpPr/>
            <p:nvPr/>
          </p:nvSpPr>
          <p:spPr>
            <a:xfrm>
              <a:off x="4588531" y="4657444"/>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lowchart: Magnetic Disk 34"/>
            <p:cNvSpPr/>
            <p:nvPr/>
          </p:nvSpPr>
          <p:spPr>
            <a:xfrm>
              <a:off x="5856315" y="5354553"/>
              <a:ext cx="345937" cy="439270"/>
            </a:xfrm>
            <a:prstGeom prst="flowChartMagneticDisk">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5404838" y="5360828"/>
              <a:ext cx="374125" cy="432995"/>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Cross 36"/>
            <p:cNvSpPr/>
            <p:nvPr/>
          </p:nvSpPr>
          <p:spPr>
            <a:xfrm>
              <a:off x="5478628" y="5457653"/>
              <a:ext cx="240875" cy="263562"/>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Flowchart: Magnetic Disk 37"/>
            <p:cNvSpPr/>
            <p:nvPr/>
          </p:nvSpPr>
          <p:spPr>
            <a:xfrm>
              <a:off x="6943207" y="4455999"/>
              <a:ext cx="664298" cy="862693"/>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p:cNvSpPr/>
            <p:nvPr/>
          </p:nvSpPr>
          <p:spPr>
            <a:xfrm>
              <a:off x="6150462" y="4468324"/>
              <a:ext cx="718427" cy="8503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Cross 39"/>
            <p:cNvSpPr/>
            <p:nvPr/>
          </p:nvSpPr>
          <p:spPr>
            <a:xfrm>
              <a:off x="6306816" y="471087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lowchart: Magnetic Disk 40"/>
            <p:cNvSpPr/>
            <p:nvPr/>
          </p:nvSpPr>
          <p:spPr>
            <a:xfrm>
              <a:off x="7103361" y="5551773"/>
              <a:ext cx="252931" cy="295835"/>
            </a:xfrm>
            <a:prstGeom prst="flowChartMagneticDisk">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p:cNvSpPr/>
            <p:nvPr/>
          </p:nvSpPr>
          <p:spPr>
            <a:xfrm>
              <a:off x="6773059" y="5555999"/>
              <a:ext cx="273541" cy="291609"/>
            </a:xfrm>
            <a:prstGeom prst="rect">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Cross 42"/>
            <p:cNvSpPr/>
            <p:nvPr/>
          </p:nvSpPr>
          <p:spPr>
            <a:xfrm>
              <a:off x="6833243" y="5619016"/>
              <a:ext cx="176115"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Flowchart: Magnetic Disk 43"/>
            <p:cNvSpPr/>
            <p:nvPr/>
          </p:nvSpPr>
          <p:spPr>
            <a:xfrm>
              <a:off x="8461112" y="4514571"/>
              <a:ext cx="355710" cy="432084"/>
            </a:xfrm>
            <a:prstGeom prst="flowChartMagneticDisk">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p:cNvSpPr/>
            <p:nvPr/>
          </p:nvSpPr>
          <p:spPr>
            <a:xfrm>
              <a:off x="7986181" y="4520744"/>
              <a:ext cx="384694" cy="4259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Cross 45"/>
            <p:cNvSpPr/>
            <p:nvPr/>
          </p:nvSpPr>
          <p:spPr>
            <a:xfrm>
              <a:off x="8054688" y="4598120"/>
              <a:ext cx="247681" cy="25925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Flowchart: Magnetic Disk 46"/>
            <p:cNvSpPr/>
            <p:nvPr/>
          </p:nvSpPr>
          <p:spPr>
            <a:xfrm>
              <a:off x="10559221" y="5316899"/>
              <a:ext cx="406524" cy="502022"/>
            </a:xfrm>
            <a:prstGeom prst="flowChartMagneticDisk">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p:cNvSpPr/>
            <p:nvPr/>
          </p:nvSpPr>
          <p:spPr>
            <a:xfrm>
              <a:off x="10034276" y="5334827"/>
              <a:ext cx="439649" cy="49485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Cross 48"/>
            <p:cNvSpPr/>
            <p:nvPr/>
          </p:nvSpPr>
          <p:spPr>
            <a:xfrm>
              <a:off x="10127534" y="5437033"/>
              <a:ext cx="283062" cy="301214"/>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Flowchart: Magnetic Disk 49"/>
            <p:cNvSpPr/>
            <p:nvPr/>
          </p:nvSpPr>
          <p:spPr>
            <a:xfrm>
              <a:off x="8466976" y="5211113"/>
              <a:ext cx="527701" cy="62752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p:cNvSpPr/>
            <p:nvPr/>
          </p:nvSpPr>
          <p:spPr>
            <a:xfrm>
              <a:off x="7820052" y="5211113"/>
              <a:ext cx="570700" cy="6185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Cross 51"/>
            <p:cNvSpPr/>
            <p:nvPr/>
          </p:nvSpPr>
          <p:spPr>
            <a:xfrm>
              <a:off x="7921683" y="533662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Flowchart: Magnetic Disk 52"/>
            <p:cNvSpPr/>
            <p:nvPr/>
          </p:nvSpPr>
          <p:spPr>
            <a:xfrm>
              <a:off x="9805505" y="4350504"/>
              <a:ext cx="652787" cy="842681"/>
            </a:xfrm>
            <a:prstGeom prst="flowChartMagneticDisk">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53"/>
            <p:cNvSpPr/>
            <p:nvPr/>
          </p:nvSpPr>
          <p:spPr>
            <a:xfrm>
              <a:off x="9023506" y="4350504"/>
              <a:ext cx="705978" cy="830642"/>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Cross 54"/>
            <p:cNvSpPr/>
            <p:nvPr/>
          </p:nvSpPr>
          <p:spPr>
            <a:xfrm>
              <a:off x="9176388" y="4513020"/>
              <a:ext cx="454534" cy="505609"/>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lowchart: Connector 68"/>
            <p:cNvSpPr/>
            <p:nvPr/>
          </p:nvSpPr>
          <p:spPr>
            <a:xfrm>
              <a:off x="4571693" y="5341255"/>
              <a:ext cx="287959" cy="259240"/>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lowchart: Connector 72"/>
            <p:cNvSpPr/>
            <p:nvPr/>
          </p:nvSpPr>
          <p:spPr>
            <a:xfrm>
              <a:off x="9087690" y="5230453"/>
              <a:ext cx="423404" cy="336200"/>
            </a:xfrm>
            <a:prstGeom prst="flowChartConnector">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lowchart: Connector 75"/>
            <p:cNvSpPr/>
            <p:nvPr/>
          </p:nvSpPr>
          <p:spPr>
            <a:xfrm>
              <a:off x="10651731" y="4260364"/>
              <a:ext cx="337587" cy="327470"/>
            </a:xfrm>
            <a:prstGeom prst="flowChartConnector">
              <a:avLst/>
            </a:prstGeom>
            <a:solidFill>
              <a:srgbClr val="4F6A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Flowchart: Connector 79"/>
            <p:cNvSpPr/>
            <p:nvPr/>
          </p:nvSpPr>
          <p:spPr>
            <a:xfrm>
              <a:off x="4922303" y="5468095"/>
              <a:ext cx="404823" cy="361582"/>
            </a:xfrm>
            <a:prstGeom prst="flowChartConnector">
              <a:avLst/>
            </a:prstGeom>
            <a:solidFill>
              <a:srgbClr val="25B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Flowchart: Connector 80"/>
            <p:cNvSpPr/>
            <p:nvPr/>
          </p:nvSpPr>
          <p:spPr>
            <a:xfrm>
              <a:off x="7692225" y="4708841"/>
              <a:ext cx="182910" cy="182624"/>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Flowchart: Connector 81"/>
            <p:cNvSpPr/>
            <p:nvPr/>
          </p:nvSpPr>
          <p:spPr>
            <a:xfrm>
              <a:off x="6289939" y="5438299"/>
              <a:ext cx="397824" cy="37226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Flowchart: Connector 82"/>
            <p:cNvSpPr/>
            <p:nvPr/>
          </p:nvSpPr>
          <p:spPr>
            <a:xfrm>
              <a:off x="9165914" y="5624320"/>
              <a:ext cx="262697" cy="241354"/>
            </a:xfrm>
            <a:prstGeom prst="flowChartConnector">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Flowchart: Connector 83"/>
            <p:cNvSpPr/>
            <p:nvPr/>
          </p:nvSpPr>
          <p:spPr>
            <a:xfrm>
              <a:off x="9532207" y="5411634"/>
              <a:ext cx="481482" cy="454039"/>
            </a:xfrm>
            <a:prstGeom prst="flowChartConnector">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Flowchart: Connector 84"/>
            <p:cNvSpPr/>
            <p:nvPr/>
          </p:nvSpPr>
          <p:spPr>
            <a:xfrm>
              <a:off x="5763429" y="4802826"/>
              <a:ext cx="299206" cy="287657"/>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Flowchart: Connector 85"/>
            <p:cNvSpPr/>
            <p:nvPr/>
          </p:nvSpPr>
          <p:spPr>
            <a:xfrm>
              <a:off x="7430377" y="5341635"/>
              <a:ext cx="299206" cy="287657"/>
            </a:xfrm>
            <a:prstGeom prst="flowChartConnector">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Flowchart: Connector 86"/>
            <p:cNvSpPr/>
            <p:nvPr/>
          </p:nvSpPr>
          <p:spPr>
            <a:xfrm>
              <a:off x="10571706" y="4695212"/>
              <a:ext cx="201803" cy="164621"/>
            </a:xfrm>
            <a:prstGeom prst="flowChart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Flowchart: Connector 87"/>
            <p:cNvSpPr/>
            <p:nvPr/>
          </p:nvSpPr>
          <p:spPr>
            <a:xfrm>
              <a:off x="5661526" y="4249461"/>
              <a:ext cx="428074" cy="401089"/>
            </a:xfrm>
            <a:prstGeom prst="flowChartConnec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Flowchart: Connector 88"/>
            <p:cNvSpPr/>
            <p:nvPr/>
          </p:nvSpPr>
          <p:spPr>
            <a:xfrm>
              <a:off x="10651731" y="4953558"/>
              <a:ext cx="314391" cy="257555"/>
            </a:xfrm>
            <a:prstGeom prst="flowChartConnecto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1" name="Group 70"/>
          <p:cNvGrpSpPr/>
          <p:nvPr/>
        </p:nvGrpSpPr>
        <p:grpSpPr>
          <a:xfrm>
            <a:off x="3579163" y="2467413"/>
            <a:ext cx="7319679" cy="1281955"/>
            <a:chOff x="3769661" y="1434352"/>
            <a:chExt cx="7319678" cy="128195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661" y="1434353"/>
              <a:ext cx="793375" cy="793375"/>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1990" y="1434353"/>
              <a:ext cx="793375" cy="7933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319" y="1434353"/>
              <a:ext cx="793375" cy="79337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6648" y="1434353"/>
              <a:ext cx="793375" cy="79337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8977" y="1434353"/>
              <a:ext cx="793375" cy="79337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1306" y="1434352"/>
              <a:ext cx="793375" cy="793375"/>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3635" y="1434352"/>
              <a:ext cx="793375" cy="793375"/>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5964" y="1434352"/>
              <a:ext cx="793375" cy="793375"/>
            </a:xfrm>
            <a:prstGeom prst="rect">
              <a:avLst/>
            </a:prstGeom>
          </p:spPr>
        </p:pic>
        <p:sp>
          <p:nvSpPr>
            <p:cNvPr id="21" name="Curved Up Arrow 20"/>
            <p:cNvSpPr/>
            <p:nvPr/>
          </p:nvSpPr>
          <p:spPr>
            <a:xfrm>
              <a:off x="4294095"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rved Up Arrow 21"/>
            <p:cNvSpPr/>
            <p:nvPr/>
          </p:nvSpPr>
          <p:spPr>
            <a:xfrm>
              <a:off x="5232028"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rved Up Arrow 22"/>
            <p:cNvSpPr/>
            <p:nvPr/>
          </p:nvSpPr>
          <p:spPr>
            <a:xfrm>
              <a:off x="6169960"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Curved Up Arrow 23"/>
            <p:cNvSpPr/>
            <p:nvPr/>
          </p:nvSpPr>
          <p:spPr>
            <a:xfrm>
              <a:off x="7107892" y="2236692"/>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Curved Up Arrow 24"/>
            <p:cNvSpPr/>
            <p:nvPr/>
          </p:nvSpPr>
          <p:spPr>
            <a:xfrm>
              <a:off x="8045824" y="2227726"/>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Curved Up Arrow 25"/>
            <p:cNvSpPr/>
            <p:nvPr/>
          </p:nvSpPr>
          <p:spPr>
            <a:xfrm>
              <a:off x="8983756" y="2236692"/>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Curved Up Arrow 26"/>
            <p:cNvSpPr/>
            <p:nvPr/>
          </p:nvSpPr>
          <p:spPr>
            <a:xfrm>
              <a:off x="9921688" y="2227726"/>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0" name="Flowchart: Process 89"/>
          <p:cNvSpPr/>
          <p:nvPr/>
        </p:nvSpPr>
        <p:spPr>
          <a:xfrm>
            <a:off x="924561" y="6057769"/>
            <a:ext cx="3132199" cy="335867"/>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Evaluation Planning</a:t>
            </a:r>
          </a:p>
        </p:txBody>
      </p:sp>
      <p:sp>
        <p:nvSpPr>
          <p:cNvPr id="63" name="TextBox 62"/>
          <p:cNvSpPr txBox="1"/>
          <p:nvPr/>
        </p:nvSpPr>
        <p:spPr>
          <a:xfrm>
            <a:off x="120957" y="2679741"/>
            <a:ext cx="3215267"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CCDS: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Core Clinical Data Set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USCDI: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 Core Data for Interoperability</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APIs: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Application Programming Interfaces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FHIR: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Fast Healthcare Interoperability Resources</a:t>
            </a:r>
          </a:p>
        </p:txBody>
      </p:sp>
    </p:spTree>
    <p:extLst>
      <p:ext uri="{BB962C8B-B14F-4D97-AF65-F5344CB8AC3E}">
        <p14:creationId xmlns:p14="http://schemas.microsoft.com/office/powerpoint/2010/main" val="36249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8" grpId="0" animBg="1"/>
      <p:bldP spid="9" grpId="0" animBg="1"/>
      <p:bldP spid="10" grpId="0" animBg="1"/>
      <p:bldP spid="11" grpId="0" animBg="1"/>
      <p:bldP spid="75" grpId="0" animBg="1"/>
      <p:bldP spid="66" grpId="0" animBg="1"/>
      <p:bldP spid="90" grpId="0" animBg="1"/>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A1A323BE-71F9-444D-ABAB-A1DF4C2B5635}"/>
              </a:ext>
            </a:extLst>
          </p:cNvPr>
          <p:cNvGrpSpPr/>
          <p:nvPr/>
        </p:nvGrpSpPr>
        <p:grpSpPr>
          <a:xfrm>
            <a:off x="1379936" y="1697928"/>
            <a:ext cx="8495584" cy="4908217"/>
            <a:chOff x="350129" y="1433768"/>
            <a:chExt cx="8247089" cy="4908217"/>
          </a:xfrm>
        </p:grpSpPr>
        <p:grpSp>
          <p:nvGrpSpPr>
            <p:cNvPr id="45" name="Group 44">
              <a:extLst>
                <a:ext uri="{FF2B5EF4-FFF2-40B4-BE49-F238E27FC236}">
                  <a16:creationId xmlns:a16="http://schemas.microsoft.com/office/drawing/2014/main" id="{EFE47871-AB67-46A2-949F-A8BFA0FA13B7}"/>
                </a:ext>
              </a:extLst>
            </p:cNvPr>
            <p:cNvGrpSpPr/>
            <p:nvPr/>
          </p:nvGrpSpPr>
          <p:grpSpPr>
            <a:xfrm>
              <a:off x="350129" y="1433768"/>
              <a:ext cx="8247089" cy="4901258"/>
              <a:chOff x="216151" y="1535090"/>
              <a:chExt cx="8247089" cy="4901258"/>
            </a:xfrm>
          </p:grpSpPr>
          <p:sp>
            <p:nvSpPr>
              <p:cNvPr id="46" name="Rectangle 45">
                <a:extLst>
                  <a:ext uri="{FF2B5EF4-FFF2-40B4-BE49-F238E27FC236}">
                    <a16:creationId xmlns:a16="http://schemas.microsoft.com/office/drawing/2014/main" id="{CAE97333-9BFD-4C9B-B398-778D04C4FC24}"/>
                  </a:ext>
                </a:extLst>
              </p:cNvPr>
              <p:cNvSpPr/>
              <p:nvPr/>
            </p:nvSpPr>
            <p:spPr>
              <a:xfrm>
                <a:off x="2429525" y="1535090"/>
                <a:ext cx="1307926" cy="1069664"/>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EHR </a:t>
                </a:r>
              </a:p>
            </p:txBody>
          </p:sp>
          <p:sp>
            <p:nvSpPr>
              <p:cNvPr id="47" name="Rectangle 46">
                <a:extLst>
                  <a:ext uri="{FF2B5EF4-FFF2-40B4-BE49-F238E27FC236}">
                    <a16:creationId xmlns:a16="http://schemas.microsoft.com/office/drawing/2014/main" id="{03435C98-4D6F-4201-A718-A0ADB93D1BC0}"/>
                  </a:ext>
                </a:extLst>
              </p:cNvPr>
              <p:cNvSpPr/>
              <p:nvPr/>
            </p:nvSpPr>
            <p:spPr>
              <a:xfrm>
                <a:off x="4889907" y="1535090"/>
                <a:ext cx="1282018" cy="1068796"/>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Trusted Third Party</a:t>
                </a:r>
              </a:p>
            </p:txBody>
          </p:sp>
          <p:pic>
            <p:nvPicPr>
              <p:cNvPr id="48" name="Picture 11">
                <a:extLst>
                  <a:ext uri="{FF2B5EF4-FFF2-40B4-BE49-F238E27FC236}">
                    <a16:creationId xmlns:a16="http://schemas.microsoft.com/office/drawing/2014/main" id="{616EC26F-AE94-4E88-9A24-68D0553349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151" y="1728529"/>
                <a:ext cx="1017213" cy="6827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9" name="Rectangle 48">
                <a:extLst>
                  <a:ext uri="{FF2B5EF4-FFF2-40B4-BE49-F238E27FC236}">
                    <a16:creationId xmlns:a16="http://schemas.microsoft.com/office/drawing/2014/main" id="{08AF7FD6-5EC7-4934-8FC5-FAD8017B22A1}"/>
                  </a:ext>
                </a:extLst>
              </p:cNvPr>
              <p:cNvSpPr/>
              <p:nvPr/>
            </p:nvSpPr>
            <p:spPr>
              <a:xfrm>
                <a:off x="2409421" y="3575668"/>
                <a:ext cx="1307926" cy="1069664"/>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Backend Services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App</a:t>
                </a:r>
              </a:p>
            </p:txBody>
          </p:sp>
          <p:sp>
            <p:nvSpPr>
              <p:cNvPr id="50" name="Rectangle 49">
                <a:extLst>
                  <a:ext uri="{FF2B5EF4-FFF2-40B4-BE49-F238E27FC236}">
                    <a16:creationId xmlns:a16="http://schemas.microsoft.com/office/drawing/2014/main" id="{4A138B1A-C4FA-4F93-8078-84C7EA2F47AB}"/>
                  </a:ext>
                </a:extLst>
              </p:cNvPr>
              <p:cNvSpPr/>
              <p:nvPr/>
            </p:nvSpPr>
            <p:spPr>
              <a:xfrm>
                <a:off x="4889907" y="5366684"/>
                <a:ext cx="1282018" cy="1069664"/>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Knowledge Artifact Repository</a:t>
                </a:r>
              </a:p>
            </p:txBody>
          </p:sp>
          <p:sp>
            <p:nvSpPr>
              <p:cNvPr id="51" name="Rectangle 50">
                <a:extLst>
                  <a:ext uri="{FF2B5EF4-FFF2-40B4-BE49-F238E27FC236}">
                    <a16:creationId xmlns:a16="http://schemas.microsoft.com/office/drawing/2014/main" id="{585ADB17-C70F-4188-934E-72752CD506E7}"/>
                  </a:ext>
                </a:extLst>
              </p:cNvPr>
              <p:cNvSpPr/>
              <p:nvPr/>
            </p:nvSpPr>
            <p:spPr>
              <a:xfrm>
                <a:off x="232707" y="5352606"/>
                <a:ext cx="1282018" cy="1069664"/>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Data/Trust Services</a:t>
                </a:r>
              </a:p>
            </p:txBody>
          </p:sp>
          <p:sp>
            <p:nvSpPr>
              <p:cNvPr id="52" name="Rectangle 51">
                <a:extLst>
                  <a:ext uri="{FF2B5EF4-FFF2-40B4-BE49-F238E27FC236}">
                    <a16:creationId xmlns:a16="http://schemas.microsoft.com/office/drawing/2014/main" id="{EC05F4AF-1503-46DE-B744-4326BD5709B8}"/>
                  </a:ext>
                </a:extLst>
              </p:cNvPr>
              <p:cNvSpPr/>
              <p:nvPr/>
            </p:nvSpPr>
            <p:spPr>
              <a:xfrm>
                <a:off x="7181222" y="3763189"/>
                <a:ext cx="1282018" cy="688398"/>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PHA</a:t>
                </a:r>
              </a:p>
            </p:txBody>
          </p:sp>
          <p:sp>
            <p:nvSpPr>
              <p:cNvPr id="53" name="Rectangle 52">
                <a:extLst>
                  <a:ext uri="{FF2B5EF4-FFF2-40B4-BE49-F238E27FC236}">
                    <a16:creationId xmlns:a16="http://schemas.microsoft.com/office/drawing/2014/main" id="{A76AA83D-4C70-4D91-AE20-CCED9E0B9A14}"/>
                  </a:ext>
                </a:extLst>
              </p:cNvPr>
              <p:cNvSpPr/>
              <p:nvPr/>
            </p:nvSpPr>
            <p:spPr>
              <a:xfrm>
                <a:off x="7181222" y="4451587"/>
                <a:ext cx="1282018" cy="688398"/>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Data Repository</a:t>
                </a:r>
              </a:p>
            </p:txBody>
          </p:sp>
          <p:sp>
            <p:nvSpPr>
              <p:cNvPr id="54" name="TextBox 53">
                <a:extLst>
                  <a:ext uri="{FF2B5EF4-FFF2-40B4-BE49-F238E27FC236}">
                    <a16:creationId xmlns:a16="http://schemas.microsoft.com/office/drawing/2014/main" id="{C89E1824-93DE-4079-B62D-93048CB41296}"/>
                  </a:ext>
                </a:extLst>
              </p:cNvPr>
              <p:cNvSpPr txBox="1"/>
              <p:nvPr/>
            </p:nvSpPr>
            <p:spPr>
              <a:xfrm>
                <a:off x="394378" y="2411316"/>
                <a:ext cx="724878"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prstClr val="black"/>
                    </a:solidFill>
                    <a:effectLst/>
                    <a:uLnTx/>
                    <a:uFillTx/>
                    <a:latin typeface="Constantia"/>
                  </a:rPr>
                  <a:t>Provider</a:t>
                </a:r>
              </a:p>
            </p:txBody>
          </p:sp>
        </p:grpSp>
        <p:sp>
          <p:nvSpPr>
            <p:cNvPr id="55" name="Rectangle 54">
              <a:extLst>
                <a:ext uri="{FF2B5EF4-FFF2-40B4-BE49-F238E27FC236}">
                  <a16:creationId xmlns:a16="http://schemas.microsoft.com/office/drawing/2014/main" id="{09638588-C45A-4353-B271-92C89A004D7E}"/>
                </a:ext>
              </a:extLst>
            </p:cNvPr>
            <p:cNvSpPr/>
            <p:nvPr/>
          </p:nvSpPr>
          <p:spPr>
            <a:xfrm>
              <a:off x="7315200" y="2972869"/>
              <a:ext cx="1282018" cy="688398"/>
            </a:xfrm>
            <a:prstGeom prst="rect">
              <a:avLst/>
            </a:prstGeom>
            <a:solidFill>
              <a:srgbClr val="455F51">
                <a:lumMod val="20000"/>
                <a:lumOff val="80000"/>
              </a:srgbClr>
            </a:solidFill>
            <a:ln w="25400" cap="flat" cmpd="sng" algn="ctr">
              <a:solidFill>
                <a:srgbClr val="549E3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onstantia"/>
                  <a:ea typeface="+mn-ea"/>
                  <a:cs typeface="+mn-cs"/>
                </a:rPr>
                <a:t>Research Organization</a:t>
              </a:r>
            </a:p>
          </p:txBody>
        </p:sp>
        <p:cxnSp>
          <p:nvCxnSpPr>
            <p:cNvPr id="56" name="Straight Arrow Connector 55">
              <a:extLst>
                <a:ext uri="{FF2B5EF4-FFF2-40B4-BE49-F238E27FC236}">
                  <a16:creationId xmlns:a16="http://schemas.microsoft.com/office/drawing/2014/main" id="{89918D02-736A-4B8D-8A89-196930642917}"/>
                </a:ext>
              </a:extLst>
            </p:cNvPr>
            <p:cNvCxnSpPr>
              <a:stCxn id="48" idx="3"/>
              <a:endCxn id="46" idx="1"/>
            </p:cNvCxnSpPr>
            <p:nvPr/>
          </p:nvCxnSpPr>
          <p:spPr>
            <a:xfrm flipV="1">
              <a:off x="1367342" y="1968600"/>
              <a:ext cx="1196161" cy="1"/>
            </a:xfrm>
            <a:prstGeom prst="straightConnector1">
              <a:avLst/>
            </a:prstGeom>
            <a:noFill/>
            <a:ln w="9525" cap="flat" cmpd="sng" algn="ctr">
              <a:solidFill>
                <a:srgbClr val="549E39">
                  <a:shade val="50000"/>
                  <a:satMod val="103000"/>
                </a:srgbClr>
              </a:solidFill>
              <a:prstDash val="solid"/>
              <a:tailEnd type="triangle"/>
            </a:ln>
            <a:effectLst/>
          </p:spPr>
        </p:cxnSp>
        <p:sp>
          <p:nvSpPr>
            <p:cNvPr id="57" name="TextBox 56">
              <a:extLst>
                <a:ext uri="{FF2B5EF4-FFF2-40B4-BE49-F238E27FC236}">
                  <a16:creationId xmlns:a16="http://schemas.microsoft.com/office/drawing/2014/main" id="{96F287B3-A6C9-4159-AF08-46B4EC56A33A}"/>
                </a:ext>
              </a:extLst>
            </p:cNvPr>
            <p:cNvSpPr txBox="1"/>
            <p:nvPr/>
          </p:nvSpPr>
          <p:spPr>
            <a:xfrm>
              <a:off x="1396785" y="1725525"/>
              <a:ext cx="1186543" cy="246221"/>
            </a:xfrm>
            <a:prstGeom prst="rect">
              <a:avLst/>
            </a:prstGeom>
            <a:noFill/>
          </p:spPr>
          <p:txBody>
            <a:bodyPr wrap="none" rtlCol="0">
              <a:spAutoFit/>
            </a:bodyPr>
            <a:lstStyle/>
            <a:p>
              <a:r>
                <a:rPr lang="en-US" sz="1000" b="1" i="1" dirty="0">
                  <a:solidFill>
                    <a:prstClr val="black"/>
                  </a:solidFill>
                  <a:latin typeface="Constantia"/>
                </a:rPr>
                <a:t>Updates/Sign off</a:t>
              </a:r>
            </a:p>
          </p:txBody>
        </p:sp>
        <p:cxnSp>
          <p:nvCxnSpPr>
            <p:cNvPr id="58" name="Straight Arrow Connector 57">
              <a:extLst>
                <a:ext uri="{FF2B5EF4-FFF2-40B4-BE49-F238E27FC236}">
                  <a16:creationId xmlns:a16="http://schemas.microsoft.com/office/drawing/2014/main" id="{2755F4BE-03EE-4148-ADAA-12F01B9BDF1B}"/>
                </a:ext>
              </a:extLst>
            </p:cNvPr>
            <p:cNvCxnSpPr>
              <a:cxnSpLocks/>
            </p:cNvCxnSpPr>
            <p:nvPr/>
          </p:nvCxnSpPr>
          <p:spPr>
            <a:xfrm>
              <a:off x="2601819" y="2511852"/>
              <a:ext cx="0" cy="955199"/>
            </a:xfrm>
            <a:prstGeom prst="straightConnector1">
              <a:avLst/>
            </a:prstGeom>
            <a:noFill/>
            <a:ln w="9525" cap="flat" cmpd="sng" algn="ctr">
              <a:solidFill>
                <a:srgbClr val="549E39">
                  <a:shade val="50000"/>
                  <a:satMod val="103000"/>
                </a:srgbClr>
              </a:solidFill>
              <a:prstDash val="solid"/>
              <a:tailEnd type="triangle"/>
            </a:ln>
            <a:effectLst/>
          </p:spPr>
        </p:cxnSp>
        <p:cxnSp>
          <p:nvCxnSpPr>
            <p:cNvPr id="59" name="Straight Arrow Connector 58">
              <a:extLst>
                <a:ext uri="{FF2B5EF4-FFF2-40B4-BE49-F238E27FC236}">
                  <a16:creationId xmlns:a16="http://schemas.microsoft.com/office/drawing/2014/main" id="{4FA0DF3D-793C-4AD1-9E6D-C535C4AB7392}"/>
                </a:ext>
              </a:extLst>
            </p:cNvPr>
            <p:cNvCxnSpPr>
              <a:cxnSpLocks/>
            </p:cNvCxnSpPr>
            <p:nvPr/>
          </p:nvCxnSpPr>
          <p:spPr>
            <a:xfrm flipV="1">
              <a:off x="2755542" y="2502564"/>
              <a:ext cx="0" cy="964487"/>
            </a:xfrm>
            <a:prstGeom prst="straightConnector1">
              <a:avLst/>
            </a:prstGeom>
            <a:noFill/>
            <a:ln w="9525" cap="flat" cmpd="sng" algn="ctr">
              <a:solidFill>
                <a:srgbClr val="549E39">
                  <a:shade val="50000"/>
                  <a:satMod val="103000"/>
                </a:srgbClr>
              </a:solidFill>
              <a:prstDash val="solid"/>
              <a:tailEnd type="triangle"/>
            </a:ln>
            <a:effectLst/>
          </p:spPr>
        </p:cxnSp>
        <p:cxnSp>
          <p:nvCxnSpPr>
            <p:cNvPr id="60" name="Elbow Connector 50">
              <a:extLst>
                <a:ext uri="{FF2B5EF4-FFF2-40B4-BE49-F238E27FC236}">
                  <a16:creationId xmlns:a16="http://schemas.microsoft.com/office/drawing/2014/main" id="{78BB50DF-6BDE-4B8F-82CC-E2C16A27555C}"/>
                </a:ext>
              </a:extLst>
            </p:cNvPr>
            <p:cNvCxnSpPr>
              <a:cxnSpLocks/>
            </p:cNvCxnSpPr>
            <p:nvPr/>
          </p:nvCxnSpPr>
          <p:spPr>
            <a:xfrm flipV="1">
              <a:off x="3839322" y="2502564"/>
              <a:ext cx="2205553" cy="1231267"/>
            </a:xfrm>
            <a:prstGeom prst="bentConnector3">
              <a:avLst>
                <a:gd name="adj1" fmla="val 99939"/>
              </a:avLst>
            </a:prstGeom>
            <a:noFill/>
            <a:ln w="9525" cap="flat" cmpd="sng" algn="ctr">
              <a:solidFill>
                <a:srgbClr val="549E39">
                  <a:shade val="50000"/>
                  <a:satMod val="103000"/>
                </a:srgbClr>
              </a:solidFill>
              <a:prstDash val="solid"/>
              <a:tailEnd type="triangle"/>
            </a:ln>
            <a:effectLst/>
          </p:spPr>
        </p:cxnSp>
        <p:cxnSp>
          <p:nvCxnSpPr>
            <p:cNvPr id="61" name="Elbow Connector 54">
              <a:extLst>
                <a:ext uri="{FF2B5EF4-FFF2-40B4-BE49-F238E27FC236}">
                  <a16:creationId xmlns:a16="http://schemas.microsoft.com/office/drawing/2014/main" id="{EC811EF0-D3CB-41E1-83BA-5F702D69279A}"/>
                </a:ext>
              </a:extLst>
            </p:cNvPr>
            <p:cNvCxnSpPr>
              <a:cxnSpLocks/>
            </p:cNvCxnSpPr>
            <p:nvPr/>
          </p:nvCxnSpPr>
          <p:spPr>
            <a:xfrm rot="10800000" flipV="1">
              <a:off x="3851326" y="2519146"/>
              <a:ext cx="1394492" cy="1062253"/>
            </a:xfrm>
            <a:prstGeom prst="bentConnector3">
              <a:avLst>
                <a:gd name="adj1" fmla="val -669"/>
              </a:avLst>
            </a:prstGeom>
            <a:noFill/>
            <a:ln w="9525" cap="flat" cmpd="sng" algn="ctr">
              <a:solidFill>
                <a:srgbClr val="549E39">
                  <a:shade val="50000"/>
                  <a:satMod val="103000"/>
                </a:srgbClr>
              </a:solidFill>
              <a:prstDash val="solid"/>
              <a:tailEnd type="triangle"/>
            </a:ln>
            <a:effectLst/>
          </p:spPr>
        </p:cxnSp>
        <p:cxnSp>
          <p:nvCxnSpPr>
            <p:cNvPr id="62" name="Elbow Connector 69">
              <a:extLst>
                <a:ext uri="{FF2B5EF4-FFF2-40B4-BE49-F238E27FC236}">
                  <a16:creationId xmlns:a16="http://schemas.microsoft.com/office/drawing/2014/main" id="{3BC283BE-0BE6-4DE8-B3D9-1CC8830353AB}"/>
                </a:ext>
              </a:extLst>
            </p:cNvPr>
            <p:cNvCxnSpPr>
              <a:cxnSpLocks/>
            </p:cNvCxnSpPr>
            <p:nvPr/>
          </p:nvCxnSpPr>
          <p:spPr>
            <a:xfrm>
              <a:off x="3860588" y="4190225"/>
              <a:ext cx="2235412" cy="1075137"/>
            </a:xfrm>
            <a:prstGeom prst="bentConnector3">
              <a:avLst>
                <a:gd name="adj1" fmla="val 99737"/>
              </a:avLst>
            </a:prstGeom>
            <a:noFill/>
            <a:ln w="9525" cap="flat" cmpd="sng" algn="ctr">
              <a:solidFill>
                <a:srgbClr val="549E39">
                  <a:shade val="50000"/>
                  <a:satMod val="103000"/>
                </a:srgbClr>
              </a:solidFill>
              <a:prstDash val="solid"/>
              <a:tailEnd type="triangle"/>
            </a:ln>
            <a:effectLst/>
          </p:spPr>
        </p:cxnSp>
        <p:cxnSp>
          <p:nvCxnSpPr>
            <p:cNvPr id="63" name="Elbow Connector 75">
              <a:extLst>
                <a:ext uri="{FF2B5EF4-FFF2-40B4-BE49-F238E27FC236}">
                  <a16:creationId xmlns:a16="http://schemas.microsoft.com/office/drawing/2014/main" id="{5AC37034-E031-4066-B5AA-EBAB379F2335}"/>
                </a:ext>
              </a:extLst>
            </p:cNvPr>
            <p:cNvCxnSpPr>
              <a:cxnSpLocks/>
            </p:cNvCxnSpPr>
            <p:nvPr/>
          </p:nvCxnSpPr>
          <p:spPr>
            <a:xfrm rot="10800000">
              <a:off x="3851325" y="4343338"/>
              <a:ext cx="1441354" cy="922027"/>
            </a:xfrm>
            <a:prstGeom prst="bentConnector3">
              <a:avLst>
                <a:gd name="adj1" fmla="val 2420"/>
              </a:avLst>
            </a:prstGeom>
            <a:noFill/>
            <a:ln w="9525" cap="flat" cmpd="sng" algn="ctr">
              <a:solidFill>
                <a:srgbClr val="549E39">
                  <a:shade val="50000"/>
                  <a:satMod val="103000"/>
                </a:srgbClr>
              </a:solidFill>
              <a:prstDash val="solid"/>
              <a:tailEnd type="triangle"/>
            </a:ln>
            <a:effectLst/>
          </p:spPr>
        </p:cxnSp>
        <p:cxnSp>
          <p:nvCxnSpPr>
            <p:cNvPr id="64" name="Elbow Connector 83">
              <a:extLst>
                <a:ext uri="{FF2B5EF4-FFF2-40B4-BE49-F238E27FC236}">
                  <a16:creationId xmlns:a16="http://schemas.microsoft.com/office/drawing/2014/main" id="{6CD73A9D-578A-4F90-A34F-AF51DC43566D}"/>
                </a:ext>
              </a:extLst>
            </p:cNvPr>
            <p:cNvCxnSpPr>
              <a:cxnSpLocks/>
            </p:cNvCxnSpPr>
            <p:nvPr/>
          </p:nvCxnSpPr>
          <p:spPr>
            <a:xfrm rot="10800000" flipV="1">
              <a:off x="1657777" y="4544009"/>
              <a:ext cx="1997559" cy="1544060"/>
            </a:xfrm>
            <a:prstGeom prst="bentConnector3">
              <a:avLst>
                <a:gd name="adj1" fmla="val 3290"/>
              </a:avLst>
            </a:prstGeom>
            <a:noFill/>
            <a:ln w="9525" cap="flat" cmpd="sng" algn="ctr">
              <a:solidFill>
                <a:srgbClr val="549E39">
                  <a:shade val="50000"/>
                  <a:satMod val="103000"/>
                </a:srgbClr>
              </a:solidFill>
              <a:prstDash val="solid"/>
              <a:tailEnd type="triangle"/>
            </a:ln>
            <a:effectLst/>
          </p:spPr>
        </p:cxnSp>
        <p:cxnSp>
          <p:nvCxnSpPr>
            <p:cNvPr id="65" name="Elbow Connector 89">
              <a:extLst>
                <a:ext uri="{FF2B5EF4-FFF2-40B4-BE49-F238E27FC236}">
                  <a16:creationId xmlns:a16="http://schemas.microsoft.com/office/drawing/2014/main" id="{20287F04-D2CB-4FA8-9032-B39BA18D515F}"/>
                </a:ext>
              </a:extLst>
            </p:cNvPr>
            <p:cNvCxnSpPr>
              <a:cxnSpLocks/>
            </p:cNvCxnSpPr>
            <p:nvPr/>
          </p:nvCxnSpPr>
          <p:spPr>
            <a:xfrm rot="5400000" flipH="1" flipV="1">
              <a:off x="1655041" y="4546747"/>
              <a:ext cx="1069663" cy="1064193"/>
            </a:xfrm>
            <a:prstGeom prst="bentConnector3">
              <a:avLst>
                <a:gd name="adj1" fmla="val 1429"/>
              </a:avLst>
            </a:prstGeom>
            <a:noFill/>
            <a:ln w="9525" cap="flat" cmpd="sng" algn="ctr">
              <a:solidFill>
                <a:srgbClr val="549E39">
                  <a:shade val="50000"/>
                  <a:satMod val="103000"/>
                </a:srgbClr>
              </a:solidFill>
              <a:prstDash val="solid"/>
              <a:tailEnd type="triangle"/>
            </a:ln>
            <a:effectLst/>
          </p:spPr>
        </p:cxnSp>
        <p:cxnSp>
          <p:nvCxnSpPr>
            <p:cNvPr id="66" name="Straight Arrow Connector 65">
              <a:extLst>
                <a:ext uri="{FF2B5EF4-FFF2-40B4-BE49-F238E27FC236}">
                  <a16:creationId xmlns:a16="http://schemas.microsoft.com/office/drawing/2014/main" id="{00C0007F-CF71-41AD-A426-ADF8E5B32CCB}"/>
                </a:ext>
              </a:extLst>
            </p:cNvPr>
            <p:cNvCxnSpPr/>
            <p:nvPr/>
          </p:nvCxnSpPr>
          <p:spPr>
            <a:xfrm>
              <a:off x="3871429" y="3886200"/>
              <a:ext cx="3454612" cy="0"/>
            </a:xfrm>
            <a:prstGeom prst="straightConnector1">
              <a:avLst/>
            </a:prstGeom>
            <a:noFill/>
            <a:ln w="9525" cap="flat" cmpd="sng" algn="ctr">
              <a:solidFill>
                <a:srgbClr val="549E39">
                  <a:shade val="50000"/>
                  <a:satMod val="103000"/>
                </a:srgbClr>
              </a:solidFill>
              <a:prstDash val="solid"/>
              <a:tailEnd type="triangle"/>
            </a:ln>
            <a:effectLst/>
          </p:spPr>
        </p:cxnSp>
        <p:sp>
          <p:nvSpPr>
            <p:cNvPr id="67" name="TextBox 66">
              <a:extLst>
                <a:ext uri="{FF2B5EF4-FFF2-40B4-BE49-F238E27FC236}">
                  <a16:creationId xmlns:a16="http://schemas.microsoft.com/office/drawing/2014/main" id="{322DBBDE-29CB-48B4-84D1-21DBEF3F5253}"/>
                </a:ext>
              </a:extLst>
            </p:cNvPr>
            <p:cNvSpPr txBox="1"/>
            <p:nvPr/>
          </p:nvSpPr>
          <p:spPr>
            <a:xfrm>
              <a:off x="1791609" y="2558712"/>
              <a:ext cx="918841" cy="246221"/>
            </a:xfrm>
            <a:prstGeom prst="rect">
              <a:avLst/>
            </a:prstGeom>
            <a:noFill/>
          </p:spPr>
          <p:txBody>
            <a:bodyPr wrap="none" rtlCol="0">
              <a:spAutoFit/>
            </a:bodyPr>
            <a:lstStyle/>
            <a:p>
              <a:r>
                <a:rPr lang="en-US" sz="1000" b="1" i="1" dirty="0">
                  <a:solidFill>
                    <a:prstClr val="black"/>
                  </a:solidFill>
                  <a:latin typeface="Constantia"/>
                </a:rPr>
                <a:t>Notification</a:t>
              </a:r>
            </a:p>
          </p:txBody>
        </p:sp>
        <p:sp>
          <p:nvSpPr>
            <p:cNvPr id="68" name="TextBox 67">
              <a:extLst>
                <a:ext uri="{FF2B5EF4-FFF2-40B4-BE49-F238E27FC236}">
                  <a16:creationId xmlns:a16="http://schemas.microsoft.com/office/drawing/2014/main" id="{88934A89-A3E8-4F70-B8A6-D4E22149B2DE}"/>
                </a:ext>
              </a:extLst>
            </p:cNvPr>
            <p:cNvSpPr txBox="1"/>
            <p:nvPr/>
          </p:nvSpPr>
          <p:spPr>
            <a:xfrm>
              <a:off x="2712994" y="2708512"/>
              <a:ext cx="577402" cy="253916"/>
            </a:xfrm>
            <a:prstGeom prst="rect">
              <a:avLst/>
            </a:prstGeom>
            <a:noFill/>
          </p:spPr>
          <p:txBody>
            <a:bodyPr wrap="none" rtlCol="0">
              <a:spAutoFit/>
            </a:bodyPr>
            <a:lstStyle/>
            <a:p>
              <a:r>
                <a:rPr lang="en-US" sz="1000" b="1" i="1" dirty="0">
                  <a:solidFill>
                    <a:prstClr val="black"/>
                  </a:solidFill>
                  <a:latin typeface="Constantia"/>
                </a:rPr>
                <a:t>Query</a:t>
              </a:r>
            </a:p>
          </p:txBody>
        </p:sp>
        <p:sp>
          <p:nvSpPr>
            <p:cNvPr id="69" name="TextBox 68">
              <a:extLst>
                <a:ext uri="{FF2B5EF4-FFF2-40B4-BE49-F238E27FC236}">
                  <a16:creationId xmlns:a16="http://schemas.microsoft.com/office/drawing/2014/main" id="{345C30B4-48A0-4E52-B7D0-910C05A31C07}"/>
                </a:ext>
              </a:extLst>
            </p:cNvPr>
            <p:cNvSpPr txBox="1"/>
            <p:nvPr/>
          </p:nvSpPr>
          <p:spPr>
            <a:xfrm>
              <a:off x="6629400" y="3661267"/>
              <a:ext cx="619080" cy="253916"/>
            </a:xfrm>
            <a:prstGeom prst="rect">
              <a:avLst/>
            </a:prstGeom>
            <a:noFill/>
          </p:spPr>
          <p:txBody>
            <a:bodyPr wrap="none" rtlCol="0">
              <a:spAutoFit/>
            </a:bodyPr>
            <a:lstStyle/>
            <a:p>
              <a:r>
                <a:rPr lang="en-US" sz="1000" b="1" i="1" dirty="0">
                  <a:solidFill>
                    <a:prstClr val="black"/>
                  </a:solidFill>
                  <a:latin typeface="Constantia"/>
                </a:rPr>
                <a:t>Report</a:t>
              </a:r>
            </a:p>
          </p:txBody>
        </p:sp>
        <p:sp>
          <p:nvSpPr>
            <p:cNvPr id="70" name="TextBox 69">
              <a:extLst>
                <a:ext uri="{FF2B5EF4-FFF2-40B4-BE49-F238E27FC236}">
                  <a16:creationId xmlns:a16="http://schemas.microsoft.com/office/drawing/2014/main" id="{5F039CB0-AAD4-4629-9161-39A5E458D439}"/>
                </a:ext>
              </a:extLst>
            </p:cNvPr>
            <p:cNvSpPr txBox="1"/>
            <p:nvPr/>
          </p:nvSpPr>
          <p:spPr>
            <a:xfrm>
              <a:off x="6012081" y="2895638"/>
              <a:ext cx="505267" cy="253916"/>
            </a:xfrm>
            <a:prstGeom prst="rect">
              <a:avLst/>
            </a:prstGeom>
            <a:noFill/>
          </p:spPr>
          <p:txBody>
            <a:bodyPr wrap="none" rtlCol="0">
              <a:spAutoFit/>
            </a:bodyPr>
            <a:lstStyle/>
            <a:p>
              <a:r>
                <a:rPr lang="en-US" sz="1000" b="1" i="1" dirty="0">
                  <a:solidFill>
                    <a:prstClr val="black"/>
                  </a:solidFill>
                  <a:latin typeface="Constantia"/>
                </a:rPr>
                <a:t>Data</a:t>
              </a:r>
            </a:p>
          </p:txBody>
        </p:sp>
        <p:sp>
          <p:nvSpPr>
            <p:cNvPr id="71" name="TextBox 70">
              <a:extLst>
                <a:ext uri="{FF2B5EF4-FFF2-40B4-BE49-F238E27FC236}">
                  <a16:creationId xmlns:a16="http://schemas.microsoft.com/office/drawing/2014/main" id="{15330CB1-F519-422C-B4D0-BD6C5DDB91EC}"/>
                </a:ext>
              </a:extLst>
            </p:cNvPr>
            <p:cNvSpPr txBox="1"/>
            <p:nvPr/>
          </p:nvSpPr>
          <p:spPr>
            <a:xfrm>
              <a:off x="4375658" y="2633540"/>
              <a:ext cx="989373" cy="400110"/>
            </a:xfrm>
            <a:prstGeom prst="rect">
              <a:avLst/>
            </a:prstGeom>
            <a:noFill/>
          </p:spPr>
          <p:txBody>
            <a:bodyPr wrap="none" rtlCol="0">
              <a:spAutoFit/>
            </a:bodyPr>
            <a:lstStyle/>
            <a:p>
              <a:r>
                <a:rPr lang="en-US" sz="1000" b="1" i="1" dirty="0">
                  <a:solidFill>
                    <a:prstClr val="black"/>
                  </a:solidFill>
                  <a:latin typeface="Constantia"/>
                </a:rPr>
                <a:t>Reportability</a:t>
              </a:r>
              <a:br>
                <a:rPr lang="en-US" sz="1000" b="1" i="1" dirty="0">
                  <a:solidFill>
                    <a:prstClr val="black"/>
                  </a:solidFill>
                  <a:latin typeface="Constantia"/>
                </a:rPr>
              </a:br>
              <a:r>
                <a:rPr lang="en-US" sz="1000" b="1" i="1" dirty="0">
                  <a:solidFill>
                    <a:prstClr val="black"/>
                  </a:solidFill>
                  <a:latin typeface="Constantia"/>
                </a:rPr>
                <a:t> Response</a:t>
              </a:r>
            </a:p>
          </p:txBody>
        </p:sp>
        <p:cxnSp>
          <p:nvCxnSpPr>
            <p:cNvPr id="72" name="Elbow Connector 116">
              <a:extLst>
                <a:ext uri="{FF2B5EF4-FFF2-40B4-BE49-F238E27FC236}">
                  <a16:creationId xmlns:a16="http://schemas.microsoft.com/office/drawing/2014/main" id="{47C95413-0426-4172-80B4-752634F4744B}"/>
                </a:ext>
              </a:extLst>
            </p:cNvPr>
            <p:cNvCxnSpPr>
              <a:cxnSpLocks/>
              <a:stCxn id="47" idx="3"/>
              <a:endCxn id="55" idx="0"/>
            </p:cNvCxnSpPr>
            <p:nvPr/>
          </p:nvCxnSpPr>
          <p:spPr>
            <a:xfrm>
              <a:off x="6305903" y="1968166"/>
              <a:ext cx="1650306" cy="1004703"/>
            </a:xfrm>
            <a:prstGeom prst="bentConnector2">
              <a:avLst/>
            </a:prstGeom>
            <a:noFill/>
            <a:ln w="9525" cap="flat" cmpd="sng" algn="ctr">
              <a:solidFill>
                <a:srgbClr val="549E39">
                  <a:shade val="50000"/>
                  <a:satMod val="103000"/>
                </a:srgbClr>
              </a:solidFill>
              <a:prstDash val="solid"/>
              <a:tailEnd type="triangle"/>
            </a:ln>
            <a:effectLst/>
          </p:spPr>
        </p:cxnSp>
        <p:sp>
          <p:nvSpPr>
            <p:cNvPr id="73" name="TextBox 72">
              <a:extLst>
                <a:ext uri="{FF2B5EF4-FFF2-40B4-BE49-F238E27FC236}">
                  <a16:creationId xmlns:a16="http://schemas.microsoft.com/office/drawing/2014/main" id="{83B1E230-DCFE-4396-A500-1F22BFDDDF0A}"/>
                </a:ext>
              </a:extLst>
            </p:cNvPr>
            <p:cNvSpPr txBox="1"/>
            <p:nvPr/>
          </p:nvSpPr>
          <p:spPr>
            <a:xfrm>
              <a:off x="6550738" y="1613713"/>
              <a:ext cx="989373" cy="400110"/>
            </a:xfrm>
            <a:prstGeom prst="rect">
              <a:avLst/>
            </a:prstGeom>
            <a:noFill/>
          </p:spPr>
          <p:txBody>
            <a:bodyPr wrap="none" rtlCol="0">
              <a:spAutoFit/>
            </a:bodyPr>
            <a:lstStyle/>
            <a:p>
              <a:r>
                <a:rPr lang="en-US" sz="1000" b="1" i="1" dirty="0">
                  <a:solidFill>
                    <a:prstClr val="black"/>
                  </a:solidFill>
                  <a:latin typeface="Constantia"/>
                </a:rPr>
                <a:t>Reportability</a:t>
              </a:r>
              <a:br>
                <a:rPr lang="en-US" sz="1000" b="1" i="1" dirty="0">
                  <a:solidFill>
                    <a:prstClr val="black"/>
                  </a:solidFill>
                  <a:latin typeface="Constantia"/>
                </a:rPr>
              </a:br>
              <a:r>
                <a:rPr lang="en-US" sz="1000" b="1" i="1" dirty="0">
                  <a:solidFill>
                    <a:prstClr val="black"/>
                  </a:solidFill>
                  <a:latin typeface="Constantia"/>
                </a:rPr>
                <a:t> Response</a:t>
              </a:r>
            </a:p>
          </p:txBody>
        </p:sp>
        <p:sp>
          <p:nvSpPr>
            <p:cNvPr id="74" name="TextBox 73">
              <a:extLst>
                <a:ext uri="{FF2B5EF4-FFF2-40B4-BE49-F238E27FC236}">
                  <a16:creationId xmlns:a16="http://schemas.microsoft.com/office/drawing/2014/main" id="{AE1F0603-A30B-4507-83DC-1E35D62FBAB8}"/>
                </a:ext>
              </a:extLst>
            </p:cNvPr>
            <p:cNvSpPr txBox="1"/>
            <p:nvPr/>
          </p:nvSpPr>
          <p:spPr>
            <a:xfrm>
              <a:off x="2601819" y="6088069"/>
              <a:ext cx="505267" cy="253916"/>
            </a:xfrm>
            <a:prstGeom prst="rect">
              <a:avLst/>
            </a:prstGeom>
            <a:noFill/>
          </p:spPr>
          <p:txBody>
            <a:bodyPr wrap="none" rtlCol="0">
              <a:spAutoFit/>
            </a:bodyPr>
            <a:lstStyle/>
            <a:p>
              <a:r>
                <a:rPr lang="en-US" sz="1000" b="1" i="1" dirty="0">
                  <a:solidFill>
                    <a:prstClr val="black"/>
                  </a:solidFill>
                  <a:latin typeface="Constantia"/>
                </a:rPr>
                <a:t>Data</a:t>
              </a:r>
            </a:p>
          </p:txBody>
        </p:sp>
        <p:sp>
          <p:nvSpPr>
            <p:cNvPr id="75" name="TextBox 74">
              <a:extLst>
                <a:ext uri="{FF2B5EF4-FFF2-40B4-BE49-F238E27FC236}">
                  <a16:creationId xmlns:a16="http://schemas.microsoft.com/office/drawing/2014/main" id="{C4A165C6-6105-4083-B2C9-ADFBFDC67673}"/>
                </a:ext>
              </a:extLst>
            </p:cNvPr>
            <p:cNvSpPr txBox="1"/>
            <p:nvPr/>
          </p:nvSpPr>
          <p:spPr>
            <a:xfrm>
              <a:off x="1676400" y="4694464"/>
              <a:ext cx="1175322" cy="707886"/>
            </a:xfrm>
            <a:prstGeom prst="rect">
              <a:avLst/>
            </a:prstGeom>
            <a:noFill/>
          </p:spPr>
          <p:txBody>
            <a:bodyPr wrap="none" rtlCol="0">
              <a:spAutoFit/>
            </a:bodyPr>
            <a:lstStyle/>
            <a:p>
              <a:r>
                <a:rPr lang="en-US" sz="1000" b="1" i="1" dirty="0">
                  <a:solidFill>
                    <a:prstClr val="black"/>
                  </a:solidFill>
                  <a:latin typeface="Constantia"/>
                </a:rPr>
                <a:t>De-Identified/</a:t>
              </a:r>
              <a:br>
                <a:rPr lang="en-US" sz="1000" b="1" i="1" dirty="0">
                  <a:solidFill>
                    <a:prstClr val="black"/>
                  </a:solidFill>
                  <a:latin typeface="Constantia"/>
                </a:rPr>
              </a:br>
              <a:r>
                <a:rPr lang="en-US" sz="1000" b="1" i="1" dirty="0">
                  <a:solidFill>
                    <a:prstClr val="black"/>
                  </a:solidFill>
                  <a:latin typeface="Constantia"/>
                </a:rPr>
                <a:t>Pseudonymized/</a:t>
              </a:r>
              <a:br>
                <a:rPr lang="en-US" sz="1000" b="1" i="1" dirty="0">
                  <a:solidFill>
                    <a:prstClr val="black"/>
                  </a:solidFill>
                  <a:latin typeface="Constantia"/>
                </a:rPr>
              </a:br>
              <a:r>
                <a:rPr lang="en-US" sz="1000" b="1" i="1" dirty="0">
                  <a:solidFill>
                    <a:prstClr val="black"/>
                  </a:solidFill>
                  <a:latin typeface="Constantia"/>
                </a:rPr>
                <a:t>Anonymized</a:t>
              </a:r>
            </a:p>
            <a:p>
              <a:r>
                <a:rPr lang="en-US" sz="1000" b="1" i="1" dirty="0">
                  <a:solidFill>
                    <a:prstClr val="black"/>
                  </a:solidFill>
                  <a:latin typeface="Constantia"/>
                </a:rPr>
                <a:t>Data</a:t>
              </a:r>
            </a:p>
          </p:txBody>
        </p:sp>
        <p:sp>
          <p:nvSpPr>
            <p:cNvPr id="76" name="TextBox 75">
              <a:extLst>
                <a:ext uri="{FF2B5EF4-FFF2-40B4-BE49-F238E27FC236}">
                  <a16:creationId xmlns:a16="http://schemas.microsoft.com/office/drawing/2014/main" id="{07A491F2-6DCF-4B90-87D5-E3AE21D8E698}"/>
                </a:ext>
              </a:extLst>
            </p:cNvPr>
            <p:cNvSpPr txBox="1"/>
            <p:nvPr/>
          </p:nvSpPr>
          <p:spPr>
            <a:xfrm>
              <a:off x="6108103" y="4681636"/>
              <a:ext cx="577402" cy="253916"/>
            </a:xfrm>
            <a:prstGeom prst="rect">
              <a:avLst/>
            </a:prstGeom>
            <a:noFill/>
          </p:spPr>
          <p:txBody>
            <a:bodyPr wrap="none" rtlCol="0">
              <a:spAutoFit/>
            </a:bodyPr>
            <a:lstStyle/>
            <a:p>
              <a:r>
                <a:rPr lang="en-US" sz="1000" b="1" i="1" dirty="0">
                  <a:solidFill>
                    <a:prstClr val="black"/>
                  </a:solidFill>
                  <a:latin typeface="Constantia"/>
                </a:rPr>
                <a:t>Query</a:t>
              </a:r>
            </a:p>
          </p:txBody>
        </p:sp>
        <p:sp>
          <p:nvSpPr>
            <p:cNvPr id="77" name="TextBox 76">
              <a:extLst>
                <a:ext uri="{FF2B5EF4-FFF2-40B4-BE49-F238E27FC236}">
                  <a16:creationId xmlns:a16="http://schemas.microsoft.com/office/drawing/2014/main" id="{3A27046D-AF7A-4A30-95F3-6C3E5EF0E55A}"/>
                </a:ext>
              </a:extLst>
            </p:cNvPr>
            <p:cNvSpPr txBox="1"/>
            <p:nvPr/>
          </p:nvSpPr>
          <p:spPr>
            <a:xfrm>
              <a:off x="4639579" y="4648297"/>
              <a:ext cx="747320" cy="400110"/>
            </a:xfrm>
            <a:prstGeom prst="rect">
              <a:avLst/>
            </a:prstGeom>
            <a:noFill/>
          </p:spPr>
          <p:txBody>
            <a:bodyPr wrap="none" rtlCol="0">
              <a:spAutoFit/>
            </a:bodyPr>
            <a:lstStyle/>
            <a:p>
              <a:r>
                <a:rPr lang="en-US" sz="1000" b="1" i="1" dirty="0">
                  <a:solidFill>
                    <a:prstClr val="black"/>
                  </a:solidFill>
                  <a:latin typeface="Constantia"/>
                </a:rPr>
                <a:t>Query </a:t>
              </a:r>
              <a:br>
                <a:rPr lang="en-US" sz="1000" b="1" i="1" dirty="0">
                  <a:solidFill>
                    <a:prstClr val="black"/>
                  </a:solidFill>
                  <a:latin typeface="Constantia"/>
                </a:rPr>
              </a:br>
              <a:r>
                <a:rPr lang="en-US" sz="1000" b="1" i="1" dirty="0">
                  <a:solidFill>
                    <a:prstClr val="black"/>
                  </a:solidFill>
                  <a:latin typeface="Constantia"/>
                </a:rPr>
                <a:t>Response</a:t>
              </a:r>
            </a:p>
          </p:txBody>
        </p:sp>
        <p:cxnSp>
          <p:nvCxnSpPr>
            <p:cNvPr id="78" name="Straight Arrow Connector 77">
              <a:extLst>
                <a:ext uri="{FF2B5EF4-FFF2-40B4-BE49-F238E27FC236}">
                  <a16:creationId xmlns:a16="http://schemas.microsoft.com/office/drawing/2014/main" id="{F1570321-9809-497A-A950-B032FA285613}"/>
                </a:ext>
              </a:extLst>
            </p:cNvPr>
            <p:cNvCxnSpPr>
              <a:stCxn id="47" idx="1"/>
              <a:endCxn id="46" idx="3"/>
            </p:cNvCxnSpPr>
            <p:nvPr/>
          </p:nvCxnSpPr>
          <p:spPr>
            <a:xfrm flipH="1">
              <a:off x="3871429" y="1968166"/>
              <a:ext cx="1152456" cy="434"/>
            </a:xfrm>
            <a:prstGeom prst="straightConnector1">
              <a:avLst/>
            </a:prstGeom>
            <a:noFill/>
            <a:ln w="9525" cap="flat" cmpd="sng" algn="ctr">
              <a:solidFill>
                <a:srgbClr val="549E39">
                  <a:shade val="50000"/>
                  <a:satMod val="103000"/>
                </a:srgbClr>
              </a:solidFill>
              <a:prstDash val="solid"/>
              <a:tailEnd type="triangle"/>
            </a:ln>
            <a:effectLst/>
          </p:spPr>
        </p:cxnSp>
        <p:sp>
          <p:nvSpPr>
            <p:cNvPr id="79" name="TextBox 78">
              <a:extLst>
                <a:ext uri="{FF2B5EF4-FFF2-40B4-BE49-F238E27FC236}">
                  <a16:creationId xmlns:a16="http://schemas.microsoft.com/office/drawing/2014/main" id="{800BDDD6-310E-4813-81A9-DBC45272F0D7}"/>
                </a:ext>
              </a:extLst>
            </p:cNvPr>
            <p:cNvSpPr txBox="1"/>
            <p:nvPr/>
          </p:nvSpPr>
          <p:spPr>
            <a:xfrm>
              <a:off x="4034477" y="1613926"/>
              <a:ext cx="989373" cy="400110"/>
            </a:xfrm>
            <a:prstGeom prst="rect">
              <a:avLst/>
            </a:prstGeom>
            <a:noFill/>
          </p:spPr>
          <p:txBody>
            <a:bodyPr wrap="none" rtlCol="0">
              <a:spAutoFit/>
            </a:bodyPr>
            <a:lstStyle/>
            <a:p>
              <a:r>
                <a:rPr lang="en-US" sz="1000" b="1" i="1" dirty="0">
                  <a:solidFill>
                    <a:prstClr val="black"/>
                  </a:solidFill>
                  <a:latin typeface="Constantia"/>
                </a:rPr>
                <a:t>Reportability</a:t>
              </a:r>
              <a:br>
                <a:rPr lang="en-US" sz="1000" b="1" i="1" dirty="0">
                  <a:solidFill>
                    <a:prstClr val="black"/>
                  </a:solidFill>
                  <a:latin typeface="Constantia"/>
                </a:rPr>
              </a:br>
              <a:r>
                <a:rPr lang="en-US" sz="1000" b="1" i="1" dirty="0">
                  <a:solidFill>
                    <a:prstClr val="black"/>
                  </a:solidFill>
                  <a:latin typeface="Constantia"/>
                </a:rPr>
                <a:t> Response</a:t>
              </a:r>
            </a:p>
          </p:txBody>
        </p:sp>
        <p:cxnSp>
          <p:nvCxnSpPr>
            <p:cNvPr id="80" name="Straight Arrow Connector 79">
              <a:extLst>
                <a:ext uri="{FF2B5EF4-FFF2-40B4-BE49-F238E27FC236}">
                  <a16:creationId xmlns:a16="http://schemas.microsoft.com/office/drawing/2014/main" id="{2F5A274E-5F05-4ACF-B116-742803AAB7C4}"/>
                </a:ext>
              </a:extLst>
            </p:cNvPr>
            <p:cNvCxnSpPr/>
            <p:nvPr/>
          </p:nvCxnSpPr>
          <p:spPr>
            <a:xfrm flipV="1">
              <a:off x="3839321" y="2519145"/>
              <a:ext cx="0" cy="964487"/>
            </a:xfrm>
            <a:prstGeom prst="straightConnector1">
              <a:avLst/>
            </a:prstGeom>
            <a:noFill/>
            <a:ln w="9525" cap="flat" cmpd="sng" algn="ctr">
              <a:solidFill>
                <a:srgbClr val="549E39">
                  <a:shade val="50000"/>
                  <a:satMod val="103000"/>
                </a:srgbClr>
              </a:solidFill>
              <a:prstDash val="solid"/>
              <a:tailEnd type="triangle"/>
            </a:ln>
            <a:effectLst/>
          </p:spPr>
        </p:cxnSp>
        <p:sp>
          <p:nvSpPr>
            <p:cNvPr id="81" name="TextBox 80">
              <a:extLst>
                <a:ext uri="{FF2B5EF4-FFF2-40B4-BE49-F238E27FC236}">
                  <a16:creationId xmlns:a16="http://schemas.microsoft.com/office/drawing/2014/main" id="{03155BC8-4336-4173-A8B9-727D3616C95D}"/>
                </a:ext>
              </a:extLst>
            </p:cNvPr>
            <p:cNvSpPr txBox="1"/>
            <p:nvPr/>
          </p:nvSpPr>
          <p:spPr>
            <a:xfrm>
              <a:off x="3770075" y="3046030"/>
              <a:ext cx="989373" cy="400110"/>
            </a:xfrm>
            <a:prstGeom prst="rect">
              <a:avLst/>
            </a:prstGeom>
            <a:noFill/>
          </p:spPr>
          <p:txBody>
            <a:bodyPr wrap="none" rtlCol="0">
              <a:spAutoFit/>
            </a:bodyPr>
            <a:lstStyle/>
            <a:p>
              <a:r>
                <a:rPr lang="en-US" sz="1000" b="1" i="1" dirty="0">
                  <a:solidFill>
                    <a:prstClr val="black"/>
                  </a:solidFill>
                  <a:latin typeface="Constantia"/>
                </a:rPr>
                <a:t>Reportability</a:t>
              </a:r>
              <a:br>
                <a:rPr lang="en-US" sz="1000" b="1" i="1" dirty="0">
                  <a:solidFill>
                    <a:prstClr val="black"/>
                  </a:solidFill>
                  <a:latin typeface="Constantia"/>
                </a:rPr>
              </a:br>
              <a:r>
                <a:rPr lang="en-US" sz="1000" b="1" i="1" dirty="0">
                  <a:solidFill>
                    <a:prstClr val="black"/>
                  </a:solidFill>
                  <a:latin typeface="Constantia"/>
                </a:rPr>
                <a:t> Response</a:t>
              </a:r>
            </a:p>
          </p:txBody>
        </p:sp>
        <p:cxnSp>
          <p:nvCxnSpPr>
            <p:cNvPr id="82" name="Straight Arrow Connector 81">
              <a:extLst>
                <a:ext uri="{FF2B5EF4-FFF2-40B4-BE49-F238E27FC236}">
                  <a16:creationId xmlns:a16="http://schemas.microsoft.com/office/drawing/2014/main" id="{7039C5A4-0C03-401B-B49D-284814B22C88}"/>
                </a:ext>
              </a:extLst>
            </p:cNvPr>
            <p:cNvCxnSpPr>
              <a:cxnSpLocks/>
            </p:cNvCxnSpPr>
            <p:nvPr/>
          </p:nvCxnSpPr>
          <p:spPr>
            <a:xfrm>
              <a:off x="3197362" y="2519147"/>
              <a:ext cx="0" cy="955199"/>
            </a:xfrm>
            <a:prstGeom prst="straightConnector1">
              <a:avLst/>
            </a:prstGeom>
            <a:noFill/>
            <a:ln w="9525" cap="flat" cmpd="sng" algn="ctr">
              <a:solidFill>
                <a:srgbClr val="549E39">
                  <a:shade val="50000"/>
                  <a:satMod val="103000"/>
                </a:srgbClr>
              </a:solidFill>
              <a:prstDash val="solid"/>
              <a:tailEnd type="triangle"/>
            </a:ln>
            <a:effectLst/>
          </p:spPr>
        </p:cxnSp>
        <p:sp>
          <p:nvSpPr>
            <p:cNvPr id="83" name="TextBox 82">
              <a:extLst>
                <a:ext uri="{FF2B5EF4-FFF2-40B4-BE49-F238E27FC236}">
                  <a16:creationId xmlns:a16="http://schemas.microsoft.com/office/drawing/2014/main" id="{C2443385-68DA-40B6-B5E0-10743DD293F3}"/>
                </a:ext>
              </a:extLst>
            </p:cNvPr>
            <p:cNvSpPr txBox="1"/>
            <p:nvPr/>
          </p:nvSpPr>
          <p:spPr>
            <a:xfrm>
              <a:off x="3136878" y="2818206"/>
              <a:ext cx="723709" cy="400110"/>
            </a:xfrm>
            <a:prstGeom prst="rect">
              <a:avLst/>
            </a:prstGeom>
            <a:noFill/>
          </p:spPr>
          <p:txBody>
            <a:bodyPr wrap="square" rtlCol="0">
              <a:spAutoFit/>
            </a:bodyPr>
            <a:lstStyle/>
            <a:p>
              <a:r>
                <a:rPr lang="en-US" sz="1000" b="1" i="1" dirty="0">
                  <a:solidFill>
                    <a:prstClr val="black"/>
                  </a:solidFill>
                  <a:latin typeface="Constantia"/>
                </a:rPr>
                <a:t>Query</a:t>
              </a:r>
              <a:br>
                <a:rPr lang="en-US" sz="1000" b="1" i="1" dirty="0">
                  <a:solidFill>
                    <a:prstClr val="black"/>
                  </a:solidFill>
                  <a:latin typeface="Constantia"/>
                </a:rPr>
              </a:br>
              <a:r>
                <a:rPr lang="en-US" sz="1000" b="1" i="1" dirty="0">
                  <a:solidFill>
                    <a:prstClr val="black"/>
                  </a:solidFill>
                  <a:latin typeface="Constantia"/>
                </a:rPr>
                <a:t>Response</a:t>
              </a:r>
            </a:p>
          </p:txBody>
        </p:sp>
        <p:cxnSp>
          <p:nvCxnSpPr>
            <p:cNvPr id="84" name="Straight Arrow Connector 83">
              <a:extLst>
                <a:ext uri="{FF2B5EF4-FFF2-40B4-BE49-F238E27FC236}">
                  <a16:creationId xmlns:a16="http://schemas.microsoft.com/office/drawing/2014/main" id="{D9B1538D-AA1E-4F50-AFEF-6DA06DE5F660}"/>
                </a:ext>
              </a:extLst>
            </p:cNvPr>
            <p:cNvCxnSpPr>
              <a:cxnSpLocks/>
            </p:cNvCxnSpPr>
            <p:nvPr/>
          </p:nvCxnSpPr>
          <p:spPr>
            <a:xfrm flipH="1">
              <a:off x="3851325" y="4035488"/>
              <a:ext cx="3463875" cy="3112"/>
            </a:xfrm>
            <a:prstGeom prst="straightConnector1">
              <a:avLst/>
            </a:prstGeom>
            <a:noFill/>
            <a:ln w="9525" cap="flat" cmpd="sng" algn="ctr">
              <a:solidFill>
                <a:srgbClr val="549E39">
                  <a:shade val="50000"/>
                  <a:satMod val="103000"/>
                </a:srgbClr>
              </a:solidFill>
              <a:prstDash val="solid"/>
              <a:tailEnd type="triangle"/>
            </a:ln>
            <a:effectLst/>
          </p:spPr>
        </p:cxnSp>
        <p:sp>
          <p:nvSpPr>
            <p:cNvPr id="85" name="Rectangle 84">
              <a:extLst>
                <a:ext uri="{FF2B5EF4-FFF2-40B4-BE49-F238E27FC236}">
                  <a16:creationId xmlns:a16="http://schemas.microsoft.com/office/drawing/2014/main" id="{62DBC9F4-C898-46F8-A776-2A0800295083}"/>
                </a:ext>
              </a:extLst>
            </p:cNvPr>
            <p:cNvSpPr/>
            <p:nvPr/>
          </p:nvSpPr>
          <p:spPr>
            <a:xfrm>
              <a:off x="6548269" y="4013870"/>
              <a:ext cx="747320" cy="246221"/>
            </a:xfrm>
            <a:prstGeom prst="rect">
              <a:avLst/>
            </a:prstGeom>
          </p:spPr>
          <p:txBody>
            <a:bodyPr wrap="none">
              <a:spAutoFit/>
            </a:bodyPr>
            <a:lstStyle/>
            <a:p>
              <a:r>
                <a:rPr lang="en-US" sz="1000" b="1" i="1" dirty="0">
                  <a:solidFill>
                    <a:prstClr val="black"/>
                  </a:solidFill>
                  <a:latin typeface="Constantia"/>
                </a:rPr>
                <a:t>Response</a:t>
              </a:r>
              <a:endParaRPr lang="en-US" sz="2000" dirty="0">
                <a:solidFill>
                  <a:prstClr val="black"/>
                </a:solidFill>
                <a:latin typeface="Constantia"/>
              </a:endParaRPr>
            </a:p>
          </p:txBody>
        </p:sp>
      </p:grpSp>
      <p:sp>
        <p:nvSpPr>
          <p:cNvPr id="89" name="Title 88">
            <a:extLst>
              <a:ext uri="{FF2B5EF4-FFF2-40B4-BE49-F238E27FC236}">
                <a16:creationId xmlns:a16="http://schemas.microsoft.com/office/drawing/2014/main" id="{DF4E8684-302D-41F0-BFD9-B030C1C81F70}"/>
              </a:ext>
            </a:extLst>
          </p:cNvPr>
          <p:cNvSpPr>
            <a:spLocks noGrp="1"/>
          </p:cNvSpPr>
          <p:nvPr>
            <p:ph type="title"/>
          </p:nvPr>
        </p:nvSpPr>
        <p:spPr>
          <a:xfrm>
            <a:off x="838200" y="365125"/>
            <a:ext cx="11038840" cy="1325563"/>
          </a:xfrm>
        </p:spPr>
        <p:txBody>
          <a:bodyPr>
            <a:normAutofit/>
          </a:bodyPr>
          <a:lstStyle/>
          <a:p>
            <a:r>
              <a:rPr lang="en-US" dirty="0"/>
              <a:t>MedMorph Abstract Model of Actors and Systems </a:t>
            </a:r>
          </a:p>
        </p:txBody>
      </p:sp>
    </p:spTree>
    <p:extLst>
      <p:ext uri="{BB962C8B-B14F-4D97-AF65-F5344CB8AC3E}">
        <p14:creationId xmlns:p14="http://schemas.microsoft.com/office/powerpoint/2010/main" val="32147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D4F6-22E3-413E-B2CA-92EDAB4B966E}"/>
              </a:ext>
            </a:extLst>
          </p:cNvPr>
          <p:cNvSpPr>
            <a:spLocks noGrp="1"/>
          </p:cNvSpPr>
          <p:nvPr>
            <p:ph type="title"/>
          </p:nvPr>
        </p:nvSpPr>
        <p:spPr/>
        <p:txBody>
          <a:bodyPr/>
          <a:lstStyle/>
          <a:p>
            <a:r>
              <a:rPr lang="en-US" dirty="0"/>
              <a:t>Use Case 2 – Querying a Data Mart</a:t>
            </a:r>
          </a:p>
        </p:txBody>
      </p:sp>
      <p:sp>
        <p:nvSpPr>
          <p:cNvPr id="3" name="Content Placeholder 2">
            <a:extLst>
              <a:ext uri="{FF2B5EF4-FFF2-40B4-BE49-F238E27FC236}">
                <a16:creationId xmlns:a16="http://schemas.microsoft.com/office/drawing/2014/main" id="{C7BAB520-2DC7-4283-A273-B8958B605AD2}"/>
              </a:ext>
            </a:extLst>
          </p:cNvPr>
          <p:cNvSpPr>
            <a:spLocks noGrp="1"/>
          </p:cNvSpPr>
          <p:nvPr>
            <p:ph idx="1"/>
          </p:nvPr>
        </p:nvSpPr>
        <p:spPr/>
        <p:txBody>
          <a:bodyPr>
            <a:normAutofit/>
          </a:bodyPr>
          <a:lstStyle/>
          <a:p>
            <a:r>
              <a:rPr lang="en-US" dirty="0"/>
              <a:t>Once a data partner joins a research network and contributes data, a researcher should be able to perform queries to filter specific data sets and analyze the data to improve treatments and outcomes. Currently researchers are able to query data marts on a limited basis because of the variations in the data models (e.g., PCORnet CDM, i2b2, OMOP, FHIR Resources) and the technologies (e.g., Microsoft SQL, Postgres SQL, SAS, etc.) used to host the data mart. Standardizing these data access mechanisms will help overcome the hurdles faced by researchers in accessing data from EHRs.</a:t>
            </a:r>
          </a:p>
          <a:p>
            <a:endParaRPr lang="en-US" dirty="0"/>
          </a:p>
        </p:txBody>
      </p:sp>
    </p:spTree>
    <p:extLst>
      <p:ext uri="{BB962C8B-B14F-4D97-AF65-F5344CB8AC3E}">
        <p14:creationId xmlns:p14="http://schemas.microsoft.com/office/powerpoint/2010/main" val="3306551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Value for PCORnet</a:t>
            </a:r>
            <a:endParaRPr lang="en-US" sz="4000" dirty="0">
              <a:solidFill>
                <a:srgbClr val="0070C0"/>
              </a:solidFill>
              <a:latin typeface="+mn-lt"/>
              <a:ea typeface="Calibri" panose="020F0502020204030204" pitchFamily="34" charset="0"/>
            </a:endParaRP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998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DD1A-8EB2-475C-8408-84BEF74BFC84}"/>
              </a:ext>
            </a:extLst>
          </p:cNvPr>
          <p:cNvSpPr>
            <a:spLocks noGrp="1"/>
          </p:cNvSpPr>
          <p:nvPr>
            <p:ph type="title"/>
          </p:nvPr>
        </p:nvSpPr>
        <p:spPr/>
        <p:txBody>
          <a:bodyPr/>
          <a:lstStyle/>
          <a:p>
            <a:r>
              <a:rPr lang="en-US" dirty="0"/>
              <a:t>What’s in it for PCORnet?</a:t>
            </a:r>
          </a:p>
        </p:txBody>
      </p:sp>
      <p:sp>
        <p:nvSpPr>
          <p:cNvPr id="3" name="Content Placeholder 2">
            <a:extLst>
              <a:ext uri="{FF2B5EF4-FFF2-40B4-BE49-F238E27FC236}">
                <a16:creationId xmlns:a16="http://schemas.microsoft.com/office/drawing/2014/main" id="{54AD634F-1688-4EB5-8562-560C359D10AC}"/>
              </a:ext>
            </a:extLst>
          </p:cNvPr>
          <p:cNvSpPr>
            <a:spLocks noGrp="1"/>
          </p:cNvSpPr>
          <p:nvPr>
            <p:ph idx="1"/>
          </p:nvPr>
        </p:nvSpPr>
        <p:spPr>
          <a:xfrm>
            <a:off x="838200" y="1460810"/>
            <a:ext cx="10515600" cy="4716153"/>
          </a:xfrm>
        </p:spPr>
        <p:txBody>
          <a:bodyPr/>
          <a:lstStyle/>
          <a:p>
            <a:pPr marL="0" indent="0">
              <a:buNone/>
            </a:pPr>
            <a:r>
              <a:rPr lang="en-US" dirty="0"/>
              <a:t>The Research Content IG will help provide…</a:t>
            </a:r>
          </a:p>
          <a:p>
            <a:pPr marL="0" indent="0">
              <a:buNone/>
            </a:pPr>
            <a:endParaRPr lang="en-US" sz="1000" dirty="0"/>
          </a:p>
          <a:p>
            <a:r>
              <a:rPr lang="en-US" dirty="0"/>
              <a:t>Standardization across EHRs, institutions, etc. so that implementation is more consistent &amp; can be more portable between sites or platforms (e.g., if there are transitions between systems or onboarding of more sites)</a:t>
            </a:r>
          </a:p>
          <a:p>
            <a:r>
              <a:rPr lang="en-US" dirty="0"/>
              <a:t>Consistent description of how to leverage EHR FHIR implementations for data exchange between EHRs and an endpoint (e.g., data marts)</a:t>
            </a:r>
          </a:p>
          <a:p>
            <a:endParaRPr lang="en-US" dirty="0"/>
          </a:p>
        </p:txBody>
      </p:sp>
      <p:grpSp>
        <p:nvGrpSpPr>
          <p:cNvPr id="5" name="Group 4">
            <a:extLst>
              <a:ext uri="{FF2B5EF4-FFF2-40B4-BE49-F238E27FC236}">
                <a16:creationId xmlns:a16="http://schemas.microsoft.com/office/drawing/2014/main" id="{E05F56FE-4D7F-4DD5-A287-DB12F40E8EEB}"/>
              </a:ext>
            </a:extLst>
          </p:cNvPr>
          <p:cNvGrpSpPr/>
          <p:nvPr/>
        </p:nvGrpSpPr>
        <p:grpSpPr>
          <a:xfrm>
            <a:off x="479577" y="4744798"/>
            <a:ext cx="5116959" cy="1984917"/>
            <a:chOff x="838199" y="4772723"/>
            <a:chExt cx="5116959" cy="1984917"/>
          </a:xfrm>
        </p:grpSpPr>
        <p:pic>
          <p:nvPicPr>
            <p:cNvPr id="1026" name="Picture 2" descr="Used Cars for Sale - CarMax">
              <a:extLst>
                <a:ext uri="{FF2B5EF4-FFF2-40B4-BE49-F238E27FC236}">
                  <a16:creationId xmlns:a16="http://schemas.microsoft.com/office/drawing/2014/main" id="{CAF83876-994E-42DA-96C6-572B50504C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195"/>
            <a:stretch/>
          </p:blipFill>
          <p:spPr bwMode="auto">
            <a:xfrm>
              <a:off x="838199" y="4772723"/>
              <a:ext cx="5116959" cy="19849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F678241-EFC4-41DC-A8A9-9ED459006483}"/>
                </a:ext>
              </a:extLst>
            </p:cNvPr>
            <p:cNvSpPr txBox="1"/>
            <p:nvPr/>
          </p:nvSpPr>
          <p:spPr>
            <a:xfrm>
              <a:off x="3396678" y="5597912"/>
              <a:ext cx="10956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EHR</a:t>
              </a:r>
            </a:p>
          </p:txBody>
        </p:sp>
      </p:grpSp>
      <p:grpSp>
        <p:nvGrpSpPr>
          <p:cNvPr id="6" name="Group 5">
            <a:extLst>
              <a:ext uri="{FF2B5EF4-FFF2-40B4-BE49-F238E27FC236}">
                <a16:creationId xmlns:a16="http://schemas.microsoft.com/office/drawing/2014/main" id="{8B6C603C-4E7B-44C4-9333-D1D98D986FCF}"/>
              </a:ext>
            </a:extLst>
          </p:cNvPr>
          <p:cNvGrpSpPr/>
          <p:nvPr/>
        </p:nvGrpSpPr>
        <p:grpSpPr>
          <a:xfrm>
            <a:off x="8380486" y="4744799"/>
            <a:ext cx="2973314" cy="1984917"/>
            <a:chOff x="5965903" y="4772723"/>
            <a:chExt cx="2973314" cy="1984917"/>
          </a:xfrm>
        </p:grpSpPr>
        <p:pic>
          <p:nvPicPr>
            <p:cNvPr id="1030" name="Picture 6" descr="Fleet Management Software and System | Geotab">
              <a:extLst>
                <a:ext uri="{FF2B5EF4-FFF2-40B4-BE49-F238E27FC236}">
                  <a16:creationId xmlns:a16="http://schemas.microsoft.com/office/drawing/2014/main" id="{16ACED1F-E919-4648-9F42-36B721E602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82"/>
            <a:stretch/>
          </p:blipFill>
          <p:spPr bwMode="auto">
            <a:xfrm>
              <a:off x="6796092" y="4772723"/>
              <a:ext cx="2143125" cy="1984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72E65E-EDD2-4134-B0D8-C776FFD86B0B}"/>
                </a:ext>
              </a:extLst>
            </p:cNvPr>
            <p:cNvSpPr txBox="1"/>
            <p:nvPr/>
          </p:nvSpPr>
          <p:spPr>
            <a:xfrm>
              <a:off x="5965903" y="5597912"/>
              <a:ext cx="71367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58992923-4D39-460A-A0F1-30205B86B4A1}"/>
                </a:ext>
              </a:extLst>
            </p:cNvPr>
            <p:cNvSpPr txBox="1"/>
            <p:nvPr/>
          </p:nvSpPr>
          <p:spPr>
            <a:xfrm>
              <a:off x="8067588" y="6088387"/>
              <a:ext cx="7136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IG</a:t>
              </a:r>
            </a:p>
          </p:txBody>
        </p:sp>
      </p:grpSp>
      <p:grpSp>
        <p:nvGrpSpPr>
          <p:cNvPr id="11" name="Group 10">
            <a:extLst>
              <a:ext uri="{FF2B5EF4-FFF2-40B4-BE49-F238E27FC236}">
                <a16:creationId xmlns:a16="http://schemas.microsoft.com/office/drawing/2014/main" id="{0A1479B9-BEE9-48FB-89A4-4120FD003573}"/>
              </a:ext>
            </a:extLst>
          </p:cNvPr>
          <p:cNvGrpSpPr/>
          <p:nvPr/>
        </p:nvGrpSpPr>
        <p:grpSpPr>
          <a:xfrm>
            <a:off x="5437342" y="4729827"/>
            <a:ext cx="2717673" cy="1984917"/>
            <a:chOff x="5437342" y="4729827"/>
            <a:chExt cx="2717673" cy="1984917"/>
          </a:xfrm>
        </p:grpSpPr>
        <p:grpSp>
          <p:nvGrpSpPr>
            <p:cNvPr id="9" name="Group 8">
              <a:extLst>
                <a:ext uri="{FF2B5EF4-FFF2-40B4-BE49-F238E27FC236}">
                  <a16:creationId xmlns:a16="http://schemas.microsoft.com/office/drawing/2014/main" id="{901EDABA-F675-49AE-908E-52D94D857B18}"/>
                </a:ext>
              </a:extLst>
            </p:cNvPr>
            <p:cNvGrpSpPr/>
            <p:nvPr/>
          </p:nvGrpSpPr>
          <p:grpSpPr>
            <a:xfrm>
              <a:off x="5437342" y="4729827"/>
              <a:ext cx="2717673" cy="1984917"/>
              <a:chOff x="5437342" y="4729827"/>
              <a:chExt cx="2717673" cy="1984917"/>
            </a:xfrm>
          </p:grpSpPr>
          <p:sp>
            <p:nvSpPr>
              <p:cNvPr id="12" name="TextBox 11">
                <a:extLst>
                  <a:ext uri="{FF2B5EF4-FFF2-40B4-BE49-F238E27FC236}">
                    <a16:creationId xmlns:a16="http://schemas.microsoft.com/office/drawing/2014/main" id="{0706990D-0607-4C52-BBD1-F9B99D62CBE0}"/>
                  </a:ext>
                </a:extLst>
              </p:cNvPr>
              <p:cNvSpPr txBox="1"/>
              <p:nvPr/>
            </p:nvSpPr>
            <p:spPr>
              <a:xfrm>
                <a:off x="5437342" y="5597133"/>
                <a:ext cx="71367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pic>
            <p:nvPicPr>
              <p:cNvPr id="7" name="Picture 6">
                <a:extLst>
                  <a:ext uri="{FF2B5EF4-FFF2-40B4-BE49-F238E27FC236}">
                    <a16:creationId xmlns:a16="http://schemas.microsoft.com/office/drawing/2014/main" id="{1CAD768A-E585-48F1-9414-95C678B5BDCB}"/>
                  </a:ext>
                </a:extLst>
              </p:cNvPr>
              <p:cNvPicPr>
                <a:picLocks noChangeAspect="1"/>
              </p:cNvPicPr>
              <p:nvPr/>
            </p:nvPicPr>
            <p:blipFill>
              <a:blip r:embed="rId4">
                <a:duotone>
                  <a:schemeClr val="accent1">
                    <a:shade val="45000"/>
                    <a:satMod val="135000"/>
                  </a:schemeClr>
                  <a:prstClr val="white"/>
                </a:duotone>
              </a:blip>
              <a:stretch>
                <a:fillRect/>
              </a:stretch>
            </p:blipFill>
            <p:spPr>
              <a:xfrm>
                <a:off x="6358033" y="4729827"/>
                <a:ext cx="1796982" cy="1984917"/>
              </a:xfrm>
              <a:prstGeom prst="rect">
                <a:avLst/>
              </a:prstGeom>
            </p:spPr>
          </p:pic>
          <p:sp>
            <p:nvSpPr>
              <p:cNvPr id="14" name="TextBox 13">
                <a:extLst>
                  <a:ext uri="{FF2B5EF4-FFF2-40B4-BE49-F238E27FC236}">
                    <a16:creationId xmlns:a16="http://schemas.microsoft.com/office/drawing/2014/main" id="{AD61A299-0078-457E-861E-57D8B91F1B97}"/>
                  </a:ext>
                </a:extLst>
              </p:cNvPr>
              <p:cNvSpPr txBox="1"/>
              <p:nvPr/>
            </p:nvSpPr>
            <p:spPr>
              <a:xfrm>
                <a:off x="6509643" y="5856270"/>
                <a:ext cx="102858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FHIR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APIs</a:t>
                </a:r>
              </a:p>
            </p:txBody>
          </p:sp>
        </p:grpSp>
        <p:sp>
          <p:nvSpPr>
            <p:cNvPr id="16" name="TextBox 15">
              <a:extLst>
                <a:ext uri="{FF2B5EF4-FFF2-40B4-BE49-F238E27FC236}">
                  <a16:creationId xmlns:a16="http://schemas.microsoft.com/office/drawing/2014/main" id="{9756EF1F-B0B0-4359-86AC-6DA51EC54ABC}"/>
                </a:ext>
              </a:extLst>
            </p:cNvPr>
            <p:cNvSpPr txBox="1"/>
            <p:nvPr/>
          </p:nvSpPr>
          <p:spPr>
            <a:xfrm>
              <a:off x="6476125" y="5023395"/>
              <a:ext cx="10956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DATA</a:t>
              </a:r>
            </a:p>
          </p:txBody>
        </p:sp>
      </p:grpSp>
    </p:spTree>
    <p:extLst>
      <p:ext uri="{BB962C8B-B14F-4D97-AF65-F5344CB8AC3E}">
        <p14:creationId xmlns:p14="http://schemas.microsoft.com/office/powerpoint/2010/main" val="61948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Research Requirements Collected</a:t>
            </a:r>
            <a:endParaRPr lang="en-US" sz="4000" dirty="0">
              <a:solidFill>
                <a:srgbClr val="0070C0"/>
              </a:solidFill>
              <a:latin typeface="+mn-lt"/>
              <a:ea typeface="Calibri" panose="020F0502020204030204" pitchFamily="34" charset="0"/>
            </a:endParaRP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54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C199-1E7C-4DF9-AE6D-9BDC825C1419}"/>
              </a:ext>
            </a:extLst>
          </p:cNvPr>
          <p:cNvSpPr>
            <a:spLocks noGrp="1"/>
          </p:cNvSpPr>
          <p:nvPr>
            <p:ph type="title"/>
          </p:nvPr>
        </p:nvSpPr>
        <p:spPr/>
        <p:txBody>
          <a:bodyPr/>
          <a:lstStyle/>
          <a:p>
            <a:r>
              <a:rPr lang="en-US" dirty="0"/>
              <a:t>Research Requirements Collected</a:t>
            </a:r>
          </a:p>
        </p:txBody>
      </p:sp>
      <p:sp>
        <p:nvSpPr>
          <p:cNvPr id="3" name="Content Placeholder 2">
            <a:extLst>
              <a:ext uri="{FF2B5EF4-FFF2-40B4-BE49-F238E27FC236}">
                <a16:creationId xmlns:a16="http://schemas.microsoft.com/office/drawing/2014/main" id="{6F0F2C1D-7F5A-4A27-8AA4-4685E133B16C}"/>
              </a:ext>
            </a:extLst>
          </p:cNvPr>
          <p:cNvSpPr>
            <a:spLocks noGrp="1"/>
          </p:cNvSpPr>
          <p:nvPr>
            <p:ph idx="1"/>
          </p:nvPr>
        </p:nvSpPr>
        <p:spPr/>
        <p:txBody>
          <a:bodyPr/>
          <a:lstStyle/>
          <a:p>
            <a:r>
              <a:rPr lang="en-US" dirty="0"/>
              <a:t>We have met with Louisiana Public Health Institute (LPHI) a few times and have collected some requirements for Use Stories and a Research Content IG</a:t>
            </a:r>
          </a:p>
          <a:p>
            <a:r>
              <a:rPr lang="en-US" dirty="0"/>
              <a:t>Collected Requirements can be found on the Research Use Case Confluence Page </a:t>
            </a:r>
          </a:p>
          <a:p>
            <a:pPr lvl="1"/>
            <a:r>
              <a:rPr lang="en-US" dirty="0">
                <a:hlinkClick r:id="rId2"/>
              </a:rPr>
              <a:t>https://carradora.atlassian.net/wiki/spaces/MedMorph/pages/858980359/Research+Use+Case+-+DRAFT</a:t>
            </a:r>
            <a:endParaRPr lang="en-US" dirty="0"/>
          </a:p>
          <a:p>
            <a:pPr lvl="1"/>
            <a:endParaRPr lang="en-US" dirty="0"/>
          </a:p>
        </p:txBody>
      </p:sp>
    </p:spTree>
    <p:extLst>
      <p:ext uri="{BB962C8B-B14F-4D97-AF65-F5344CB8AC3E}">
        <p14:creationId xmlns:p14="http://schemas.microsoft.com/office/powerpoint/2010/main" val="2022362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D6F6-7922-490B-A512-13F084C8563B}"/>
              </a:ext>
            </a:extLst>
          </p:cNvPr>
          <p:cNvSpPr>
            <a:spLocks noGrp="1"/>
          </p:cNvSpPr>
          <p:nvPr>
            <p:ph type="title"/>
          </p:nvPr>
        </p:nvSpPr>
        <p:spPr/>
        <p:txBody>
          <a:bodyPr/>
          <a:lstStyle/>
          <a:p>
            <a:r>
              <a:rPr lang="en-US" dirty="0"/>
              <a:t>User Stories</a:t>
            </a:r>
          </a:p>
        </p:txBody>
      </p:sp>
      <p:sp>
        <p:nvSpPr>
          <p:cNvPr id="3" name="Content Placeholder 2">
            <a:extLst>
              <a:ext uri="{FF2B5EF4-FFF2-40B4-BE49-F238E27FC236}">
                <a16:creationId xmlns:a16="http://schemas.microsoft.com/office/drawing/2014/main" id="{F87E5213-E23B-471B-9D07-7123082ADCE4}"/>
              </a:ext>
            </a:extLst>
          </p:cNvPr>
          <p:cNvSpPr>
            <a:spLocks noGrp="1"/>
          </p:cNvSpPr>
          <p:nvPr>
            <p:ph idx="1"/>
          </p:nvPr>
        </p:nvSpPr>
        <p:spPr/>
        <p:txBody>
          <a:bodyPr/>
          <a:lstStyle/>
          <a:p>
            <a:r>
              <a:rPr lang="en-US" dirty="0"/>
              <a:t>User Story 1 – Onboard a New Research Data Partner</a:t>
            </a:r>
          </a:p>
          <a:p>
            <a:pPr lvl="1"/>
            <a:r>
              <a:rPr lang="en-US" dirty="0"/>
              <a:t>User story text and diagrams</a:t>
            </a:r>
          </a:p>
          <a:p>
            <a:r>
              <a:rPr lang="en-US" dirty="0"/>
              <a:t>User Story 2 – Accessing Additional Data for a Specific Research Question</a:t>
            </a:r>
          </a:p>
          <a:p>
            <a:pPr lvl="1"/>
            <a:r>
              <a:rPr lang="en-US" dirty="0"/>
              <a:t>Needs additional work on the user story text and diagrams</a:t>
            </a:r>
          </a:p>
        </p:txBody>
      </p:sp>
    </p:spTree>
    <p:extLst>
      <p:ext uri="{BB962C8B-B14F-4D97-AF65-F5344CB8AC3E}">
        <p14:creationId xmlns:p14="http://schemas.microsoft.com/office/powerpoint/2010/main" val="4025160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684BF-5841-4EBF-B71E-44CF714D46A1}"/>
              </a:ext>
            </a:extLst>
          </p:cNvPr>
          <p:cNvSpPr>
            <a:spLocks noGrp="1"/>
          </p:cNvSpPr>
          <p:nvPr>
            <p:ph type="title"/>
          </p:nvPr>
        </p:nvSpPr>
        <p:spPr/>
        <p:txBody>
          <a:bodyPr/>
          <a:lstStyle/>
          <a:p>
            <a:r>
              <a:rPr lang="en-US" dirty="0"/>
              <a:t>Actors</a:t>
            </a:r>
          </a:p>
        </p:txBody>
      </p:sp>
      <p:sp>
        <p:nvSpPr>
          <p:cNvPr id="3" name="Content Placeholder 2">
            <a:extLst>
              <a:ext uri="{FF2B5EF4-FFF2-40B4-BE49-F238E27FC236}">
                <a16:creationId xmlns:a16="http://schemas.microsoft.com/office/drawing/2014/main" id="{DA9D21BF-7A46-46B7-A75A-7E3AEDE062B9}"/>
              </a:ext>
            </a:extLst>
          </p:cNvPr>
          <p:cNvSpPr>
            <a:spLocks noGrp="1"/>
          </p:cNvSpPr>
          <p:nvPr>
            <p:ph idx="1"/>
          </p:nvPr>
        </p:nvSpPr>
        <p:spPr/>
        <p:txBody>
          <a:bodyPr>
            <a:normAutofit fontScale="92500"/>
          </a:bodyPr>
          <a:lstStyle/>
          <a:p>
            <a:r>
              <a:rPr lang="en-US" dirty="0"/>
              <a:t>User Story 1 - Onboard a New Research Data Partner</a:t>
            </a:r>
          </a:p>
          <a:p>
            <a:pPr lvl="1"/>
            <a:r>
              <a:rPr lang="en-US" dirty="0"/>
              <a:t>EHR System</a:t>
            </a:r>
          </a:p>
          <a:p>
            <a:pPr lvl="1"/>
            <a:r>
              <a:rPr lang="en-US" dirty="0"/>
              <a:t>Backend Service App</a:t>
            </a:r>
          </a:p>
          <a:p>
            <a:pPr lvl="1"/>
            <a:r>
              <a:rPr lang="en-US" dirty="0"/>
              <a:t>Data Mart</a:t>
            </a:r>
          </a:p>
          <a:p>
            <a:pPr lvl="1"/>
            <a:r>
              <a:rPr lang="en-US" dirty="0"/>
              <a:t>Trust Service Provider</a:t>
            </a:r>
          </a:p>
          <a:p>
            <a:r>
              <a:rPr lang="en-US" dirty="0"/>
              <a:t>User Story 2 - Accessing Additional Data for a Specific Research Question</a:t>
            </a:r>
          </a:p>
          <a:p>
            <a:pPr lvl="1"/>
            <a:r>
              <a:rPr lang="en-US" dirty="0"/>
              <a:t>Researcher Portal</a:t>
            </a:r>
          </a:p>
          <a:p>
            <a:pPr lvl="1"/>
            <a:r>
              <a:rPr lang="en-US" dirty="0"/>
              <a:t>Query Translator and Submitter</a:t>
            </a:r>
          </a:p>
          <a:p>
            <a:pPr lvl="1"/>
            <a:r>
              <a:rPr lang="en-US" dirty="0"/>
              <a:t>Backend Service App</a:t>
            </a:r>
          </a:p>
          <a:p>
            <a:pPr lvl="1"/>
            <a:r>
              <a:rPr lang="en-US" dirty="0"/>
              <a:t>Data Mart</a:t>
            </a:r>
          </a:p>
          <a:p>
            <a:pPr lvl="1"/>
            <a:r>
              <a:rPr lang="en-US" dirty="0"/>
              <a:t>Result Translator and Aggregator</a:t>
            </a:r>
          </a:p>
          <a:p>
            <a:endParaRPr lang="en-US" dirty="0"/>
          </a:p>
        </p:txBody>
      </p:sp>
    </p:spTree>
    <p:extLst>
      <p:ext uri="{BB962C8B-B14F-4D97-AF65-F5344CB8AC3E}">
        <p14:creationId xmlns:p14="http://schemas.microsoft.com/office/powerpoint/2010/main" val="2264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D6F6-7922-490B-A512-13F084C8563B}"/>
              </a:ext>
            </a:extLst>
          </p:cNvPr>
          <p:cNvSpPr>
            <a:spLocks noGrp="1"/>
          </p:cNvSpPr>
          <p:nvPr>
            <p:ph type="title"/>
          </p:nvPr>
        </p:nvSpPr>
        <p:spPr/>
        <p:txBody>
          <a:bodyPr>
            <a:normAutofit/>
          </a:bodyPr>
          <a:lstStyle/>
          <a:p>
            <a:r>
              <a:rPr lang="en-US" dirty="0"/>
              <a:t>User Story 1 - Onboard a New Research Data Partner</a:t>
            </a:r>
          </a:p>
        </p:txBody>
      </p:sp>
      <p:sp>
        <p:nvSpPr>
          <p:cNvPr id="3" name="Content Placeholder 2">
            <a:extLst>
              <a:ext uri="{FF2B5EF4-FFF2-40B4-BE49-F238E27FC236}">
                <a16:creationId xmlns:a16="http://schemas.microsoft.com/office/drawing/2014/main" id="{F87E5213-E23B-471B-9D07-7123082ADCE4}"/>
              </a:ext>
            </a:extLst>
          </p:cNvPr>
          <p:cNvSpPr>
            <a:spLocks noGrp="1"/>
          </p:cNvSpPr>
          <p:nvPr>
            <p:ph idx="1"/>
          </p:nvPr>
        </p:nvSpPr>
        <p:spPr/>
        <p:txBody>
          <a:bodyPr>
            <a:normAutofit lnSpcReduction="10000"/>
          </a:bodyPr>
          <a:lstStyle/>
          <a:p>
            <a:r>
              <a:rPr lang="en-US" dirty="0"/>
              <a:t>When a new data partner wants to onboard with a research network, the new data partner executes a regulatory agreement (Master Data Sharing and Use Agreement (DSUA)). The data partner would install the MedMorph Backend Services App (BSA). They would then provision the BSA via the appropriate Knowledge Artifact Repository(</a:t>
            </a:r>
            <a:r>
              <a:rPr lang="en-US" dirty="0" err="1"/>
              <a:t>ies</a:t>
            </a:r>
            <a:r>
              <a:rPr lang="en-US" dirty="0"/>
              <a:t>) (KAR). Once provisioned and trust has been established, the BSA would be operational. The new data partner can now provide research data to the research organization. Due to the trust relationships, any responses can flow back to the new data partner.</a:t>
            </a:r>
          </a:p>
          <a:p>
            <a:pPr lvl="1"/>
            <a:r>
              <a:rPr lang="en-US" dirty="0">
                <a:solidFill>
                  <a:srgbClr val="FF0000"/>
                </a:solidFill>
              </a:rPr>
              <a:t>5/6 NOTE: It was mentioned to include a Data Quality Assessment step after the query</a:t>
            </a:r>
          </a:p>
        </p:txBody>
      </p:sp>
    </p:spTree>
    <p:extLst>
      <p:ext uri="{BB962C8B-B14F-4D97-AF65-F5344CB8AC3E}">
        <p14:creationId xmlns:p14="http://schemas.microsoft.com/office/powerpoint/2010/main" val="3122207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CD4E-7131-4757-A071-584FD49E53BD}"/>
              </a:ext>
            </a:extLst>
          </p:cNvPr>
          <p:cNvSpPr>
            <a:spLocks noGrp="1"/>
          </p:cNvSpPr>
          <p:nvPr>
            <p:ph type="title"/>
          </p:nvPr>
        </p:nvSpPr>
        <p:spPr>
          <a:xfrm>
            <a:off x="838200" y="365125"/>
            <a:ext cx="10805160" cy="1325563"/>
          </a:xfrm>
        </p:spPr>
        <p:txBody>
          <a:bodyPr/>
          <a:lstStyle/>
          <a:p>
            <a:r>
              <a:rPr lang="en-US" dirty="0"/>
              <a:t>FHIR IG Proposal for the Research Content IG</a:t>
            </a:r>
          </a:p>
        </p:txBody>
      </p:sp>
      <p:sp>
        <p:nvSpPr>
          <p:cNvPr id="3" name="Content Placeholder 2">
            <a:extLst>
              <a:ext uri="{FF2B5EF4-FFF2-40B4-BE49-F238E27FC236}">
                <a16:creationId xmlns:a16="http://schemas.microsoft.com/office/drawing/2014/main" id="{6DC1988C-DAC1-4C68-BB33-AF34B52A4575}"/>
              </a:ext>
            </a:extLst>
          </p:cNvPr>
          <p:cNvSpPr>
            <a:spLocks noGrp="1"/>
          </p:cNvSpPr>
          <p:nvPr>
            <p:ph idx="1"/>
          </p:nvPr>
        </p:nvSpPr>
        <p:spPr/>
        <p:txBody>
          <a:bodyPr/>
          <a:lstStyle/>
          <a:p>
            <a:r>
              <a:rPr lang="en-US" dirty="0"/>
              <a:t> </a:t>
            </a:r>
            <a:r>
              <a:rPr lang="en-US" dirty="0">
                <a:hlinkClick r:id="rId2"/>
              </a:rPr>
              <a:t>https://confluence.hl7.org/display/FHIR/Research+Data+Exchange</a:t>
            </a:r>
            <a:endParaRPr lang="en-US" dirty="0"/>
          </a:p>
          <a:p>
            <a:pPr marL="0" indent="0">
              <a:buNone/>
            </a:pPr>
            <a:endParaRPr lang="en-US" dirty="0"/>
          </a:p>
        </p:txBody>
      </p:sp>
    </p:spTree>
    <p:extLst>
      <p:ext uri="{BB962C8B-B14F-4D97-AF65-F5344CB8AC3E}">
        <p14:creationId xmlns:p14="http://schemas.microsoft.com/office/powerpoint/2010/main" val="2574694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D4F6-22E3-413E-B2CA-92EDAB4B966E}"/>
              </a:ext>
            </a:extLst>
          </p:cNvPr>
          <p:cNvSpPr>
            <a:spLocks noGrp="1"/>
          </p:cNvSpPr>
          <p:nvPr>
            <p:ph type="title"/>
          </p:nvPr>
        </p:nvSpPr>
        <p:spPr/>
        <p:txBody>
          <a:bodyPr/>
          <a:lstStyle/>
          <a:p>
            <a:r>
              <a:rPr lang="en-US" dirty="0"/>
              <a:t>User Story 1 – Onboard a New Research Data Partner</a:t>
            </a:r>
            <a:r>
              <a:rPr lang="en-US" sz="4400" dirty="0"/>
              <a:t> </a:t>
            </a:r>
            <a:r>
              <a:rPr lang="en-US" sz="2800" dirty="0"/>
              <a:t>(1/3)</a:t>
            </a:r>
          </a:p>
        </p:txBody>
      </p:sp>
      <p:sp>
        <p:nvSpPr>
          <p:cNvPr id="3" name="Content Placeholder 2">
            <a:extLst>
              <a:ext uri="{FF2B5EF4-FFF2-40B4-BE49-F238E27FC236}">
                <a16:creationId xmlns:a16="http://schemas.microsoft.com/office/drawing/2014/main" id="{C7BAB520-2DC7-4283-A273-B8958B605AD2}"/>
              </a:ext>
            </a:extLst>
          </p:cNvPr>
          <p:cNvSpPr>
            <a:spLocks noGrp="1"/>
          </p:cNvSpPr>
          <p:nvPr>
            <p:ph idx="1"/>
          </p:nvPr>
        </p:nvSpPr>
        <p:spPr/>
        <p:txBody>
          <a:bodyPr>
            <a:normAutofit fontScale="85000" lnSpcReduction="20000"/>
          </a:bodyPr>
          <a:lstStyle/>
          <a:p>
            <a:r>
              <a:rPr lang="en-US" dirty="0"/>
              <a:t>Creation of Group Resource</a:t>
            </a:r>
          </a:p>
          <a:p>
            <a:pPr lvl="1"/>
            <a:r>
              <a:rPr lang="en-US" dirty="0"/>
              <a:t>The EHR system SHALL support the creation of the Group Resource using the POST API. </a:t>
            </a:r>
          </a:p>
          <a:p>
            <a:pPr lvl="1"/>
            <a:r>
              <a:rPr lang="en-US" dirty="0"/>
              <a:t>The Group will contain a list of patients who have consented to contribute their data for research.</a:t>
            </a:r>
          </a:p>
          <a:p>
            <a:pPr lvl="1"/>
            <a:r>
              <a:rPr lang="en-US" dirty="0"/>
              <a:t>Note: The Group resource creation process will depend on the healthcare organizations and the workflows used and the approvals required. This varies widely and hence this will be left to the healthcare organizations.</a:t>
            </a:r>
          </a:p>
          <a:p>
            <a:endParaRPr lang="en-US" dirty="0"/>
          </a:p>
          <a:p>
            <a:r>
              <a:rPr lang="en-US" dirty="0"/>
              <a:t>Feedback Requested: </a:t>
            </a:r>
          </a:p>
          <a:p>
            <a:pPr lvl="1"/>
            <a:r>
              <a:rPr lang="en-US" dirty="0"/>
              <a:t>Since there may be many research activities supported by a healthcare organization, there could be multiple instances of Groups each with overlapping or no-overlapping set of patients. We need to determine what is the best way to search for different groups. Currently, we are prescribing </a:t>
            </a:r>
            <a:r>
              <a:rPr lang="en-US" b="1" dirty="0"/>
              <a:t>searching for Group by identifier where the identifier and name</a:t>
            </a:r>
            <a:r>
              <a:rPr lang="en-US" dirty="0"/>
              <a:t>. However, we need some feedback on if this is a good mechanism to search or </a:t>
            </a:r>
            <a:r>
              <a:rPr lang="en-US" b="1" dirty="0"/>
              <a:t>should a Group resource instance be provisioned for each research activity approved by the IRB</a:t>
            </a:r>
            <a:r>
              <a:rPr lang="en-US" dirty="0"/>
              <a:t>?</a:t>
            </a:r>
          </a:p>
          <a:p>
            <a:endParaRPr lang="en-US" dirty="0"/>
          </a:p>
        </p:txBody>
      </p:sp>
    </p:spTree>
    <p:extLst>
      <p:ext uri="{BB962C8B-B14F-4D97-AF65-F5344CB8AC3E}">
        <p14:creationId xmlns:p14="http://schemas.microsoft.com/office/powerpoint/2010/main" val="2321648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D4F6-22E3-413E-B2CA-92EDAB4B966E}"/>
              </a:ext>
            </a:extLst>
          </p:cNvPr>
          <p:cNvSpPr>
            <a:spLocks noGrp="1"/>
          </p:cNvSpPr>
          <p:nvPr>
            <p:ph type="title"/>
          </p:nvPr>
        </p:nvSpPr>
        <p:spPr/>
        <p:txBody>
          <a:bodyPr/>
          <a:lstStyle/>
          <a:p>
            <a:r>
              <a:rPr lang="en-US" dirty="0"/>
              <a:t>User Story 1 – Onboard a New Research Data Partner</a:t>
            </a:r>
            <a:r>
              <a:rPr lang="en-US" sz="4400" dirty="0"/>
              <a:t> </a:t>
            </a:r>
            <a:r>
              <a:rPr lang="en-US" sz="2800" dirty="0"/>
              <a:t>(2/3)</a:t>
            </a:r>
          </a:p>
        </p:txBody>
      </p:sp>
      <p:sp>
        <p:nvSpPr>
          <p:cNvPr id="3" name="Content Placeholder 2">
            <a:extLst>
              <a:ext uri="{FF2B5EF4-FFF2-40B4-BE49-F238E27FC236}">
                <a16:creationId xmlns:a16="http://schemas.microsoft.com/office/drawing/2014/main" id="{C7BAB520-2DC7-4283-A273-B8958B605AD2}"/>
              </a:ext>
            </a:extLst>
          </p:cNvPr>
          <p:cNvSpPr>
            <a:spLocks noGrp="1"/>
          </p:cNvSpPr>
          <p:nvPr>
            <p:ph idx="1"/>
          </p:nvPr>
        </p:nvSpPr>
        <p:spPr>
          <a:xfrm>
            <a:off x="838200" y="1825625"/>
            <a:ext cx="10515600" cy="4667250"/>
          </a:xfrm>
        </p:spPr>
        <p:txBody>
          <a:bodyPr>
            <a:normAutofit fontScale="85000" lnSpcReduction="10000"/>
          </a:bodyPr>
          <a:lstStyle/>
          <a:p>
            <a:r>
              <a:rPr lang="en-US" dirty="0"/>
              <a:t>Consent Management</a:t>
            </a:r>
          </a:p>
          <a:p>
            <a:pPr lvl="1"/>
            <a:r>
              <a:rPr lang="en-US" dirty="0"/>
              <a:t>Healthcare organizations are responsible for collecting patient Consent before sharing the patient data for research. </a:t>
            </a:r>
          </a:p>
          <a:p>
            <a:pPr lvl="1"/>
            <a:r>
              <a:rPr lang="en-US" dirty="0"/>
              <a:t>Each healthcare organization follows their own policies and processes to obtain consent.</a:t>
            </a:r>
          </a:p>
          <a:p>
            <a:pPr lvl="1"/>
            <a:r>
              <a:rPr lang="en-US" dirty="0"/>
              <a:t>Consent obtained may be represented using electronic and structured data or could just be a signed PDF document. </a:t>
            </a:r>
          </a:p>
          <a:p>
            <a:pPr lvl="1"/>
            <a:r>
              <a:rPr lang="en-US" dirty="0"/>
              <a:t>Consent also may be stored as part of an EHR or an external system. </a:t>
            </a:r>
          </a:p>
          <a:p>
            <a:r>
              <a:rPr lang="en-US" dirty="0"/>
              <a:t>Because of these variations we are requesting the following feedback: </a:t>
            </a:r>
          </a:p>
          <a:p>
            <a:pPr marL="914400" lvl="1" indent="-457200">
              <a:buFont typeface="+mj-lt"/>
              <a:buAutoNum type="arabicPeriod"/>
            </a:pPr>
            <a:r>
              <a:rPr lang="en-US" dirty="0"/>
              <a:t>Should MedMorph prescribe representation of Consent using HL7 FHIR Consent resource? </a:t>
            </a:r>
          </a:p>
          <a:p>
            <a:pPr marL="914400" lvl="1" indent="-457200">
              <a:buFont typeface="+mj-lt"/>
              <a:buAutoNum type="arabicPeriod"/>
            </a:pPr>
            <a:r>
              <a:rPr lang="en-US" dirty="0"/>
              <a:t>Where should this consent be stored? In the EHR or External Systems?</a:t>
            </a:r>
          </a:p>
          <a:p>
            <a:pPr marL="457200" lvl="1" indent="0">
              <a:buNone/>
            </a:pPr>
            <a:endParaRPr lang="en-US" dirty="0"/>
          </a:p>
          <a:p>
            <a:pPr marL="457200" lvl="1" indent="0">
              <a:buNone/>
            </a:pPr>
            <a:r>
              <a:rPr lang="en-US" dirty="0"/>
              <a:t>Alternatively: </a:t>
            </a:r>
          </a:p>
          <a:p>
            <a:pPr marL="914400" lvl="1" indent="-457200">
              <a:buFont typeface="+mj-lt"/>
              <a:buAutoNum type="arabicPeriod"/>
            </a:pPr>
            <a:r>
              <a:rPr lang="en-US" dirty="0"/>
              <a:t>Should MedMorph prescribe the use of </a:t>
            </a:r>
            <a:r>
              <a:rPr lang="en-US" dirty="0" err="1"/>
              <a:t>ResearchStudy</a:t>
            </a:r>
            <a:r>
              <a:rPr lang="en-US" dirty="0"/>
              <a:t> resource for each Study and enroll each participant as a </a:t>
            </a:r>
            <a:r>
              <a:rPr lang="en-US" dirty="0" err="1"/>
              <a:t>ResearchParticipant</a:t>
            </a:r>
            <a:r>
              <a:rPr lang="en-US" dirty="0"/>
              <a:t> and assume that Consent collection and validation is performed as the patient is enrolled in the study? </a:t>
            </a:r>
          </a:p>
        </p:txBody>
      </p:sp>
    </p:spTree>
    <p:extLst>
      <p:ext uri="{BB962C8B-B14F-4D97-AF65-F5344CB8AC3E}">
        <p14:creationId xmlns:p14="http://schemas.microsoft.com/office/powerpoint/2010/main" val="346576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A3612-A58A-4E0D-AE8A-CDD7CB264048}"/>
              </a:ext>
            </a:extLst>
          </p:cNvPr>
          <p:cNvSpPr>
            <a:spLocks noGrp="1"/>
          </p:cNvSpPr>
          <p:nvPr>
            <p:ph type="title"/>
          </p:nvPr>
        </p:nvSpPr>
        <p:spPr/>
        <p:txBody>
          <a:bodyPr/>
          <a:lstStyle/>
          <a:p>
            <a:r>
              <a:rPr lang="en-US" dirty="0"/>
              <a:t>Abstract Model for Querying a Data Mart</a:t>
            </a:r>
          </a:p>
        </p:txBody>
      </p:sp>
      <p:sp>
        <p:nvSpPr>
          <p:cNvPr id="6" name="TextBox 5">
            <a:extLst>
              <a:ext uri="{FF2B5EF4-FFF2-40B4-BE49-F238E27FC236}">
                <a16:creationId xmlns:a16="http://schemas.microsoft.com/office/drawing/2014/main" id="{5934DD98-B644-4EA6-8D1D-E52142582C86}"/>
              </a:ext>
            </a:extLst>
          </p:cNvPr>
          <p:cNvSpPr txBox="1"/>
          <p:nvPr/>
        </p:nvSpPr>
        <p:spPr>
          <a:xfrm>
            <a:off x="322113" y="6005945"/>
            <a:ext cx="7824354" cy="646331"/>
          </a:xfrm>
          <a:prstGeom prst="rect">
            <a:avLst/>
          </a:prstGeom>
          <a:noFill/>
        </p:spPr>
        <p:txBody>
          <a:bodyPr wrap="square" rtlCol="0">
            <a:spAutoFit/>
          </a:bodyPr>
          <a:lstStyle/>
          <a:p>
            <a:r>
              <a:rPr lang="en-US" dirty="0"/>
              <a:t>Note: Each Data Mart is populated from one or more EHRs and may exist in different healthcare organizations or could be hosted by a Trusted Third Party.</a:t>
            </a:r>
          </a:p>
        </p:txBody>
      </p:sp>
      <p:sp>
        <p:nvSpPr>
          <p:cNvPr id="7" name="TextBox 6">
            <a:extLst>
              <a:ext uri="{FF2B5EF4-FFF2-40B4-BE49-F238E27FC236}">
                <a16:creationId xmlns:a16="http://schemas.microsoft.com/office/drawing/2014/main" id="{4B158338-A881-480B-8F33-04CF9D5632A9}"/>
              </a:ext>
            </a:extLst>
          </p:cNvPr>
          <p:cNvSpPr txBox="1"/>
          <p:nvPr/>
        </p:nvSpPr>
        <p:spPr>
          <a:xfrm>
            <a:off x="8458201" y="1371598"/>
            <a:ext cx="3605644" cy="5509200"/>
          </a:xfrm>
          <a:prstGeom prst="rect">
            <a:avLst/>
          </a:prstGeom>
          <a:noFill/>
        </p:spPr>
        <p:txBody>
          <a:bodyPr wrap="square" rtlCol="0">
            <a:spAutoFit/>
          </a:bodyPr>
          <a:lstStyle/>
          <a:p>
            <a:r>
              <a:rPr lang="en-US" sz="1600" dirty="0"/>
              <a:t>Q1: Researcher composes a FHIR query, creates a Knowledge Artifact, and submits it to the Researcher Portal.</a:t>
            </a:r>
          </a:p>
          <a:p>
            <a:r>
              <a:rPr lang="en-US" sz="1600" dirty="0"/>
              <a:t>Q2: FHIR query is submitted for translation and converted into multiple formats.</a:t>
            </a:r>
          </a:p>
          <a:p>
            <a:r>
              <a:rPr lang="en-US" sz="1600" dirty="0"/>
              <a:t>Q3: Query is distributed to Backend Service App .</a:t>
            </a:r>
          </a:p>
          <a:p>
            <a:r>
              <a:rPr lang="en-US" sz="1600" dirty="0"/>
              <a:t>Q4: Backend Service App receives the query via the Knowledge Artifact and submits the query for execution to the Data Mart.</a:t>
            </a:r>
          </a:p>
          <a:p>
            <a:r>
              <a:rPr lang="en-US" sz="1600" dirty="0"/>
              <a:t>Q5: Data Mart executes the query and returns the results to the Backend Service App.</a:t>
            </a:r>
          </a:p>
          <a:p>
            <a:r>
              <a:rPr lang="en-US" sz="1600" dirty="0"/>
              <a:t>Q6: Results are forwarded to Results Translator and Aggregator to translate back to FHIR and aggregate as needed.</a:t>
            </a:r>
          </a:p>
          <a:p>
            <a:r>
              <a:rPr lang="en-US" sz="1600" dirty="0"/>
              <a:t>Q7: Results are submitted back to the Researcher Portal.</a:t>
            </a:r>
          </a:p>
          <a:p>
            <a:r>
              <a:rPr lang="en-US" sz="1600" dirty="0"/>
              <a:t>Q8: Results are made available to the researcher in a FHIR format.</a:t>
            </a:r>
          </a:p>
        </p:txBody>
      </p:sp>
      <p:sp>
        <p:nvSpPr>
          <p:cNvPr id="9" name="Content Placeholder 4">
            <a:extLst>
              <a:ext uri="{FF2B5EF4-FFF2-40B4-BE49-F238E27FC236}">
                <a16:creationId xmlns:a16="http://schemas.microsoft.com/office/drawing/2014/main" id="{7F109F5D-CAFD-4295-BA72-4D119236445C}"/>
              </a:ext>
            </a:extLst>
          </p:cNvPr>
          <p:cNvSpPr/>
          <p:nvPr/>
        </p:nvSpPr>
        <p:spPr>
          <a:xfrm>
            <a:off x="1255068" y="1927912"/>
            <a:ext cx="1303209" cy="66054"/>
          </a:xfrm>
          <a:custGeom>
            <a:avLst/>
            <a:gdLst>
              <a:gd name="connsiteX0" fmla="*/ -16 w 1303209"/>
              <a:gd name="connsiteY0" fmla="*/ 17622 h 66054"/>
              <a:gd name="connsiteX1" fmla="*/ 651589 w 1303209"/>
              <a:gd name="connsiteY1" fmla="*/ 17622 h 66054"/>
              <a:gd name="connsiteX2" fmla="*/ 661063 w 1303209"/>
              <a:gd name="connsiteY2" fmla="*/ 28628 h 66054"/>
              <a:gd name="connsiteX3" fmla="*/ 661063 w 1303209"/>
              <a:gd name="connsiteY3" fmla="*/ 32889 h 66054"/>
              <a:gd name="connsiteX4" fmla="*/ 651589 w 1303209"/>
              <a:gd name="connsiteY4" fmla="*/ 21883 h 66054"/>
              <a:gd name="connsiteX5" fmla="*/ 1255807 w 1303209"/>
              <a:gd name="connsiteY5" fmla="*/ 21883 h 66054"/>
              <a:gd name="connsiteX6" fmla="*/ 1255807 w 1303209"/>
              <a:gd name="connsiteY6" fmla="*/ 43904 h 66054"/>
              <a:gd name="connsiteX7" fmla="*/ 651589 w 1303209"/>
              <a:gd name="connsiteY7" fmla="*/ 43904 h 66054"/>
              <a:gd name="connsiteX8" fmla="*/ 642114 w 1303209"/>
              <a:gd name="connsiteY8" fmla="*/ 32889 h 66054"/>
              <a:gd name="connsiteX9" fmla="*/ 642114 w 1303209"/>
              <a:gd name="connsiteY9" fmla="*/ 28628 h 66054"/>
              <a:gd name="connsiteX10" fmla="*/ 651589 w 1303209"/>
              <a:gd name="connsiteY10" fmla="*/ 39635 h 66054"/>
              <a:gd name="connsiteX11" fmla="*/ -16 w 1303209"/>
              <a:gd name="connsiteY11" fmla="*/ 39635 h 66054"/>
              <a:gd name="connsiteX12" fmla="*/ 1246333 w 1303209"/>
              <a:gd name="connsiteY12" fmla="*/ -138 h 66054"/>
              <a:gd name="connsiteX13" fmla="*/ 1303193 w 1303209"/>
              <a:gd name="connsiteY13" fmla="*/ 32889 h 66054"/>
              <a:gd name="connsiteX14" fmla="*/ 1246333 w 1303209"/>
              <a:gd name="connsiteY14" fmla="*/ 65916 h 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3209" h="66054">
                <a:moveTo>
                  <a:pt x="-16" y="17622"/>
                </a:moveTo>
                <a:lnTo>
                  <a:pt x="651589" y="17622"/>
                </a:lnTo>
                <a:cubicBezTo>
                  <a:pt x="656820" y="17622"/>
                  <a:pt x="661063" y="22552"/>
                  <a:pt x="661063" y="28628"/>
                </a:cubicBezTo>
                <a:lnTo>
                  <a:pt x="661063" y="32889"/>
                </a:lnTo>
                <a:lnTo>
                  <a:pt x="651589" y="21883"/>
                </a:lnTo>
                <a:lnTo>
                  <a:pt x="1255807" y="21883"/>
                </a:lnTo>
                <a:lnTo>
                  <a:pt x="1255807" y="43904"/>
                </a:lnTo>
                <a:lnTo>
                  <a:pt x="651589" y="43904"/>
                </a:lnTo>
                <a:cubicBezTo>
                  <a:pt x="646357" y="43904"/>
                  <a:pt x="642114" y="38974"/>
                  <a:pt x="642114" y="32889"/>
                </a:cubicBezTo>
                <a:lnTo>
                  <a:pt x="642114" y="28628"/>
                </a:lnTo>
                <a:lnTo>
                  <a:pt x="651589" y="39635"/>
                </a:lnTo>
                <a:lnTo>
                  <a:pt x="-16" y="39635"/>
                </a:lnTo>
                <a:close/>
                <a:moveTo>
                  <a:pt x="1246333" y="-138"/>
                </a:moveTo>
                <a:lnTo>
                  <a:pt x="1303193" y="32889"/>
                </a:lnTo>
                <a:lnTo>
                  <a:pt x="1246333" y="65916"/>
                </a:lnTo>
                <a:close/>
              </a:path>
            </a:pathLst>
          </a:custGeom>
          <a:solidFill>
            <a:srgbClr val="00B0F0"/>
          </a:solidFill>
          <a:ln w="6826" cap="flat">
            <a:noFill/>
            <a:prstDash val="solid"/>
            <a:miter/>
          </a:ln>
        </p:spPr>
        <p:txBody>
          <a:bodyPr rtlCol="0" anchor="ctr"/>
          <a:lstStyle/>
          <a:p>
            <a:endParaRPr lang="en-US"/>
          </a:p>
        </p:txBody>
      </p:sp>
      <p:sp>
        <p:nvSpPr>
          <p:cNvPr id="10" name="Content Placeholder 4">
            <a:extLst>
              <a:ext uri="{FF2B5EF4-FFF2-40B4-BE49-F238E27FC236}">
                <a16:creationId xmlns:a16="http://schemas.microsoft.com/office/drawing/2014/main" id="{6BC3493F-D798-45F3-A8B3-905FAB8AFD9D}"/>
              </a:ext>
            </a:extLst>
          </p:cNvPr>
          <p:cNvSpPr/>
          <p:nvPr/>
        </p:nvSpPr>
        <p:spPr>
          <a:xfrm>
            <a:off x="2562854" y="1461274"/>
            <a:ext cx="973732" cy="635770"/>
          </a:xfrm>
          <a:custGeom>
            <a:avLst/>
            <a:gdLst>
              <a:gd name="connsiteX0" fmla="*/ -16 w 973732"/>
              <a:gd name="connsiteY0" fmla="*/ -138 h 635770"/>
              <a:gd name="connsiteX1" fmla="*/ 973716 w 973732"/>
              <a:gd name="connsiteY1" fmla="*/ -138 h 635770"/>
              <a:gd name="connsiteX2" fmla="*/ 973716 w 973732"/>
              <a:gd name="connsiteY2" fmla="*/ 635632 h 635770"/>
              <a:gd name="connsiteX3" fmla="*/ -16 w 973732"/>
              <a:gd name="connsiteY3" fmla="*/ 635632 h 635770"/>
            </a:gdLst>
            <a:ahLst/>
            <a:cxnLst>
              <a:cxn ang="0">
                <a:pos x="connsiteX0" y="connsiteY0"/>
              </a:cxn>
              <a:cxn ang="0">
                <a:pos x="connsiteX1" y="connsiteY1"/>
              </a:cxn>
              <a:cxn ang="0">
                <a:pos x="connsiteX2" y="connsiteY2"/>
              </a:cxn>
              <a:cxn ang="0">
                <a:pos x="connsiteX3" y="connsiteY3"/>
              </a:cxn>
            </a:cxnLst>
            <a:rect l="l" t="t" r="r" b="b"/>
            <a:pathLst>
              <a:path w="973732" h="635770">
                <a:moveTo>
                  <a:pt x="-16" y="-138"/>
                </a:moveTo>
                <a:lnTo>
                  <a:pt x="973716" y="-138"/>
                </a:lnTo>
                <a:lnTo>
                  <a:pt x="973716" y="635632"/>
                </a:lnTo>
                <a:lnTo>
                  <a:pt x="-16" y="635632"/>
                </a:lnTo>
                <a:close/>
              </a:path>
            </a:pathLst>
          </a:custGeom>
          <a:solidFill>
            <a:srgbClr val="D7E2DC"/>
          </a:solidFill>
          <a:ln w="18204" cap="flat">
            <a:solidFill>
              <a:srgbClr val="3B7327"/>
            </a:solidFill>
            <a:prstDash val="solid"/>
            <a:round/>
          </a:ln>
        </p:spPr>
        <p:txBody>
          <a:bodyPr rtlCol="0" anchor="ctr"/>
          <a:lstStyle/>
          <a:p>
            <a:endParaRPr lang="en-US"/>
          </a:p>
        </p:txBody>
      </p:sp>
      <p:sp>
        <p:nvSpPr>
          <p:cNvPr id="11" name="Content Placeholder 4">
            <a:extLst>
              <a:ext uri="{FF2B5EF4-FFF2-40B4-BE49-F238E27FC236}">
                <a16:creationId xmlns:a16="http://schemas.microsoft.com/office/drawing/2014/main" id="{88BD0E0C-9CA9-48DF-8ED9-01A49718725E}"/>
              </a:ext>
            </a:extLst>
          </p:cNvPr>
          <p:cNvSpPr txBox="1"/>
          <p:nvPr/>
        </p:nvSpPr>
        <p:spPr>
          <a:xfrm>
            <a:off x="2721962" y="1485736"/>
            <a:ext cx="687514"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Backend </a:t>
            </a:r>
          </a:p>
        </p:txBody>
      </p:sp>
      <p:sp>
        <p:nvSpPr>
          <p:cNvPr id="12" name="Content Placeholder 4">
            <a:extLst>
              <a:ext uri="{FF2B5EF4-FFF2-40B4-BE49-F238E27FC236}">
                <a16:creationId xmlns:a16="http://schemas.microsoft.com/office/drawing/2014/main" id="{A8489905-9054-431C-900C-AE27B30F1B29}"/>
              </a:ext>
            </a:extLst>
          </p:cNvPr>
          <p:cNvSpPr txBox="1"/>
          <p:nvPr/>
        </p:nvSpPr>
        <p:spPr>
          <a:xfrm>
            <a:off x="2760390" y="1642614"/>
            <a:ext cx="566686"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Service</a:t>
            </a:r>
          </a:p>
        </p:txBody>
      </p:sp>
      <p:sp>
        <p:nvSpPr>
          <p:cNvPr id="13" name="Content Placeholder 4">
            <a:extLst>
              <a:ext uri="{FF2B5EF4-FFF2-40B4-BE49-F238E27FC236}">
                <a16:creationId xmlns:a16="http://schemas.microsoft.com/office/drawing/2014/main" id="{11D1620D-C942-4647-9820-C1109C9A5E65}"/>
              </a:ext>
            </a:extLst>
          </p:cNvPr>
          <p:cNvSpPr txBox="1"/>
          <p:nvPr/>
        </p:nvSpPr>
        <p:spPr>
          <a:xfrm>
            <a:off x="2779438" y="1799493"/>
            <a:ext cx="431643"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App </a:t>
            </a:r>
          </a:p>
        </p:txBody>
      </p:sp>
      <p:sp>
        <p:nvSpPr>
          <p:cNvPr id="14" name="Content Placeholder 4">
            <a:extLst>
              <a:ext uri="{FF2B5EF4-FFF2-40B4-BE49-F238E27FC236}">
                <a16:creationId xmlns:a16="http://schemas.microsoft.com/office/drawing/2014/main" id="{F4ED2C80-1D02-4DC0-B11F-E681A58EA42C}"/>
              </a:ext>
            </a:extLst>
          </p:cNvPr>
          <p:cNvSpPr txBox="1"/>
          <p:nvPr/>
        </p:nvSpPr>
        <p:spPr>
          <a:xfrm>
            <a:off x="3018488" y="1799493"/>
            <a:ext cx="225525"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a:t>
            </a:r>
          </a:p>
        </p:txBody>
      </p:sp>
      <p:sp>
        <p:nvSpPr>
          <p:cNvPr id="15" name="Content Placeholder 4">
            <a:extLst>
              <a:ext uri="{FF2B5EF4-FFF2-40B4-BE49-F238E27FC236}">
                <a16:creationId xmlns:a16="http://schemas.microsoft.com/office/drawing/2014/main" id="{6766D39B-0BA4-4315-98C9-A634B8227307}"/>
              </a:ext>
            </a:extLst>
          </p:cNvPr>
          <p:cNvSpPr txBox="1"/>
          <p:nvPr/>
        </p:nvSpPr>
        <p:spPr>
          <a:xfrm>
            <a:off x="3086010" y="1799493"/>
            <a:ext cx="225525"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1</a:t>
            </a:r>
          </a:p>
        </p:txBody>
      </p:sp>
      <p:sp>
        <p:nvSpPr>
          <p:cNvPr id="16" name="Content Placeholder 4">
            <a:extLst>
              <a:ext uri="{FF2B5EF4-FFF2-40B4-BE49-F238E27FC236}">
                <a16:creationId xmlns:a16="http://schemas.microsoft.com/office/drawing/2014/main" id="{29F6405D-53B7-43AC-B2CF-06B83800E940}"/>
              </a:ext>
            </a:extLst>
          </p:cNvPr>
          <p:cNvSpPr/>
          <p:nvPr/>
        </p:nvSpPr>
        <p:spPr>
          <a:xfrm>
            <a:off x="281336" y="1461274"/>
            <a:ext cx="973732" cy="635770"/>
          </a:xfrm>
          <a:custGeom>
            <a:avLst/>
            <a:gdLst>
              <a:gd name="connsiteX0" fmla="*/ -16 w 973732"/>
              <a:gd name="connsiteY0" fmla="*/ -138 h 635770"/>
              <a:gd name="connsiteX1" fmla="*/ 973716 w 973732"/>
              <a:gd name="connsiteY1" fmla="*/ -138 h 635770"/>
              <a:gd name="connsiteX2" fmla="*/ 973716 w 973732"/>
              <a:gd name="connsiteY2" fmla="*/ 635632 h 635770"/>
              <a:gd name="connsiteX3" fmla="*/ -16 w 973732"/>
              <a:gd name="connsiteY3" fmla="*/ 635632 h 635770"/>
            </a:gdLst>
            <a:ahLst/>
            <a:cxnLst>
              <a:cxn ang="0">
                <a:pos x="connsiteX0" y="connsiteY0"/>
              </a:cxn>
              <a:cxn ang="0">
                <a:pos x="connsiteX1" y="connsiteY1"/>
              </a:cxn>
              <a:cxn ang="0">
                <a:pos x="connsiteX2" y="connsiteY2"/>
              </a:cxn>
              <a:cxn ang="0">
                <a:pos x="connsiteX3" y="connsiteY3"/>
              </a:cxn>
            </a:cxnLst>
            <a:rect l="l" t="t" r="r" b="b"/>
            <a:pathLst>
              <a:path w="973732" h="635770">
                <a:moveTo>
                  <a:pt x="-16" y="-138"/>
                </a:moveTo>
                <a:lnTo>
                  <a:pt x="973716" y="-138"/>
                </a:lnTo>
                <a:lnTo>
                  <a:pt x="973716" y="635632"/>
                </a:lnTo>
                <a:lnTo>
                  <a:pt x="-16" y="635632"/>
                </a:lnTo>
                <a:close/>
              </a:path>
            </a:pathLst>
          </a:custGeom>
          <a:solidFill>
            <a:srgbClr val="D7E2DC"/>
          </a:solidFill>
          <a:ln w="18204" cap="flat">
            <a:solidFill>
              <a:srgbClr val="3B7327"/>
            </a:solidFill>
            <a:prstDash val="solid"/>
            <a:round/>
          </a:ln>
        </p:spPr>
        <p:txBody>
          <a:bodyPr rtlCol="0" anchor="ctr"/>
          <a:lstStyle/>
          <a:p>
            <a:endParaRPr lang="en-US"/>
          </a:p>
        </p:txBody>
      </p:sp>
      <p:sp>
        <p:nvSpPr>
          <p:cNvPr id="17" name="Content Placeholder 4">
            <a:extLst>
              <a:ext uri="{FF2B5EF4-FFF2-40B4-BE49-F238E27FC236}">
                <a16:creationId xmlns:a16="http://schemas.microsoft.com/office/drawing/2014/main" id="{BF6277AF-4E88-40AD-97AC-2278247A6279}"/>
              </a:ext>
            </a:extLst>
          </p:cNvPr>
          <p:cNvSpPr txBox="1"/>
          <p:nvPr/>
        </p:nvSpPr>
        <p:spPr>
          <a:xfrm>
            <a:off x="372474" y="1485736"/>
            <a:ext cx="836773" cy="248318"/>
          </a:xfrm>
          <a:prstGeom prst="rect">
            <a:avLst/>
          </a:prstGeom>
          <a:noFill/>
        </p:spPr>
        <p:txBody>
          <a:bodyPr wrap="none" rtlCol="0">
            <a:spAutoFit/>
          </a:bodyPr>
          <a:lstStyle/>
          <a:p>
            <a:pPr algn="l"/>
            <a:r>
              <a:rPr lang="en-US" sz="968" b="1" spc="0" baseline="0" dirty="0">
                <a:solidFill>
                  <a:srgbClr val="000000"/>
                </a:solidFill>
                <a:latin typeface="Constantia"/>
                <a:sym typeface="Constantia"/>
                <a:rtl val="0"/>
              </a:rPr>
              <a:t>Data Mart 1 </a:t>
            </a:r>
          </a:p>
        </p:txBody>
      </p:sp>
      <p:sp>
        <p:nvSpPr>
          <p:cNvPr id="18" name="Content Placeholder 4">
            <a:extLst>
              <a:ext uri="{FF2B5EF4-FFF2-40B4-BE49-F238E27FC236}">
                <a16:creationId xmlns:a16="http://schemas.microsoft.com/office/drawing/2014/main" id="{B6F15CF5-07A0-4DD6-9EE0-452816F3C3AA}"/>
              </a:ext>
            </a:extLst>
          </p:cNvPr>
          <p:cNvSpPr txBox="1"/>
          <p:nvPr/>
        </p:nvSpPr>
        <p:spPr>
          <a:xfrm>
            <a:off x="371668" y="1642614"/>
            <a:ext cx="808343" cy="248318"/>
          </a:xfrm>
          <a:prstGeom prst="rect">
            <a:avLst/>
          </a:prstGeom>
          <a:noFill/>
        </p:spPr>
        <p:txBody>
          <a:bodyPr wrap="none" rtlCol="0">
            <a:spAutoFit/>
          </a:bodyPr>
          <a:lstStyle/>
          <a:p>
            <a:pPr algn="l"/>
            <a:r>
              <a:rPr lang="en-US" sz="968" b="1" spc="0" baseline="0" dirty="0">
                <a:solidFill>
                  <a:srgbClr val="000000"/>
                </a:solidFill>
                <a:latin typeface="Constantia"/>
                <a:sym typeface="Constantia"/>
                <a:rtl val="0"/>
              </a:rPr>
              <a:t>using FHIR </a:t>
            </a:r>
          </a:p>
        </p:txBody>
      </p:sp>
      <p:sp>
        <p:nvSpPr>
          <p:cNvPr id="19" name="Content Placeholder 4">
            <a:extLst>
              <a:ext uri="{FF2B5EF4-FFF2-40B4-BE49-F238E27FC236}">
                <a16:creationId xmlns:a16="http://schemas.microsoft.com/office/drawing/2014/main" id="{63B4CC3A-1F47-4844-922E-73C62DF963DA}"/>
              </a:ext>
            </a:extLst>
          </p:cNvPr>
          <p:cNvSpPr txBox="1"/>
          <p:nvPr/>
        </p:nvSpPr>
        <p:spPr>
          <a:xfrm>
            <a:off x="364182" y="1799493"/>
            <a:ext cx="822558"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Data Model</a:t>
            </a:r>
          </a:p>
        </p:txBody>
      </p:sp>
      <p:sp>
        <p:nvSpPr>
          <p:cNvPr id="20" name="Content Placeholder 4">
            <a:extLst>
              <a:ext uri="{FF2B5EF4-FFF2-40B4-BE49-F238E27FC236}">
                <a16:creationId xmlns:a16="http://schemas.microsoft.com/office/drawing/2014/main" id="{60F5D62D-4C4C-496F-8D15-D65BBB063A54}"/>
              </a:ext>
            </a:extLst>
          </p:cNvPr>
          <p:cNvSpPr/>
          <p:nvPr/>
        </p:nvSpPr>
        <p:spPr>
          <a:xfrm>
            <a:off x="1255068" y="1568611"/>
            <a:ext cx="1303180" cy="66054"/>
          </a:xfrm>
          <a:custGeom>
            <a:avLst/>
            <a:gdLst>
              <a:gd name="connsiteX0" fmla="*/ 1303165 w 1303180"/>
              <a:gd name="connsiteY0" fmla="*/ 43895 h 66054"/>
              <a:gd name="connsiteX1" fmla="*/ 651574 w 1303180"/>
              <a:gd name="connsiteY1" fmla="*/ 43895 h 66054"/>
              <a:gd name="connsiteX2" fmla="*/ 642100 w 1303180"/>
              <a:gd name="connsiteY2" fmla="*/ 32889 h 66054"/>
              <a:gd name="connsiteX3" fmla="*/ 642100 w 1303180"/>
              <a:gd name="connsiteY3" fmla="*/ 32889 h 66054"/>
              <a:gd name="connsiteX4" fmla="*/ 651574 w 1303180"/>
              <a:gd name="connsiteY4" fmla="*/ 43895 h 66054"/>
              <a:gd name="connsiteX5" fmla="*/ 47370 w 1303180"/>
              <a:gd name="connsiteY5" fmla="*/ 43895 h 66054"/>
              <a:gd name="connsiteX6" fmla="*/ 47370 w 1303180"/>
              <a:gd name="connsiteY6" fmla="*/ 21883 h 66054"/>
              <a:gd name="connsiteX7" fmla="*/ 651574 w 1303180"/>
              <a:gd name="connsiteY7" fmla="*/ 21883 h 66054"/>
              <a:gd name="connsiteX8" fmla="*/ 661049 w 1303180"/>
              <a:gd name="connsiteY8" fmla="*/ 32889 h 66054"/>
              <a:gd name="connsiteX9" fmla="*/ 661049 w 1303180"/>
              <a:gd name="connsiteY9" fmla="*/ 32889 h 66054"/>
              <a:gd name="connsiteX10" fmla="*/ 651574 w 1303180"/>
              <a:gd name="connsiteY10" fmla="*/ 21883 h 66054"/>
              <a:gd name="connsiteX11" fmla="*/ 1303165 w 1303180"/>
              <a:gd name="connsiteY11" fmla="*/ 21883 h 66054"/>
              <a:gd name="connsiteX12" fmla="*/ 56844 w 1303180"/>
              <a:gd name="connsiteY12" fmla="*/ 65916 h 66054"/>
              <a:gd name="connsiteX13" fmla="*/ -16 w 1303180"/>
              <a:gd name="connsiteY13" fmla="*/ 32889 h 66054"/>
              <a:gd name="connsiteX14" fmla="*/ 56844 w 1303180"/>
              <a:gd name="connsiteY14" fmla="*/ -138 h 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3180" h="66054">
                <a:moveTo>
                  <a:pt x="1303165" y="43895"/>
                </a:moveTo>
                <a:lnTo>
                  <a:pt x="651574" y="43895"/>
                </a:lnTo>
                <a:cubicBezTo>
                  <a:pt x="646336" y="43895"/>
                  <a:pt x="642100" y="38974"/>
                  <a:pt x="642100" y="32889"/>
                </a:cubicBezTo>
                <a:lnTo>
                  <a:pt x="642100" y="32889"/>
                </a:lnTo>
                <a:lnTo>
                  <a:pt x="651574" y="43895"/>
                </a:lnTo>
                <a:lnTo>
                  <a:pt x="47370" y="43895"/>
                </a:lnTo>
                <a:lnTo>
                  <a:pt x="47370" y="21883"/>
                </a:lnTo>
                <a:lnTo>
                  <a:pt x="651574" y="21883"/>
                </a:lnTo>
                <a:cubicBezTo>
                  <a:pt x="656805" y="21883"/>
                  <a:pt x="661049" y="26812"/>
                  <a:pt x="661049" y="32889"/>
                </a:cubicBezTo>
                <a:lnTo>
                  <a:pt x="661049" y="32889"/>
                </a:lnTo>
                <a:lnTo>
                  <a:pt x="651574" y="21883"/>
                </a:lnTo>
                <a:lnTo>
                  <a:pt x="1303165" y="21883"/>
                </a:lnTo>
                <a:close/>
                <a:moveTo>
                  <a:pt x="56844" y="65916"/>
                </a:moveTo>
                <a:lnTo>
                  <a:pt x="-16" y="32889"/>
                </a:lnTo>
                <a:lnTo>
                  <a:pt x="56844" y="-138"/>
                </a:lnTo>
                <a:close/>
              </a:path>
            </a:pathLst>
          </a:custGeom>
          <a:solidFill>
            <a:srgbClr val="000000"/>
          </a:solidFill>
          <a:ln w="6826" cap="flat">
            <a:noFill/>
            <a:prstDash val="solid"/>
            <a:miter/>
          </a:ln>
        </p:spPr>
        <p:txBody>
          <a:bodyPr rtlCol="0" anchor="ctr"/>
          <a:lstStyle/>
          <a:p>
            <a:endParaRPr lang="en-US"/>
          </a:p>
        </p:txBody>
      </p:sp>
      <p:sp>
        <p:nvSpPr>
          <p:cNvPr id="21" name="Content Placeholder 4">
            <a:extLst>
              <a:ext uri="{FF2B5EF4-FFF2-40B4-BE49-F238E27FC236}">
                <a16:creationId xmlns:a16="http://schemas.microsoft.com/office/drawing/2014/main" id="{02107675-EF20-462D-BACD-3A848FD110EA}"/>
              </a:ext>
            </a:extLst>
          </p:cNvPr>
          <p:cNvSpPr/>
          <p:nvPr/>
        </p:nvSpPr>
        <p:spPr>
          <a:xfrm>
            <a:off x="1645982" y="1808057"/>
            <a:ext cx="454882" cy="330270"/>
          </a:xfrm>
          <a:custGeom>
            <a:avLst/>
            <a:gdLst>
              <a:gd name="connsiteX0" fmla="*/ -16 w 454882"/>
              <a:gd name="connsiteY0" fmla="*/ 164997 h 330270"/>
              <a:gd name="connsiteX1" fmla="*/ 227425 w 454882"/>
              <a:gd name="connsiteY1" fmla="*/ -138 h 330270"/>
              <a:gd name="connsiteX2" fmla="*/ 454866 w 454882"/>
              <a:gd name="connsiteY2" fmla="*/ 164997 h 330270"/>
              <a:gd name="connsiteX3" fmla="*/ 227425 w 454882"/>
              <a:gd name="connsiteY3" fmla="*/ 330132 h 330270"/>
              <a:gd name="connsiteX4" fmla="*/ -16 w 454882"/>
              <a:gd name="connsiteY4" fmla="*/ 164997 h 33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82" h="330270">
                <a:moveTo>
                  <a:pt x="-16" y="164997"/>
                </a:moveTo>
                <a:cubicBezTo>
                  <a:pt x="-16" y="73793"/>
                  <a:pt x="101814" y="-138"/>
                  <a:pt x="227425" y="-138"/>
                </a:cubicBezTo>
                <a:cubicBezTo>
                  <a:pt x="353037" y="-138"/>
                  <a:pt x="454866" y="73793"/>
                  <a:pt x="454866" y="164997"/>
                </a:cubicBezTo>
                <a:cubicBezTo>
                  <a:pt x="454866" y="256201"/>
                  <a:pt x="353037" y="330132"/>
                  <a:pt x="227425" y="330132"/>
                </a:cubicBezTo>
                <a:cubicBezTo>
                  <a:pt x="101814" y="330132"/>
                  <a:pt x="-16" y="256201"/>
                  <a:pt x="-16" y="164997"/>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22" name="Content Placeholder 4">
            <a:extLst>
              <a:ext uri="{FF2B5EF4-FFF2-40B4-BE49-F238E27FC236}">
                <a16:creationId xmlns:a16="http://schemas.microsoft.com/office/drawing/2014/main" id="{9EF5859C-8F8E-4505-B48E-D9695682D9DC}"/>
              </a:ext>
            </a:extLst>
          </p:cNvPr>
          <p:cNvSpPr txBox="1"/>
          <p:nvPr/>
        </p:nvSpPr>
        <p:spPr>
          <a:xfrm>
            <a:off x="1667655" y="1840777"/>
            <a:ext cx="381836" cy="276999"/>
          </a:xfrm>
          <a:prstGeom prst="rect">
            <a:avLst/>
          </a:prstGeom>
          <a:noFill/>
        </p:spPr>
        <p:txBody>
          <a:bodyPr wrap="none" rtlCol="0">
            <a:spAutoFit/>
          </a:bodyPr>
          <a:lstStyle/>
          <a:p>
            <a:pPr algn="l"/>
            <a:r>
              <a:rPr lang="en-US" sz="1200" spc="0" baseline="0">
                <a:solidFill>
                  <a:srgbClr val="000000"/>
                </a:solidFill>
                <a:latin typeface="Constantia"/>
                <a:sym typeface="Constantia"/>
                <a:rtl val="0"/>
              </a:rPr>
              <a:t>Q5</a:t>
            </a:r>
          </a:p>
        </p:txBody>
      </p:sp>
      <p:sp>
        <p:nvSpPr>
          <p:cNvPr id="23" name="Content Placeholder 4">
            <a:extLst>
              <a:ext uri="{FF2B5EF4-FFF2-40B4-BE49-F238E27FC236}">
                <a16:creationId xmlns:a16="http://schemas.microsoft.com/office/drawing/2014/main" id="{4FC48F4D-3C67-4A05-BACE-55B609788475}"/>
              </a:ext>
            </a:extLst>
          </p:cNvPr>
          <p:cNvSpPr/>
          <p:nvPr/>
        </p:nvSpPr>
        <p:spPr>
          <a:xfrm>
            <a:off x="2562854" y="2939233"/>
            <a:ext cx="973732" cy="635770"/>
          </a:xfrm>
          <a:custGeom>
            <a:avLst/>
            <a:gdLst>
              <a:gd name="connsiteX0" fmla="*/ -16 w 973732"/>
              <a:gd name="connsiteY0" fmla="*/ -138 h 635770"/>
              <a:gd name="connsiteX1" fmla="*/ 973716 w 973732"/>
              <a:gd name="connsiteY1" fmla="*/ -138 h 635770"/>
              <a:gd name="connsiteX2" fmla="*/ 973716 w 973732"/>
              <a:gd name="connsiteY2" fmla="*/ 635632 h 635770"/>
              <a:gd name="connsiteX3" fmla="*/ -16 w 973732"/>
              <a:gd name="connsiteY3" fmla="*/ 635632 h 635770"/>
            </a:gdLst>
            <a:ahLst/>
            <a:cxnLst>
              <a:cxn ang="0">
                <a:pos x="connsiteX0" y="connsiteY0"/>
              </a:cxn>
              <a:cxn ang="0">
                <a:pos x="connsiteX1" y="connsiteY1"/>
              </a:cxn>
              <a:cxn ang="0">
                <a:pos x="connsiteX2" y="connsiteY2"/>
              </a:cxn>
              <a:cxn ang="0">
                <a:pos x="connsiteX3" y="connsiteY3"/>
              </a:cxn>
            </a:cxnLst>
            <a:rect l="l" t="t" r="r" b="b"/>
            <a:pathLst>
              <a:path w="973732" h="635770">
                <a:moveTo>
                  <a:pt x="-16" y="-138"/>
                </a:moveTo>
                <a:lnTo>
                  <a:pt x="973716" y="-138"/>
                </a:lnTo>
                <a:lnTo>
                  <a:pt x="973716" y="635632"/>
                </a:lnTo>
                <a:lnTo>
                  <a:pt x="-16" y="635632"/>
                </a:lnTo>
                <a:close/>
              </a:path>
            </a:pathLst>
          </a:custGeom>
          <a:solidFill>
            <a:srgbClr val="D7E2DC"/>
          </a:solidFill>
          <a:ln w="18204" cap="flat">
            <a:solidFill>
              <a:srgbClr val="3B7327"/>
            </a:solidFill>
            <a:prstDash val="solid"/>
            <a:round/>
          </a:ln>
        </p:spPr>
        <p:txBody>
          <a:bodyPr rtlCol="0" anchor="ctr"/>
          <a:lstStyle/>
          <a:p>
            <a:endParaRPr lang="en-US"/>
          </a:p>
        </p:txBody>
      </p:sp>
      <p:sp>
        <p:nvSpPr>
          <p:cNvPr id="24" name="Content Placeholder 4">
            <a:extLst>
              <a:ext uri="{FF2B5EF4-FFF2-40B4-BE49-F238E27FC236}">
                <a16:creationId xmlns:a16="http://schemas.microsoft.com/office/drawing/2014/main" id="{62213AAC-AA0B-4B20-9DF8-0C5EABABCC3B}"/>
              </a:ext>
            </a:extLst>
          </p:cNvPr>
          <p:cNvSpPr txBox="1"/>
          <p:nvPr/>
        </p:nvSpPr>
        <p:spPr>
          <a:xfrm>
            <a:off x="2721962" y="2971952"/>
            <a:ext cx="687514"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Backend </a:t>
            </a:r>
          </a:p>
        </p:txBody>
      </p:sp>
      <p:sp>
        <p:nvSpPr>
          <p:cNvPr id="25" name="Content Placeholder 4">
            <a:extLst>
              <a:ext uri="{FF2B5EF4-FFF2-40B4-BE49-F238E27FC236}">
                <a16:creationId xmlns:a16="http://schemas.microsoft.com/office/drawing/2014/main" id="{B6C6AE70-CB34-4E0C-B967-E21CFD73A9ED}"/>
              </a:ext>
            </a:extLst>
          </p:cNvPr>
          <p:cNvSpPr txBox="1"/>
          <p:nvPr/>
        </p:nvSpPr>
        <p:spPr>
          <a:xfrm>
            <a:off x="2760390" y="3128830"/>
            <a:ext cx="566686"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Service</a:t>
            </a:r>
          </a:p>
        </p:txBody>
      </p:sp>
      <p:sp>
        <p:nvSpPr>
          <p:cNvPr id="26" name="Content Placeholder 4">
            <a:extLst>
              <a:ext uri="{FF2B5EF4-FFF2-40B4-BE49-F238E27FC236}">
                <a16:creationId xmlns:a16="http://schemas.microsoft.com/office/drawing/2014/main" id="{2BABD6CF-B834-4C50-9933-152D0536AD19}"/>
              </a:ext>
            </a:extLst>
          </p:cNvPr>
          <p:cNvSpPr txBox="1"/>
          <p:nvPr/>
        </p:nvSpPr>
        <p:spPr>
          <a:xfrm>
            <a:off x="2772331" y="3285709"/>
            <a:ext cx="431643"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App </a:t>
            </a:r>
          </a:p>
        </p:txBody>
      </p:sp>
      <p:sp>
        <p:nvSpPr>
          <p:cNvPr id="27" name="Content Placeholder 4">
            <a:extLst>
              <a:ext uri="{FF2B5EF4-FFF2-40B4-BE49-F238E27FC236}">
                <a16:creationId xmlns:a16="http://schemas.microsoft.com/office/drawing/2014/main" id="{23ED24CB-109F-4B36-9B30-6A6F28F95138}"/>
              </a:ext>
            </a:extLst>
          </p:cNvPr>
          <p:cNvSpPr txBox="1"/>
          <p:nvPr/>
        </p:nvSpPr>
        <p:spPr>
          <a:xfrm>
            <a:off x="3011381" y="3285709"/>
            <a:ext cx="225525"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a:t>
            </a:r>
          </a:p>
        </p:txBody>
      </p:sp>
      <p:sp>
        <p:nvSpPr>
          <p:cNvPr id="28" name="Content Placeholder 4">
            <a:extLst>
              <a:ext uri="{FF2B5EF4-FFF2-40B4-BE49-F238E27FC236}">
                <a16:creationId xmlns:a16="http://schemas.microsoft.com/office/drawing/2014/main" id="{E2A84880-017C-463E-BA67-0AB26880B64D}"/>
              </a:ext>
            </a:extLst>
          </p:cNvPr>
          <p:cNvSpPr txBox="1"/>
          <p:nvPr/>
        </p:nvSpPr>
        <p:spPr>
          <a:xfrm>
            <a:off x="3078902" y="3285709"/>
            <a:ext cx="239740"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2</a:t>
            </a:r>
          </a:p>
        </p:txBody>
      </p:sp>
      <p:sp>
        <p:nvSpPr>
          <p:cNvPr id="29" name="Content Placeholder 4">
            <a:extLst>
              <a:ext uri="{FF2B5EF4-FFF2-40B4-BE49-F238E27FC236}">
                <a16:creationId xmlns:a16="http://schemas.microsoft.com/office/drawing/2014/main" id="{5DB29672-C64A-4596-8914-8F8964B4F439}"/>
              </a:ext>
            </a:extLst>
          </p:cNvPr>
          <p:cNvSpPr/>
          <p:nvPr/>
        </p:nvSpPr>
        <p:spPr>
          <a:xfrm>
            <a:off x="281336" y="2939233"/>
            <a:ext cx="973732" cy="635770"/>
          </a:xfrm>
          <a:custGeom>
            <a:avLst/>
            <a:gdLst>
              <a:gd name="connsiteX0" fmla="*/ -16 w 973732"/>
              <a:gd name="connsiteY0" fmla="*/ -138 h 635770"/>
              <a:gd name="connsiteX1" fmla="*/ 973716 w 973732"/>
              <a:gd name="connsiteY1" fmla="*/ -138 h 635770"/>
              <a:gd name="connsiteX2" fmla="*/ 973716 w 973732"/>
              <a:gd name="connsiteY2" fmla="*/ 635632 h 635770"/>
              <a:gd name="connsiteX3" fmla="*/ -16 w 973732"/>
              <a:gd name="connsiteY3" fmla="*/ 635632 h 635770"/>
            </a:gdLst>
            <a:ahLst/>
            <a:cxnLst>
              <a:cxn ang="0">
                <a:pos x="connsiteX0" y="connsiteY0"/>
              </a:cxn>
              <a:cxn ang="0">
                <a:pos x="connsiteX1" y="connsiteY1"/>
              </a:cxn>
              <a:cxn ang="0">
                <a:pos x="connsiteX2" y="connsiteY2"/>
              </a:cxn>
              <a:cxn ang="0">
                <a:pos x="connsiteX3" y="connsiteY3"/>
              </a:cxn>
            </a:cxnLst>
            <a:rect l="l" t="t" r="r" b="b"/>
            <a:pathLst>
              <a:path w="973732" h="635770">
                <a:moveTo>
                  <a:pt x="-16" y="-138"/>
                </a:moveTo>
                <a:lnTo>
                  <a:pt x="973716" y="-138"/>
                </a:lnTo>
                <a:lnTo>
                  <a:pt x="973716" y="635632"/>
                </a:lnTo>
                <a:lnTo>
                  <a:pt x="-16" y="635632"/>
                </a:lnTo>
                <a:close/>
              </a:path>
            </a:pathLst>
          </a:custGeom>
          <a:solidFill>
            <a:srgbClr val="D7E2DC"/>
          </a:solidFill>
          <a:ln w="18204" cap="flat">
            <a:solidFill>
              <a:srgbClr val="3B7327"/>
            </a:solidFill>
            <a:prstDash val="solid"/>
            <a:round/>
          </a:ln>
        </p:spPr>
        <p:txBody>
          <a:bodyPr rtlCol="0" anchor="ctr"/>
          <a:lstStyle/>
          <a:p>
            <a:endParaRPr lang="en-US"/>
          </a:p>
        </p:txBody>
      </p:sp>
      <p:sp>
        <p:nvSpPr>
          <p:cNvPr id="30" name="Content Placeholder 4">
            <a:extLst>
              <a:ext uri="{FF2B5EF4-FFF2-40B4-BE49-F238E27FC236}">
                <a16:creationId xmlns:a16="http://schemas.microsoft.com/office/drawing/2014/main" id="{7A6CD6B5-8BFE-4917-BC1C-9E08F1E5EC24}"/>
              </a:ext>
            </a:extLst>
          </p:cNvPr>
          <p:cNvSpPr txBox="1"/>
          <p:nvPr/>
        </p:nvSpPr>
        <p:spPr>
          <a:xfrm>
            <a:off x="365338" y="2971952"/>
            <a:ext cx="850988"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Data Mart 2 </a:t>
            </a:r>
          </a:p>
        </p:txBody>
      </p:sp>
      <p:sp>
        <p:nvSpPr>
          <p:cNvPr id="31" name="Content Placeholder 4">
            <a:extLst>
              <a:ext uri="{FF2B5EF4-FFF2-40B4-BE49-F238E27FC236}">
                <a16:creationId xmlns:a16="http://schemas.microsoft.com/office/drawing/2014/main" id="{0F9AFA5D-710F-4436-8C6A-5D57123940E3}"/>
              </a:ext>
            </a:extLst>
          </p:cNvPr>
          <p:cNvSpPr txBox="1"/>
          <p:nvPr/>
        </p:nvSpPr>
        <p:spPr>
          <a:xfrm>
            <a:off x="229903" y="3128830"/>
            <a:ext cx="1087157" cy="241285"/>
          </a:xfrm>
          <a:prstGeom prst="rect">
            <a:avLst/>
          </a:prstGeom>
          <a:noFill/>
        </p:spPr>
        <p:txBody>
          <a:bodyPr wrap="none" rtlCol="0">
            <a:spAutoFit/>
          </a:bodyPr>
          <a:lstStyle/>
          <a:p>
            <a:pPr algn="l"/>
            <a:r>
              <a:rPr lang="en-US" sz="968" b="1" spc="0" baseline="0" dirty="0">
                <a:solidFill>
                  <a:srgbClr val="000000"/>
                </a:solidFill>
                <a:latin typeface="Constantia"/>
                <a:sym typeface="Constantia"/>
                <a:rtl val="0"/>
              </a:rPr>
              <a:t>using PCORnet</a:t>
            </a:r>
          </a:p>
        </p:txBody>
      </p:sp>
      <p:sp>
        <p:nvSpPr>
          <p:cNvPr id="32" name="Content Placeholder 4">
            <a:extLst>
              <a:ext uri="{FF2B5EF4-FFF2-40B4-BE49-F238E27FC236}">
                <a16:creationId xmlns:a16="http://schemas.microsoft.com/office/drawing/2014/main" id="{383FE3DE-E860-4A7B-8F72-271DE06ECD37}"/>
              </a:ext>
            </a:extLst>
          </p:cNvPr>
          <p:cNvSpPr txBox="1"/>
          <p:nvPr/>
        </p:nvSpPr>
        <p:spPr>
          <a:xfrm>
            <a:off x="538667" y="3285709"/>
            <a:ext cx="460073" cy="248318"/>
          </a:xfrm>
          <a:prstGeom prst="rect">
            <a:avLst/>
          </a:prstGeom>
          <a:noFill/>
        </p:spPr>
        <p:txBody>
          <a:bodyPr wrap="none" rtlCol="0">
            <a:spAutoFit/>
          </a:bodyPr>
          <a:lstStyle/>
          <a:p>
            <a:pPr algn="l"/>
            <a:r>
              <a:rPr lang="en-US" sz="968" b="1" spc="0" baseline="0" dirty="0">
                <a:solidFill>
                  <a:srgbClr val="000000"/>
                </a:solidFill>
                <a:latin typeface="Constantia"/>
                <a:sym typeface="Constantia"/>
                <a:rtl val="0"/>
              </a:rPr>
              <a:t>CDM</a:t>
            </a:r>
          </a:p>
        </p:txBody>
      </p:sp>
      <p:sp>
        <p:nvSpPr>
          <p:cNvPr id="33" name="Content Placeholder 4">
            <a:extLst>
              <a:ext uri="{FF2B5EF4-FFF2-40B4-BE49-F238E27FC236}">
                <a16:creationId xmlns:a16="http://schemas.microsoft.com/office/drawing/2014/main" id="{5C120962-330D-460C-AB74-954549D0C1E1}"/>
              </a:ext>
            </a:extLst>
          </p:cNvPr>
          <p:cNvSpPr/>
          <p:nvPr/>
        </p:nvSpPr>
        <p:spPr>
          <a:xfrm>
            <a:off x="2662360" y="4425449"/>
            <a:ext cx="980839" cy="635770"/>
          </a:xfrm>
          <a:custGeom>
            <a:avLst/>
            <a:gdLst>
              <a:gd name="connsiteX0" fmla="*/ -16 w 980839"/>
              <a:gd name="connsiteY0" fmla="*/ -138 h 635770"/>
              <a:gd name="connsiteX1" fmla="*/ 980824 w 980839"/>
              <a:gd name="connsiteY1" fmla="*/ -138 h 635770"/>
              <a:gd name="connsiteX2" fmla="*/ 980824 w 980839"/>
              <a:gd name="connsiteY2" fmla="*/ 635632 h 635770"/>
              <a:gd name="connsiteX3" fmla="*/ -16 w 980839"/>
              <a:gd name="connsiteY3" fmla="*/ 635632 h 635770"/>
            </a:gdLst>
            <a:ahLst/>
            <a:cxnLst>
              <a:cxn ang="0">
                <a:pos x="connsiteX0" y="connsiteY0"/>
              </a:cxn>
              <a:cxn ang="0">
                <a:pos x="connsiteX1" y="connsiteY1"/>
              </a:cxn>
              <a:cxn ang="0">
                <a:pos x="connsiteX2" y="connsiteY2"/>
              </a:cxn>
              <a:cxn ang="0">
                <a:pos x="connsiteX3" y="connsiteY3"/>
              </a:cxn>
            </a:cxnLst>
            <a:rect l="l" t="t" r="r" b="b"/>
            <a:pathLst>
              <a:path w="980839" h="635770">
                <a:moveTo>
                  <a:pt x="-16" y="-138"/>
                </a:moveTo>
                <a:lnTo>
                  <a:pt x="980824" y="-138"/>
                </a:lnTo>
                <a:lnTo>
                  <a:pt x="980824" y="635632"/>
                </a:lnTo>
                <a:lnTo>
                  <a:pt x="-16" y="635632"/>
                </a:lnTo>
                <a:close/>
              </a:path>
            </a:pathLst>
          </a:custGeom>
          <a:solidFill>
            <a:srgbClr val="D7E2DC"/>
          </a:solidFill>
          <a:ln w="18204" cap="flat">
            <a:solidFill>
              <a:srgbClr val="3B7327"/>
            </a:solidFill>
            <a:prstDash val="solid"/>
            <a:round/>
          </a:ln>
        </p:spPr>
        <p:txBody>
          <a:bodyPr rtlCol="0" anchor="ctr"/>
          <a:lstStyle/>
          <a:p>
            <a:endParaRPr lang="en-US"/>
          </a:p>
        </p:txBody>
      </p:sp>
      <p:sp>
        <p:nvSpPr>
          <p:cNvPr id="34" name="Content Placeholder 4">
            <a:extLst>
              <a:ext uri="{FF2B5EF4-FFF2-40B4-BE49-F238E27FC236}">
                <a16:creationId xmlns:a16="http://schemas.microsoft.com/office/drawing/2014/main" id="{73E1828E-404A-4B65-84F0-57F85AC65ED0}"/>
              </a:ext>
            </a:extLst>
          </p:cNvPr>
          <p:cNvSpPr txBox="1"/>
          <p:nvPr/>
        </p:nvSpPr>
        <p:spPr>
          <a:xfrm>
            <a:off x="2825604" y="4458168"/>
            <a:ext cx="687514"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Backend </a:t>
            </a:r>
          </a:p>
        </p:txBody>
      </p:sp>
      <p:sp>
        <p:nvSpPr>
          <p:cNvPr id="35" name="Content Placeholder 4">
            <a:extLst>
              <a:ext uri="{FF2B5EF4-FFF2-40B4-BE49-F238E27FC236}">
                <a16:creationId xmlns:a16="http://schemas.microsoft.com/office/drawing/2014/main" id="{38FBE42D-2C24-43C7-AE49-A9D3E2B0E14D}"/>
              </a:ext>
            </a:extLst>
          </p:cNvPr>
          <p:cNvSpPr txBox="1"/>
          <p:nvPr/>
        </p:nvSpPr>
        <p:spPr>
          <a:xfrm>
            <a:off x="2864032" y="4615046"/>
            <a:ext cx="566686"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Service</a:t>
            </a:r>
          </a:p>
        </p:txBody>
      </p:sp>
      <p:sp>
        <p:nvSpPr>
          <p:cNvPr id="36" name="Content Placeholder 4">
            <a:extLst>
              <a:ext uri="{FF2B5EF4-FFF2-40B4-BE49-F238E27FC236}">
                <a16:creationId xmlns:a16="http://schemas.microsoft.com/office/drawing/2014/main" id="{39ADEE5D-90F8-453F-9E3E-8BCF887CCCBE}"/>
              </a:ext>
            </a:extLst>
          </p:cNvPr>
          <p:cNvSpPr txBox="1"/>
          <p:nvPr/>
        </p:nvSpPr>
        <p:spPr>
          <a:xfrm>
            <a:off x="2877773" y="4771925"/>
            <a:ext cx="431643"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App </a:t>
            </a:r>
          </a:p>
        </p:txBody>
      </p:sp>
      <p:sp>
        <p:nvSpPr>
          <p:cNvPr id="37" name="Content Placeholder 4">
            <a:extLst>
              <a:ext uri="{FF2B5EF4-FFF2-40B4-BE49-F238E27FC236}">
                <a16:creationId xmlns:a16="http://schemas.microsoft.com/office/drawing/2014/main" id="{850FB96D-FADC-4E14-9E55-3E5F0590E3C4}"/>
              </a:ext>
            </a:extLst>
          </p:cNvPr>
          <p:cNvSpPr txBox="1"/>
          <p:nvPr/>
        </p:nvSpPr>
        <p:spPr>
          <a:xfrm>
            <a:off x="3116823" y="4771925"/>
            <a:ext cx="225525"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a:t>
            </a:r>
          </a:p>
        </p:txBody>
      </p:sp>
      <p:sp>
        <p:nvSpPr>
          <p:cNvPr id="38" name="Content Placeholder 4">
            <a:extLst>
              <a:ext uri="{FF2B5EF4-FFF2-40B4-BE49-F238E27FC236}">
                <a16:creationId xmlns:a16="http://schemas.microsoft.com/office/drawing/2014/main" id="{4F102A7F-AC82-4D4B-BBB3-B058BF419666}"/>
              </a:ext>
            </a:extLst>
          </p:cNvPr>
          <p:cNvSpPr txBox="1"/>
          <p:nvPr/>
        </p:nvSpPr>
        <p:spPr>
          <a:xfrm>
            <a:off x="3184345" y="4771925"/>
            <a:ext cx="232632"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3</a:t>
            </a:r>
          </a:p>
        </p:txBody>
      </p:sp>
      <p:sp>
        <p:nvSpPr>
          <p:cNvPr id="39" name="Content Placeholder 4">
            <a:extLst>
              <a:ext uri="{FF2B5EF4-FFF2-40B4-BE49-F238E27FC236}">
                <a16:creationId xmlns:a16="http://schemas.microsoft.com/office/drawing/2014/main" id="{883A77C9-B29C-4CE2-9036-A1DE33198EC0}"/>
              </a:ext>
            </a:extLst>
          </p:cNvPr>
          <p:cNvSpPr/>
          <p:nvPr/>
        </p:nvSpPr>
        <p:spPr>
          <a:xfrm>
            <a:off x="387949" y="4425449"/>
            <a:ext cx="973732" cy="635770"/>
          </a:xfrm>
          <a:custGeom>
            <a:avLst/>
            <a:gdLst>
              <a:gd name="connsiteX0" fmla="*/ -16 w 973732"/>
              <a:gd name="connsiteY0" fmla="*/ -138 h 635770"/>
              <a:gd name="connsiteX1" fmla="*/ 973716 w 973732"/>
              <a:gd name="connsiteY1" fmla="*/ -138 h 635770"/>
              <a:gd name="connsiteX2" fmla="*/ 973716 w 973732"/>
              <a:gd name="connsiteY2" fmla="*/ 635632 h 635770"/>
              <a:gd name="connsiteX3" fmla="*/ -16 w 973732"/>
              <a:gd name="connsiteY3" fmla="*/ 635632 h 635770"/>
            </a:gdLst>
            <a:ahLst/>
            <a:cxnLst>
              <a:cxn ang="0">
                <a:pos x="connsiteX0" y="connsiteY0"/>
              </a:cxn>
              <a:cxn ang="0">
                <a:pos x="connsiteX1" y="connsiteY1"/>
              </a:cxn>
              <a:cxn ang="0">
                <a:pos x="connsiteX2" y="connsiteY2"/>
              </a:cxn>
              <a:cxn ang="0">
                <a:pos x="connsiteX3" y="connsiteY3"/>
              </a:cxn>
            </a:cxnLst>
            <a:rect l="l" t="t" r="r" b="b"/>
            <a:pathLst>
              <a:path w="973732" h="635770">
                <a:moveTo>
                  <a:pt x="-16" y="-138"/>
                </a:moveTo>
                <a:lnTo>
                  <a:pt x="973716" y="-138"/>
                </a:lnTo>
                <a:lnTo>
                  <a:pt x="973716" y="635632"/>
                </a:lnTo>
                <a:lnTo>
                  <a:pt x="-16" y="635632"/>
                </a:lnTo>
                <a:close/>
              </a:path>
            </a:pathLst>
          </a:custGeom>
          <a:solidFill>
            <a:srgbClr val="D7E2DC"/>
          </a:solidFill>
          <a:ln w="18204" cap="flat">
            <a:solidFill>
              <a:srgbClr val="3B7327"/>
            </a:solidFill>
            <a:prstDash val="solid"/>
            <a:round/>
          </a:ln>
        </p:spPr>
        <p:txBody>
          <a:bodyPr rtlCol="0" anchor="ctr"/>
          <a:lstStyle/>
          <a:p>
            <a:endParaRPr lang="en-US"/>
          </a:p>
        </p:txBody>
      </p:sp>
      <p:sp>
        <p:nvSpPr>
          <p:cNvPr id="40" name="Content Placeholder 4">
            <a:extLst>
              <a:ext uri="{FF2B5EF4-FFF2-40B4-BE49-F238E27FC236}">
                <a16:creationId xmlns:a16="http://schemas.microsoft.com/office/drawing/2014/main" id="{067DDC50-97D4-42B9-A997-C40B0B6D4E11}"/>
              </a:ext>
            </a:extLst>
          </p:cNvPr>
          <p:cNvSpPr txBox="1"/>
          <p:nvPr/>
        </p:nvSpPr>
        <p:spPr>
          <a:xfrm>
            <a:off x="470785" y="4458168"/>
            <a:ext cx="843880"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Data Mart 3 </a:t>
            </a:r>
          </a:p>
        </p:txBody>
      </p:sp>
      <p:sp>
        <p:nvSpPr>
          <p:cNvPr id="41" name="Content Placeholder 4">
            <a:extLst>
              <a:ext uri="{FF2B5EF4-FFF2-40B4-BE49-F238E27FC236}">
                <a16:creationId xmlns:a16="http://schemas.microsoft.com/office/drawing/2014/main" id="{7B9ED79F-742D-4BAC-8BF4-126D9319FC92}"/>
              </a:ext>
            </a:extLst>
          </p:cNvPr>
          <p:cNvSpPr txBox="1"/>
          <p:nvPr/>
        </p:nvSpPr>
        <p:spPr>
          <a:xfrm>
            <a:off x="313956" y="4615046"/>
            <a:ext cx="1035784" cy="248318"/>
          </a:xfrm>
          <a:prstGeom prst="rect">
            <a:avLst/>
          </a:prstGeom>
          <a:noFill/>
        </p:spPr>
        <p:txBody>
          <a:bodyPr wrap="none" rtlCol="0">
            <a:spAutoFit/>
          </a:bodyPr>
          <a:lstStyle/>
          <a:p>
            <a:pPr algn="l"/>
            <a:r>
              <a:rPr lang="en-US" sz="968" b="1" spc="0" baseline="0" dirty="0">
                <a:solidFill>
                  <a:srgbClr val="000000"/>
                </a:solidFill>
                <a:latin typeface="Constantia"/>
                <a:sym typeface="Constantia"/>
                <a:rtl val="0"/>
              </a:rPr>
              <a:t>using OMOP or </a:t>
            </a:r>
          </a:p>
        </p:txBody>
      </p:sp>
      <p:sp>
        <p:nvSpPr>
          <p:cNvPr id="42" name="Content Placeholder 4">
            <a:extLst>
              <a:ext uri="{FF2B5EF4-FFF2-40B4-BE49-F238E27FC236}">
                <a16:creationId xmlns:a16="http://schemas.microsoft.com/office/drawing/2014/main" id="{ACF70AEF-BA29-4C65-B43C-43C07E82E441}"/>
              </a:ext>
            </a:extLst>
          </p:cNvPr>
          <p:cNvSpPr txBox="1"/>
          <p:nvPr/>
        </p:nvSpPr>
        <p:spPr>
          <a:xfrm>
            <a:off x="668991" y="4771925"/>
            <a:ext cx="403213"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i2b2</a:t>
            </a:r>
          </a:p>
        </p:txBody>
      </p:sp>
      <p:sp>
        <p:nvSpPr>
          <p:cNvPr id="43" name="Content Placeholder 4">
            <a:extLst>
              <a:ext uri="{FF2B5EF4-FFF2-40B4-BE49-F238E27FC236}">
                <a16:creationId xmlns:a16="http://schemas.microsoft.com/office/drawing/2014/main" id="{1F0DD6B4-0B50-4D47-8E6D-F75E1358E711}"/>
              </a:ext>
            </a:extLst>
          </p:cNvPr>
          <p:cNvSpPr/>
          <p:nvPr/>
        </p:nvSpPr>
        <p:spPr>
          <a:xfrm>
            <a:off x="7132999" y="2666760"/>
            <a:ext cx="980839" cy="635770"/>
          </a:xfrm>
          <a:custGeom>
            <a:avLst/>
            <a:gdLst>
              <a:gd name="connsiteX0" fmla="*/ -16 w 980839"/>
              <a:gd name="connsiteY0" fmla="*/ -138 h 635770"/>
              <a:gd name="connsiteX1" fmla="*/ 980824 w 980839"/>
              <a:gd name="connsiteY1" fmla="*/ -138 h 635770"/>
              <a:gd name="connsiteX2" fmla="*/ 980824 w 980839"/>
              <a:gd name="connsiteY2" fmla="*/ 635632 h 635770"/>
              <a:gd name="connsiteX3" fmla="*/ -16 w 980839"/>
              <a:gd name="connsiteY3" fmla="*/ 635632 h 635770"/>
            </a:gdLst>
            <a:ahLst/>
            <a:cxnLst>
              <a:cxn ang="0">
                <a:pos x="connsiteX0" y="connsiteY0"/>
              </a:cxn>
              <a:cxn ang="0">
                <a:pos x="connsiteX1" y="connsiteY1"/>
              </a:cxn>
              <a:cxn ang="0">
                <a:pos x="connsiteX2" y="connsiteY2"/>
              </a:cxn>
              <a:cxn ang="0">
                <a:pos x="connsiteX3" y="connsiteY3"/>
              </a:cxn>
            </a:cxnLst>
            <a:rect l="l" t="t" r="r" b="b"/>
            <a:pathLst>
              <a:path w="980839" h="635770">
                <a:moveTo>
                  <a:pt x="-16" y="-138"/>
                </a:moveTo>
                <a:lnTo>
                  <a:pt x="980824" y="-138"/>
                </a:lnTo>
                <a:lnTo>
                  <a:pt x="980824" y="635632"/>
                </a:lnTo>
                <a:lnTo>
                  <a:pt x="-16" y="635632"/>
                </a:lnTo>
                <a:close/>
              </a:path>
            </a:pathLst>
          </a:custGeom>
          <a:solidFill>
            <a:srgbClr val="D7E2DC"/>
          </a:solidFill>
          <a:ln w="18204" cap="flat">
            <a:solidFill>
              <a:srgbClr val="3B7327"/>
            </a:solidFill>
            <a:prstDash val="solid"/>
            <a:round/>
          </a:ln>
        </p:spPr>
        <p:txBody>
          <a:bodyPr rtlCol="0" anchor="ctr"/>
          <a:lstStyle/>
          <a:p>
            <a:endParaRPr lang="en-US"/>
          </a:p>
        </p:txBody>
      </p:sp>
      <p:sp>
        <p:nvSpPr>
          <p:cNvPr id="44" name="Content Placeholder 4">
            <a:extLst>
              <a:ext uri="{FF2B5EF4-FFF2-40B4-BE49-F238E27FC236}">
                <a16:creationId xmlns:a16="http://schemas.microsoft.com/office/drawing/2014/main" id="{E949334A-DA5E-40D3-B7E6-E99A0CB14536}"/>
              </a:ext>
            </a:extLst>
          </p:cNvPr>
          <p:cNvSpPr txBox="1"/>
          <p:nvPr/>
        </p:nvSpPr>
        <p:spPr>
          <a:xfrm>
            <a:off x="7228985" y="2782047"/>
            <a:ext cx="815450"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Researcher </a:t>
            </a:r>
          </a:p>
        </p:txBody>
      </p:sp>
      <p:sp>
        <p:nvSpPr>
          <p:cNvPr id="45" name="Content Placeholder 4">
            <a:extLst>
              <a:ext uri="{FF2B5EF4-FFF2-40B4-BE49-F238E27FC236}">
                <a16:creationId xmlns:a16="http://schemas.microsoft.com/office/drawing/2014/main" id="{744C7D9E-D366-4420-92DA-9E2E3EB09C3A}"/>
              </a:ext>
            </a:extLst>
          </p:cNvPr>
          <p:cNvSpPr txBox="1"/>
          <p:nvPr/>
        </p:nvSpPr>
        <p:spPr>
          <a:xfrm>
            <a:off x="7363223" y="2938925"/>
            <a:ext cx="516934"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Portal</a:t>
            </a:r>
          </a:p>
        </p:txBody>
      </p:sp>
      <p:pic>
        <p:nvPicPr>
          <p:cNvPr id="46" name="Content Placeholder 4">
            <a:extLst>
              <a:ext uri="{FF2B5EF4-FFF2-40B4-BE49-F238E27FC236}">
                <a16:creationId xmlns:a16="http://schemas.microsoft.com/office/drawing/2014/main" id="{E64BABBC-788D-4AE9-B888-84E9CB55AAD9}"/>
              </a:ext>
            </a:extLst>
          </p:cNvPr>
          <p:cNvPicPr>
            <a:picLocks noChangeAspect="1"/>
          </p:cNvPicPr>
          <p:nvPr/>
        </p:nvPicPr>
        <p:blipFill>
          <a:blip r:embed="rId3"/>
          <a:stretch>
            <a:fillRect/>
          </a:stretch>
        </p:blipFill>
        <p:spPr>
          <a:xfrm>
            <a:off x="7335564" y="4181874"/>
            <a:ext cx="646786" cy="594489"/>
          </a:xfrm>
          <a:custGeom>
            <a:avLst/>
            <a:gdLst>
              <a:gd name="connsiteX0" fmla="*/ 1039 w 646786"/>
              <a:gd name="connsiteY0" fmla="*/ 321 h 594489"/>
              <a:gd name="connsiteX1" fmla="*/ 647825 w 646786"/>
              <a:gd name="connsiteY1" fmla="*/ 321 h 594489"/>
              <a:gd name="connsiteX2" fmla="*/ 647825 w 646786"/>
              <a:gd name="connsiteY2" fmla="*/ 594811 h 594489"/>
              <a:gd name="connsiteX3" fmla="*/ 1039 w 646786"/>
              <a:gd name="connsiteY3" fmla="*/ 594811 h 594489"/>
            </a:gdLst>
            <a:ahLst/>
            <a:cxnLst>
              <a:cxn ang="0">
                <a:pos x="connsiteX0" y="connsiteY0"/>
              </a:cxn>
              <a:cxn ang="0">
                <a:pos x="connsiteX1" y="connsiteY1"/>
              </a:cxn>
              <a:cxn ang="0">
                <a:pos x="connsiteX2" y="connsiteY2"/>
              </a:cxn>
              <a:cxn ang="0">
                <a:pos x="connsiteX3" y="connsiteY3"/>
              </a:cxn>
            </a:cxnLst>
            <a:rect l="l" t="t" r="r" b="b"/>
            <a:pathLst>
              <a:path w="646786" h="594489">
                <a:moveTo>
                  <a:pt x="1039" y="321"/>
                </a:moveTo>
                <a:lnTo>
                  <a:pt x="647825" y="321"/>
                </a:lnTo>
                <a:lnTo>
                  <a:pt x="647825" y="594811"/>
                </a:lnTo>
                <a:lnTo>
                  <a:pt x="1039" y="594811"/>
                </a:lnTo>
                <a:close/>
              </a:path>
            </a:pathLst>
          </a:custGeom>
        </p:spPr>
      </p:pic>
      <p:sp>
        <p:nvSpPr>
          <p:cNvPr id="47" name="Content Placeholder 4">
            <a:extLst>
              <a:ext uri="{FF2B5EF4-FFF2-40B4-BE49-F238E27FC236}">
                <a16:creationId xmlns:a16="http://schemas.microsoft.com/office/drawing/2014/main" id="{C3CA5877-FFC1-4D3D-A681-CD238F1E463B}"/>
              </a:ext>
            </a:extLst>
          </p:cNvPr>
          <p:cNvSpPr/>
          <p:nvPr/>
        </p:nvSpPr>
        <p:spPr>
          <a:xfrm>
            <a:off x="5391653" y="2303463"/>
            <a:ext cx="980839" cy="635770"/>
          </a:xfrm>
          <a:custGeom>
            <a:avLst/>
            <a:gdLst>
              <a:gd name="connsiteX0" fmla="*/ -16 w 980839"/>
              <a:gd name="connsiteY0" fmla="*/ -138 h 635770"/>
              <a:gd name="connsiteX1" fmla="*/ 980824 w 980839"/>
              <a:gd name="connsiteY1" fmla="*/ -138 h 635770"/>
              <a:gd name="connsiteX2" fmla="*/ 980824 w 980839"/>
              <a:gd name="connsiteY2" fmla="*/ 635632 h 635770"/>
              <a:gd name="connsiteX3" fmla="*/ -16 w 980839"/>
              <a:gd name="connsiteY3" fmla="*/ 635632 h 635770"/>
            </a:gdLst>
            <a:ahLst/>
            <a:cxnLst>
              <a:cxn ang="0">
                <a:pos x="connsiteX0" y="connsiteY0"/>
              </a:cxn>
              <a:cxn ang="0">
                <a:pos x="connsiteX1" y="connsiteY1"/>
              </a:cxn>
              <a:cxn ang="0">
                <a:pos x="connsiteX2" y="connsiteY2"/>
              </a:cxn>
              <a:cxn ang="0">
                <a:pos x="connsiteX3" y="connsiteY3"/>
              </a:cxn>
            </a:cxnLst>
            <a:rect l="l" t="t" r="r" b="b"/>
            <a:pathLst>
              <a:path w="980839" h="635770">
                <a:moveTo>
                  <a:pt x="-16" y="-138"/>
                </a:moveTo>
                <a:lnTo>
                  <a:pt x="980824" y="-138"/>
                </a:lnTo>
                <a:lnTo>
                  <a:pt x="980824" y="635632"/>
                </a:lnTo>
                <a:lnTo>
                  <a:pt x="-16" y="635632"/>
                </a:lnTo>
                <a:close/>
              </a:path>
            </a:pathLst>
          </a:custGeom>
          <a:solidFill>
            <a:srgbClr val="D7E2DC"/>
          </a:solidFill>
          <a:ln w="18204" cap="flat">
            <a:solidFill>
              <a:srgbClr val="3B7327"/>
            </a:solidFill>
            <a:prstDash val="solid"/>
            <a:round/>
          </a:ln>
        </p:spPr>
        <p:txBody>
          <a:bodyPr rtlCol="0" anchor="ctr"/>
          <a:lstStyle/>
          <a:p>
            <a:endParaRPr lang="en-US"/>
          </a:p>
        </p:txBody>
      </p:sp>
      <p:sp>
        <p:nvSpPr>
          <p:cNvPr id="48" name="Content Placeholder 4">
            <a:extLst>
              <a:ext uri="{FF2B5EF4-FFF2-40B4-BE49-F238E27FC236}">
                <a16:creationId xmlns:a16="http://schemas.microsoft.com/office/drawing/2014/main" id="{98E669EF-05A9-4A43-AE2B-029F867BD0EF}"/>
              </a:ext>
            </a:extLst>
          </p:cNvPr>
          <p:cNvSpPr txBox="1"/>
          <p:nvPr/>
        </p:nvSpPr>
        <p:spPr>
          <a:xfrm>
            <a:off x="5619960" y="2336182"/>
            <a:ext cx="545364"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Query </a:t>
            </a:r>
          </a:p>
        </p:txBody>
      </p:sp>
      <p:sp>
        <p:nvSpPr>
          <p:cNvPr id="49" name="Content Placeholder 4">
            <a:extLst>
              <a:ext uri="{FF2B5EF4-FFF2-40B4-BE49-F238E27FC236}">
                <a16:creationId xmlns:a16="http://schemas.microsoft.com/office/drawing/2014/main" id="{8A8BBF47-A47E-4CC6-9FAB-E8B3A928D581}"/>
              </a:ext>
            </a:extLst>
          </p:cNvPr>
          <p:cNvSpPr txBox="1"/>
          <p:nvPr/>
        </p:nvSpPr>
        <p:spPr>
          <a:xfrm>
            <a:off x="5397541" y="2493060"/>
            <a:ext cx="1000246"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Translator and </a:t>
            </a:r>
          </a:p>
        </p:txBody>
      </p:sp>
      <p:sp>
        <p:nvSpPr>
          <p:cNvPr id="50" name="Content Placeholder 4">
            <a:extLst>
              <a:ext uri="{FF2B5EF4-FFF2-40B4-BE49-F238E27FC236}">
                <a16:creationId xmlns:a16="http://schemas.microsoft.com/office/drawing/2014/main" id="{BCDBC23E-4FFF-4280-B8AC-EF364B32D3B5}"/>
              </a:ext>
            </a:extLst>
          </p:cNvPr>
          <p:cNvSpPr txBox="1"/>
          <p:nvPr/>
        </p:nvSpPr>
        <p:spPr>
          <a:xfrm>
            <a:off x="5516900" y="2649939"/>
            <a:ext cx="723052"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Submitter</a:t>
            </a:r>
          </a:p>
        </p:txBody>
      </p:sp>
      <p:sp>
        <p:nvSpPr>
          <p:cNvPr id="51" name="Content Placeholder 4">
            <a:extLst>
              <a:ext uri="{FF2B5EF4-FFF2-40B4-BE49-F238E27FC236}">
                <a16:creationId xmlns:a16="http://schemas.microsoft.com/office/drawing/2014/main" id="{633CD05B-EBAC-4A3D-9A23-251C54125162}"/>
              </a:ext>
            </a:extLst>
          </p:cNvPr>
          <p:cNvSpPr/>
          <p:nvPr/>
        </p:nvSpPr>
        <p:spPr>
          <a:xfrm>
            <a:off x="5391653" y="3731881"/>
            <a:ext cx="980839" cy="635770"/>
          </a:xfrm>
          <a:custGeom>
            <a:avLst/>
            <a:gdLst>
              <a:gd name="connsiteX0" fmla="*/ -16 w 980839"/>
              <a:gd name="connsiteY0" fmla="*/ -138 h 635770"/>
              <a:gd name="connsiteX1" fmla="*/ 980824 w 980839"/>
              <a:gd name="connsiteY1" fmla="*/ -138 h 635770"/>
              <a:gd name="connsiteX2" fmla="*/ 980824 w 980839"/>
              <a:gd name="connsiteY2" fmla="*/ 635632 h 635770"/>
              <a:gd name="connsiteX3" fmla="*/ -16 w 980839"/>
              <a:gd name="connsiteY3" fmla="*/ 635632 h 635770"/>
            </a:gdLst>
            <a:ahLst/>
            <a:cxnLst>
              <a:cxn ang="0">
                <a:pos x="connsiteX0" y="connsiteY0"/>
              </a:cxn>
              <a:cxn ang="0">
                <a:pos x="connsiteX1" y="connsiteY1"/>
              </a:cxn>
              <a:cxn ang="0">
                <a:pos x="connsiteX2" y="connsiteY2"/>
              </a:cxn>
              <a:cxn ang="0">
                <a:pos x="connsiteX3" y="connsiteY3"/>
              </a:cxn>
            </a:cxnLst>
            <a:rect l="l" t="t" r="r" b="b"/>
            <a:pathLst>
              <a:path w="980839" h="635770">
                <a:moveTo>
                  <a:pt x="-16" y="-138"/>
                </a:moveTo>
                <a:lnTo>
                  <a:pt x="980824" y="-138"/>
                </a:lnTo>
                <a:lnTo>
                  <a:pt x="980824" y="635632"/>
                </a:lnTo>
                <a:lnTo>
                  <a:pt x="-16" y="635632"/>
                </a:lnTo>
                <a:close/>
              </a:path>
            </a:pathLst>
          </a:custGeom>
          <a:solidFill>
            <a:srgbClr val="D7E2DC"/>
          </a:solidFill>
          <a:ln w="18204" cap="flat">
            <a:solidFill>
              <a:srgbClr val="3B7327"/>
            </a:solidFill>
            <a:prstDash val="solid"/>
            <a:round/>
          </a:ln>
        </p:spPr>
        <p:txBody>
          <a:bodyPr rtlCol="0" anchor="ctr"/>
          <a:lstStyle/>
          <a:p>
            <a:endParaRPr lang="en-US"/>
          </a:p>
        </p:txBody>
      </p:sp>
      <p:sp>
        <p:nvSpPr>
          <p:cNvPr id="52" name="Content Placeholder 4">
            <a:extLst>
              <a:ext uri="{FF2B5EF4-FFF2-40B4-BE49-F238E27FC236}">
                <a16:creationId xmlns:a16="http://schemas.microsoft.com/office/drawing/2014/main" id="{D4E01329-AD27-4AAA-80F9-8FBB62C18AB9}"/>
              </a:ext>
            </a:extLst>
          </p:cNvPr>
          <p:cNvSpPr txBox="1"/>
          <p:nvPr/>
        </p:nvSpPr>
        <p:spPr>
          <a:xfrm>
            <a:off x="5615738" y="3764601"/>
            <a:ext cx="552471"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Result </a:t>
            </a:r>
          </a:p>
        </p:txBody>
      </p:sp>
      <p:sp>
        <p:nvSpPr>
          <p:cNvPr id="53" name="Content Placeholder 4">
            <a:extLst>
              <a:ext uri="{FF2B5EF4-FFF2-40B4-BE49-F238E27FC236}">
                <a16:creationId xmlns:a16="http://schemas.microsoft.com/office/drawing/2014/main" id="{273D2AD4-83D1-4F0E-B510-8C122DC476C9}"/>
              </a:ext>
            </a:extLst>
          </p:cNvPr>
          <p:cNvSpPr txBox="1"/>
          <p:nvPr/>
        </p:nvSpPr>
        <p:spPr>
          <a:xfrm>
            <a:off x="5397537" y="3921479"/>
            <a:ext cx="1000246"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Translator and </a:t>
            </a:r>
          </a:p>
        </p:txBody>
      </p:sp>
      <p:sp>
        <p:nvSpPr>
          <p:cNvPr id="54" name="Content Placeholder 4">
            <a:extLst>
              <a:ext uri="{FF2B5EF4-FFF2-40B4-BE49-F238E27FC236}">
                <a16:creationId xmlns:a16="http://schemas.microsoft.com/office/drawing/2014/main" id="{07667FC1-494B-4499-8BC9-DD3B14E39E6F}"/>
              </a:ext>
            </a:extLst>
          </p:cNvPr>
          <p:cNvSpPr txBox="1"/>
          <p:nvPr/>
        </p:nvSpPr>
        <p:spPr>
          <a:xfrm>
            <a:off x="5493962" y="4078357"/>
            <a:ext cx="794127" cy="248318"/>
          </a:xfrm>
          <a:prstGeom prst="rect">
            <a:avLst/>
          </a:prstGeom>
          <a:noFill/>
        </p:spPr>
        <p:txBody>
          <a:bodyPr wrap="none" rtlCol="0">
            <a:spAutoFit/>
          </a:bodyPr>
          <a:lstStyle/>
          <a:p>
            <a:pPr algn="l"/>
            <a:r>
              <a:rPr lang="en-US" sz="968" b="1" spc="0" baseline="0">
                <a:solidFill>
                  <a:srgbClr val="000000"/>
                </a:solidFill>
                <a:latin typeface="Constantia"/>
                <a:sym typeface="Constantia"/>
                <a:rtl val="0"/>
              </a:rPr>
              <a:t>Aggregator</a:t>
            </a:r>
          </a:p>
        </p:txBody>
      </p:sp>
      <p:sp>
        <p:nvSpPr>
          <p:cNvPr id="55" name="Content Placeholder 4">
            <a:extLst>
              <a:ext uri="{FF2B5EF4-FFF2-40B4-BE49-F238E27FC236}">
                <a16:creationId xmlns:a16="http://schemas.microsoft.com/office/drawing/2014/main" id="{6D9B55C6-EDD8-42EE-A0EB-B68CFE4C148D}"/>
              </a:ext>
            </a:extLst>
          </p:cNvPr>
          <p:cNvSpPr/>
          <p:nvPr/>
        </p:nvSpPr>
        <p:spPr>
          <a:xfrm rot="16200000" flipV="1">
            <a:off x="7104514" y="3723673"/>
            <a:ext cx="760911" cy="91197"/>
          </a:xfrm>
          <a:custGeom>
            <a:avLst/>
            <a:gdLst>
              <a:gd name="connsiteX0" fmla="*/ 1024 w 760911"/>
              <a:gd name="connsiteY0" fmla="*/ 281 h 91197"/>
              <a:gd name="connsiteX1" fmla="*/ 372835 w 760911"/>
              <a:gd name="connsiteY1" fmla="*/ 281 h 91197"/>
              <a:gd name="connsiteX2" fmla="*/ 382312 w 760911"/>
              <a:gd name="connsiteY2" fmla="*/ 11290 h 91197"/>
              <a:gd name="connsiteX3" fmla="*/ 382312 w 760911"/>
              <a:gd name="connsiteY3" fmla="*/ 58452 h 91197"/>
              <a:gd name="connsiteX4" fmla="*/ 372835 w 760911"/>
              <a:gd name="connsiteY4" fmla="*/ 47443 h 91197"/>
              <a:gd name="connsiteX5" fmla="*/ 714550 w 760911"/>
              <a:gd name="connsiteY5" fmla="*/ 47443 h 91197"/>
              <a:gd name="connsiteX6" fmla="*/ 714550 w 760911"/>
              <a:gd name="connsiteY6" fmla="*/ 69461 h 91197"/>
              <a:gd name="connsiteX7" fmla="*/ 372835 w 760911"/>
              <a:gd name="connsiteY7" fmla="*/ 69461 h 91197"/>
              <a:gd name="connsiteX8" fmla="*/ 363359 w 760911"/>
              <a:gd name="connsiteY8" fmla="*/ 58452 h 91197"/>
              <a:gd name="connsiteX9" fmla="*/ 363359 w 760911"/>
              <a:gd name="connsiteY9" fmla="*/ 11290 h 91197"/>
              <a:gd name="connsiteX10" fmla="*/ 372835 w 760911"/>
              <a:gd name="connsiteY10" fmla="*/ 22299 h 91197"/>
              <a:gd name="connsiteX11" fmla="*/ 1024 w 760911"/>
              <a:gd name="connsiteY11" fmla="*/ 22299 h 91197"/>
              <a:gd name="connsiteX12" fmla="*/ 705075 w 760911"/>
              <a:gd name="connsiteY12" fmla="*/ 25425 h 91197"/>
              <a:gd name="connsiteX13" fmla="*/ 761936 w 760911"/>
              <a:gd name="connsiteY13" fmla="*/ 58452 h 91197"/>
              <a:gd name="connsiteX14" fmla="*/ 705075 w 760911"/>
              <a:gd name="connsiteY14" fmla="*/ 91479 h 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0911" h="91197">
                <a:moveTo>
                  <a:pt x="1024" y="281"/>
                </a:moveTo>
                <a:lnTo>
                  <a:pt x="372835" y="281"/>
                </a:lnTo>
                <a:cubicBezTo>
                  <a:pt x="378069" y="281"/>
                  <a:pt x="382312" y="5210"/>
                  <a:pt x="382312" y="11290"/>
                </a:cubicBezTo>
                <a:lnTo>
                  <a:pt x="382312" y="58452"/>
                </a:lnTo>
                <a:lnTo>
                  <a:pt x="372835" y="47443"/>
                </a:lnTo>
                <a:lnTo>
                  <a:pt x="714550" y="47443"/>
                </a:lnTo>
                <a:lnTo>
                  <a:pt x="714550" y="69461"/>
                </a:lnTo>
                <a:lnTo>
                  <a:pt x="372835" y="69461"/>
                </a:lnTo>
                <a:cubicBezTo>
                  <a:pt x="367602" y="69461"/>
                  <a:pt x="363359" y="64532"/>
                  <a:pt x="363359" y="58452"/>
                </a:cubicBezTo>
                <a:lnTo>
                  <a:pt x="363359" y="11290"/>
                </a:lnTo>
                <a:lnTo>
                  <a:pt x="372835" y="22299"/>
                </a:lnTo>
                <a:lnTo>
                  <a:pt x="1024" y="22299"/>
                </a:lnTo>
                <a:close/>
                <a:moveTo>
                  <a:pt x="705075" y="25425"/>
                </a:moveTo>
                <a:lnTo>
                  <a:pt x="761936" y="58452"/>
                </a:lnTo>
                <a:lnTo>
                  <a:pt x="705075" y="91479"/>
                </a:lnTo>
                <a:close/>
              </a:path>
            </a:pathLst>
          </a:custGeom>
          <a:solidFill>
            <a:srgbClr val="000000"/>
          </a:solidFill>
          <a:ln w="6826" cap="flat">
            <a:noFill/>
            <a:prstDash val="solid"/>
            <a:miter/>
          </a:ln>
        </p:spPr>
        <p:txBody>
          <a:bodyPr rtlCol="0" anchor="ctr"/>
          <a:lstStyle/>
          <a:p>
            <a:endParaRPr lang="en-US"/>
          </a:p>
        </p:txBody>
      </p:sp>
      <p:sp>
        <p:nvSpPr>
          <p:cNvPr id="56" name="Content Placeholder 4">
            <a:extLst>
              <a:ext uri="{FF2B5EF4-FFF2-40B4-BE49-F238E27FC236}">
                <a16:creationId xmlns:a16="http://schemas.microsoft.com/office/drawing/2014/main" id="{CE33EBDB-8F91-48FE-9A48-214234328EB5}"/>
              </a:ext>
            </a:extLst>
          </p:cNvPr>
          <p:cNvSpPr/>
          <p:nvPr/>
        </p:nvSpPr>
        <p:spPr>
          <a:xfrm>
            <a:off x="6372493" y="2592449"/>
            <a:ext cx="764984" cy="406356"/>
          </a:xfrm>
          <a:custGeom>
            <a:avLst/>
            <a:gdLst>
              <a:gd name="connsiteX0" fmla="*/ 764968 w 764984"/>
              <a:gd name="connsiteY0" fmla="*/ 406218 h 406356"/>
              <a:gd name="connsiteX1" fmla="*/ 382462 w 764984"/>
              <a:gd name="connsiteY1" fmla="*/ 406218 h 406356"/>
              <a:gd name="connsiteX2" fmla="*/ 372987 w 764984"/>
              <a:gd name="connsiteY2" fmla="*/ 395212 h 406356"/>
              <a:gd name="connsiteX3" fmla="*/ 372987 w 764984"/>
              <a:gd name="connsiteY3" fmla="*/ 32889 h 406356"/>
              <a:gd name="connsiteX4" fmla="*/ 382462 w 764984"/>
              <a:gd name="connsiteY4" fmla="*/ 43895 h 406356"/>
              <a:gd name="connsiteX5" fmla="*/ 47370 w 764984"/>
              <a:gd name="connsiteY5" fmla="*/ 43895 h 406356"/>
              <a:gd name="connsiteX6" fmla="*/ 47370 w 764984"/>
              <a:gd name="connsiteY6" fmla="*/ 21883 h 406356"/>
              <a:gd name="connsiteX7" fmla="*/ 382462 w 764984"/>
              <a:gd name="connsiteY7" fmla="*/ 21883 h 406356"/>
              <a:gd name="connsiteX8" fmla="*/ 391943 w 764984"/>
              <a:gd name="connsiteY8" fmla="*/ 32889 h 406356"/>
              <a:gd name="connsiteX9" fmla="*/ 391943 w 764984"/>
              <a:gd name="connsiteY9" fmla="*/ 395212 h 406356"/>
              <a:gd name="connsiteX10" fmla="*/ 382462 w 764984"/>
              <a:gd name="connsiteY10" fmla="*/ 384197 h 406356"/>
              <a:gd name="connsiteX11" fmla="*/ 764968 w 764984"/>
              <a:gd name="connsiteY11" fmla="*/ 384197 h 406356"/>
              <a:gd name="connsiteX12" fmla="*/ 56844 w 764984"/>
              <a:gd name="connsiteY12" fmla="*/ 65916 h 406356"/>
              <a:gd name="connsiteX13" fmla="*/ -16 w 764984"/>
              <a:gd name="connsiteY13" fmla="*/ 32889 h 406356"/>
              <a:gd name="connsiteX14" fmla="*/ 56844 w 764984"/>
              <a:gd name="connsiteY14" fmla="*/ -138 h 40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4984" h="406356">
                <a:moveTo>
                  <a:pt x="764968" y="406218"/>
                </a:moveTo>
                <a:lnTo>
                  <a:pt x="382462" y="406218"/>
                </a:lnTo>
                <a:cubicBezTo>
                  <a:pt x="377231" y="406218"/>
                  <a:pt x="372987" y="401289"/>
                  <a:pt x="372987" y="395212"/>
                </a:cubicBezTo>
                <a:lnTo>
                  <a:pt x="372987" y="32889"/>
                </a:lnTo>
                <a:lnTo>
                  <a:pt x="382462" y="43895"/>
                </a:lnTo>
                <a:lnTo>
                  <a:pt x="47370" y="43895"/>
                </a:lnTo>
                <a:lnTo>
                  <a:pt x="47370" y="21883"/>
                </a:lnTo>
                <a:lnTo>
                  <a:pt x="382462" y="21883"/>
                </a:lnTo>
                <a:cubicBezTo>
                  <a:pt x="387700" y="21883"/>
                  <a:pt x="391943" y="26812"/>
                  <a:pt x="391943" y="32889"/>
                </a:cubicBezTo>
                <a:lnTo>
                  <a:pt x="391943" y="395212"/>
                </a:lnTo>
                <a:lnTo>
                  <a:pt x="382462" y="384197"/>
                </a:lnTo>
                <a:lnTo>
                  <a:pt x="764968" y="384197"/>
                </a:lnTo>
                <a:close/>
                <a:moveTo>
                  <a:pt x="56844" y="65916"/>
                </a:moveTo>
                <a:lnTo>
                  <a:pt x="-16" y="32889"/>
                </a:lnTo>
                <a:lnTo>
                  <a:pt x="56844" y="-138"/>
                </a:lnTo>
                <a:close/>
              </a:path>
            </a:pathLst>
          </a:custGeom>
          <a:solidFill>
            <a:srgbClr val="000000"/>
          </a:solidFill>
          <a:ln w="6826" cap="flat">
            <a:noFill/>
            <a:prstDash val="solid"/>
            <a:miter/>
          </a:ln>
        </p:spPr>
        <p:txBody>
          <a:bodyPr rtlCol="0" anchor="ctr"/>
          <a:lstStyle/>
          <a:p>
            <a:endParaRPr lang="en-US"/>
          </a:p>
        </p:txBody>
      </p:sp>
      <p:sp>
        <p:nvSpPr>
          <p:cNvPr id="57" name="Content Placeholder 4">
            <a:extLst>
              <a:ext uri="{FF2B5EF4-FFF2-40B4-BE49-F238E27FC236}">
                <a16:creationId xmlns:a16="http://schemas.microsoft.com/office/drawing/2014/main" id="{240527D7-01B8-4B73-BACA-845E609D89C4}"/>
              </a:ext>
            </a:extLst>
          </p:cNvPr>
          <p:cNvSpPr/>
          <p:nvPr/>
        </p:nvSpPr>
        <p:spPr>
          <a:xfrm>
            <a:off x="3017736" y="2097044"/>
            <a:ext cx="2374044" cy="541065"/>
          </a:xfrm>
          <a:custGeom>
            <a:avLst/>
            <a:gdLst>
              <a:gd name="connsiteX0" fmla="*/ 2374029 w 2374044"/>
              <a:gd name="connsiteY0" fmla="*/ 540927 h 541065"/>
              <a:gd name="connsiteX1" fmla="*/ 28414 w 2374044"/>
              <a:gd name="connsiteY1" fmla="*/ 540927 h 541065"/>
              <a:gd name="connsiteX2" fmla="*/ 18940 w 2374044"/>
              <a:gd name="connsiteY2" fmla="*/ 529913 h 541065"/>
              <a:gd name="connsiteX3" fmla="*/ 18940 w 2374044"/>
              <a:gd name="connsiteY3" fmla="*/ 54910 h 541065"/>
              <a:gd name="connsiteX4" fmla="*/ 37889 w 2374044"/>
              <a:gd name="connsiteY4" fmla="*/ 54910 h 541065"/>
              <a:gd name="connsiteX5" fmla="*/ 37889 w 2374044"/>
              <a:gd name="connsiteY5" fmla="*/ 529913 h 541065"/>
              <a:gd name="connsiteX6" fmla="*/ 28414 w 2374044"/>
              <a:gd name="connsiteY6" fmla="*/ 518906 h 541065"/>
              <a:gd name="connsiteX7" fmla="*/ 2374029 w 2374044"/>
              <a:gd name="connsiteY7" fmla="*/ 518906 h 541065"/>
              <a:gd name="connsiteX8" fmla="*/ -16 w 2374044"/>
              <a:gd name="connsiteY8" fmla="*/ 65916 h 541065"/>
              <a:gd name="connsiteX9" fmla="*/ 28414 w 2374044"/>
              <a:gd name="connsiteY9" fmla="*/ -138 h 541065"/>
              <a:gd name="connsiteX10" fmla="*/ 56844 w 2374044"/>
              <a:gd name="connsiteY10" fmla="*/ 65916 h 54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4044" h="541065">
                <a:moveTo>
                  <a:pt x="2374029" y="540927"/>
                </a:moveTo>
                <a:lnTo>
                  <a:pt x="28414" y="540927"/>
                </a:lnTo>
                <a:cubicBezTo>
                  <a:pt x="23183" y="540927"/>
                  <a:pt x="18940" y="535998"/>
                  <a:pt x="18940" y="529913"/>
                </a:cubicBezTo>
                <a:lnTo>
                  <a:pt x="18940" y="54910"/>
                </a:lnTo>
                <a:lnTo>
                  <a:pt x="37889" y="54910"/>
                </a:lnTo>
                <a:lnTo>
                  <a:pt x="37889" y="529913"/>
                </a:lnTo>
                <a:lnTo>
                  <a:pt x="28414" y="518906"/>
                </a:lnTo>
                <a:lnTo>
                  <a:pt x="2374029" y="518906"/>
                </a:lnTo>
                <a:close/>
                <a:moveTo>
                  <a:pt x="-16" y="65916"/>
                </a:moveTo>
                <a:lnTo>
                  <a:pt x="28414" y="-138"/>
                </a:lnTo>
                <a:lnTo>
                  <a:pt x="56844" y="65916"/>
                </a:lnTo>
                <a:close/>
              </a:path>
            </a:pathLst>
          </a:custGeom>
          <a:solidFill>
            <a:srgbClr val="000000"/>
          </a:solidFill>
          <a:ln w="6826" cap="flat">
            <a:noFill/>
            <a:prstDash val="solid"/>
            <a:miter/>
          </a:ln>
        </p:spPr>
        <p:txBody>
          <a:bodyPr rtlCol="0" anchor="ctr"/>
          <a:lstStyle/>
          <a:p>
            <a:endParaRPr lang="en-US"/>
          </a:p>
        </p:txBody>
      </p:sp>
      <p:sp>
        <p:nvSpPr>
          <p:cNvPr id="58" name="Content Placeholder 4">
            <a:extLst>
              <a:ext uri="{FF2B5EF4-FFF2-40B4-BE49-F238E27FC236}">
                <a16:creationId xmlns:a16="http://schemas.microsoft.com/office/drawing/2014/main" id="{951FD777-9C2F-44E7-901F-A055D743EC59}"/>
              </a:ext>
            </a:extLst>
          </p:cNvPr>
          <p:cNvSpPr/>
          <p:nvPr/>
        </p:nvSpPr>
        <p:spPr>
          <a:xfrm rot="10800000" flipV="1">
            <a:off x="3017736" y="2614467"/>
            <a:ext cx="2374044" cy="327624"/>
          </a:xfrm>
          <a:custGeom>
            <a:avLst/>
            <a:gdLst>
              <a:gd name="connsiteX0" fmla="*/ 450 w 2374044"/>
              <a:gd name="connsiteY0" fmla="*/ 147 h 327624"/>
              <a:gd name="connsiteX1" fmla="*/ 2346064 w 2374044"/>
              <a:gd name="connsiteY1" fmla="*/ 147 h 327624"/>
              <a:gd name="connsiteX2" fmla="*/ 2355545 w 2374044"/>
              <a:gd name="connsiteY2" fmla="*/ 11155 h 327624"/>
              <a:gd name="connsiteX3" fmla="*/ 2355545 w 2374044"/>
              <a:gd name="connsiteY3" fmla="*/ 272726 h 327624"/>
              <a:gd name="connsiteX4" fmla="*/ 2336590 w 2374044"/>
              <a:gd name="connsiteY4" fmla="*/ 272726 h 327624"/>
              <a:gd name="connsiteX5" fmla="*/ 2336590 w 2374044"/>
              <a:gd name="connsiteY5" fmla="*/ 11155 h 327624"/>
              <a:gd name="connsiteX6" fmla="*/ 2346064 w 2374044"/>
              <a:gd name="connsiteY6" fmla="*/ 22164 h 327624"/>
              <a:gd name="connsiteX7" fmla="*/ 450 w 2374044"/>
              <a:gd name="connsiteY7" fmla="*/ 22164 h 327624"/>
              <a:gd name="connsiteX8" fmla="*/ 2374494 w 2374044"/>
              <a:gd name="connsiteY8" fmla="*/ 261717 h 327624"/>
              <a:gd name="connsiteX9" fmla="*/ 2346064 w 2374044"/>
              <a:gd name="connsiteY9" fmla="*/ 327771 h 327624"/>
              <a:gd name="connsiteX10" fmla="*/ 2317634 w 2374044"/>
              <a:gd name="connsiteY10" fmla="*/ 261717 h 32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4044" h="327624">
                <a:moveTo>
                  <a:pt x="450" y="147"/>
                </a:moveTo>
                <a:lnTo>
                  <a:pt x="2346064" y="147"/>
                </a:lnTo>
                <a:cubicBezTo>
                  <a:pt x="2351302" y="147"/>
                  <a:pt x="2355545" y="5075"/>
                  <a:pt x="2355545" y="11155"/>
                </a:cubicBezTo>
                <a:lnTo>
                  <a:pt x="2355545" y="272726"/>
                </a:lnTo>
                <a:lnTo>
                  <a:pt x="2336590" y="272726"/>
                </a:lnTo>
                <a:lnTo>
                  <a:pt x="2336590" y="11155"/>
                </a:lnTo>
                <a:lnTo>
                  <a:pt x="2346064" y="22164"/>
                </a:lnTo>
                <a:lnTo>
                  <a:pt x="450" y="22164"/>
                </a:lnTo>
                <a:close/>
                <a:moveTo>
                  <a:pt x="2374494" y="261717"/>
                </a:moveTo>
                <a:lnTo>
                  <a:pt x="2346064" y="327771"/>
                </a:lnTo>
                <a:lnTo>
                  <a:pt x="2317634" y="261717"/>
                </a:lnTo>
                <a:close/>
              </a:path>
            </a:pathLst>
          </a:custGeom>
          <a:solidFill>
            <a:srgbClr val="000000"/>
          </a:solidFill>
          <a:ln w="6826" cap="flat">
            <a:noFill/>
            <a:prstDash val="solid"/>
            <a:miter/>
          </a:ln>
        </p:spPr>
        <p:txBody>
          <a:bodyPr rtlCol="0" anchor="ctr"/>
          <a:lstStyle/>
          <a:p>
            <a:endParaRPr lang="en-US"/>
          </a:p>
        </p:txBody>
      </p:sp>
      <p:sp>
        <p:nvSpPr>
          <p:cNvPr id="59" name="Content Placeholder 4">
            <a:extLst>
              <a:ext uri="{FF2B5EF4-FFF2-40B4-BE49-F238E27FC236}">
                <a16:creationId xmlns:a16="http://schemas.microsoft.com/office/drawing/2014/main" id="{CDAC3A5E-7373-42EF-88CD-546C536E1EFB}"/>
              </a:ext>
            </a:extLst>
          </p:cNvPr>
          <p:cNvSpPr/>
          <p:nvPr/>
        </p:nvSpPr>
        <p:spPr>
          <a:xfrm rot="10800000" flipV="1">
            <a:off x="3124349" y="2614467"/>
            <a:ext cx="2270402" cy="2657976"/>
          </a:xfrm>
          <a:custGeom>
            <a:avLst/>
            <a:gdLst>
              <a:gd name="connsiteX0" fmla="*/ 465 w 2270402"/>
              <a:gd name="connsiteY0" fmla="*/ 147 h 2657976"/>
              <a:gd name="connsiteX1" fmla="*/ 1127933 w 2270402"/>
              <a:gd name="connsiteY1" fmla="*/ 147 h 2657976"/>
              <a:gd name="connsiteX2" fmla="*/ 1137407 w 2270402"/>
              <a:gd name="connsiteY2" fmla="*/ 11155 h 2657976"/>
              <a:gd name="connsiteX3" fmla="*/ 1137407 w 2270402"/>
              <a:gd name="connsiteY3" fmla="*/ 2647116 h 2657976"/>
              <a:gd name="connsiteX4" fmla="*/ 1127933 w 2270402"/>
              <a:gd name="connsiteY4" fmla="*/ 2636102 h 2657976"/>
              <a:gd name="connsiteX5" fmla="*/ 2242437 w 2270402"/>
              <a:gd name="connsiteY5" fmla="*/ 2636102 h 2657976"/>
              <a:gd name="connsiteX6" fmla="*/ 2232963 w 2270402"/>
              <a:gd name="connsiteY6" fmla="*/ 2647116 h 2657976"/>
              <a:gd name="connsiteX7" fmla="*/ 2232963 w 2270402"/>
              <a:gd name="connsiteY7" fmla="*/ 2503994 h 2657976"/>
              <a:gd name="connsiteX8" fmla="*/ 2251911 w 2270402"/>
              <a:gd name="connsiteY8" fmla="*/ 2503994 h 2657976"/>
              <a:gd name="connsiteX9" fmla="*/ 2251911 w 2270402"/>
              <a:gd name="connsiteY9" fmla="*/ 2647116 h 2657976"/>
              <a:gd name="connsiteX10" fmla="*/ 2242437 w 2270402"/>
              <a:gd name="connsiteY10" fmla="*/ 2658123 h 2657976"/>
              <a:gd name="connsiteX11" fmla="*/ 1127933 w 2270402"/>
              <a:gd name="connsiteY11" fmla="*/ 2658123 h 2657976"/>
              <a:gd name="connsiteX12" fmla="*/ 1118451 w 2270402"/>
              <a:gd name="connsiteY12" fmla="*/ 2647116 h 2657976"/>
              <a:gd name="connsiteX13" fmla="*/ 1118451 w 2270402"/>
              <a:gd name="connsiteY13" fmla="*/ 11155 h 2657976"/>
              <a:gd name="connsiteX14" fmla="*/ 1127933 w 2270402"/>
              <a:gd name="connsiteY14" fmla="*/ 22164 h 2657976"/>
              <a:gd name="connsiteX15" fmla="*/ 465 w 2270402"/>
              <a:gd name="connsiteY15" fmla="*/ 22164 h 2657976"/>
              <a:gd name="connsiteX16" fmla="*/ 2214007 w 2270402"/>
              <a:gd name="connsiteY16" fmla="*/ 2515000 h 2657976"/>
              <a:gd name="connsiteX17" fmla="*/ 2242437 w 2270402"/>
              <a:gd name="connsiteY17" fmla="*/ 2448946 h 2657976"/>
              <a:gd name="connsiteX18" fmla="*/ 2270867 w 2270402"/>
              <a:gd name="connsiteY18" fmla="*/ 2515000 h 265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70402" h="2657976">
                <a:moveTo>
                  <a:pt x="465" y="147"/>
                </a:moveTo>
                <a:lnTo>
                  <a:pt x="1127933" y="147"/>
                </a:lnTo>
                <a:cubicBezTo>
                  <a:pt x="1133164" y="147"/>
                  <a:pt x="1137407" y="5075"/>
                  <a:pt x="1137407" y="11155"/>
                </a:cubicBezTo>
                <a:lnTo>
                  <a:pt x="1137407" y="2647116"/>
                </a:lnTo>
                <a:lnTo>
                  <a:pt x="1127933" y="2636102"/>
                </a:lnTo>
                <a:lnTo>
                  <a:pt x="2242437" y="2636102"/>
                </a:lnTo>
                <a:lnTo>
                  <a:pt x="2232963" y="2647116"/>
                </a:lnTo>
                <a:lnTo>
                  <a:pt x="2232963" y="2503994"/>
                </a:lnTo>
                <a:lnTo>
                  <a:pt x="2251911" y="2503994"/>
                </a:lnTo>
                <a:lnTo>
                  <a:pt x="2251911" y="2647116"/>
                </a:lnTo>
                <a:cubicBezTo>
                  <a:pt x="2251911" y="2653193"/>
                  <a:pt x="2247668" y="2658123"/>
                  <a:pt x="2242437" y="2658123"/>
                </a:cubicBezTo>
                <a:lnTo>
                  <a:pt x="1127933" y="2658123"/>
                </a:lnTo>
                <a:cubicBezTo>
                  <a:pt x="1122695" y="2658123"/>
                  <a:pt x="1118451" y="2653193"/>
                  <a:pt x="1118451" y="2647116"/>
                </a:cubicBezTo>
                <a:lnTo>
                  <a:pt x="1118451" y="11155"/>
                </a:lnTo>
                <a:lnTo>
                  <a:pt x="1127933" y="22164"/>
                </a:lnTo>
                <a:lnTo>
                  <a:pt x="465" y="22164"/>
                </a:lnTo>
                <a:close/>
                <a:moveTo>
                  <a:pt x="2214007" y="2515000"/>
                </a:moveTo>
                <a:lnTo>
                  <a:pt x="2242437" y="2448946"/>
                </a:lnTo>
                <a:lnTo>
                  <a:pt x="2270867" y="2515000"/>
                </a:lnTo>
                <a:close/>
              </a:path>
            </a:pathLst>
          </a:custGeom>
          <a:solidFill>
            <a:srgbClr val="000000"/>
          </a:solidFill>
          <a:ln w="6826" cap="flat">
            <a:noFill/>
            <a:prstDash val="solid"/>
            <a:miter/>
          </a:ln>
        </p:spPr>
        <p:txBody>
          <a:bodyPr rtlCol="0" anchor="ctr"/>
          <a:lstStyle/>
          <a:p>
            <a:endParaRPr lang="en-US"/>
          </a:p>
        </p:txBody>
      </p:sp>
      <p:sp>
        <p:nvSpPr>
          <p:cNvPr id="60" name="Content Placeholder 4">
            <a:extLst>
              <a:ext uri="{FF2B5EF4-FFF2-40B4-BE49-F238E27FC236}">
                <a16:creationId xmlns:a16="http://schemas.microsoft.com/office/drawing/2014/main" id="{5DEDE8AC-3E54-4E72-9457-F06D735ED980}"/>
              </a:ext>
            </a:extLst>
          </p:cNvPr>
          <p:cNvSpPr/>
          <p:nvPr/>
        </p:nvSpPr>
        <p:spPr>
          <a:xfrm>
            <a:off x="1255068" y="3054827"/>
            <a:ext cx="1303180" cy="66054"/>
          </a:xfrm>
          <a:custGeom>
            <a:avLst/>
            <a:gdLst>
              <a:gd name="connsiteX0" fmla="*/ 1303165 w 1303180"/>
              <a:gd name="connsiteY0" fmla="*/ 43895 h 66054"/>
              <a:gd name="connsiteX1" fmla="*/ 651574 w 1303180"/>
              <a:gd name="connsiteY1" fmla="*/ 43895 h 66054"/>
              <a:gd name="connsiteX2" fmla="*/ 642100 w 1303180"/>
              <a:gd name="connsiteY2" fmla="*/ 32889 h 66054"/>
              <a:gd name="connsiteX3" fmla="*/ 642100 w 1303180"/>
              <a:gd name="connsiteY3" fmla="*/ 32889 h 66054"/>
              <a:gd name="connsiteX4" fmla="*/ 651574 w 1303180"/>
              <a:gd name="connsiteY4" fmla="*/ 43895 h 66054"/>
              <a:gd name="connsiteX5" fmla="*/ 47370 w 1303180"/>
              <a:gd name="connsiteY5" fmla="*/ 43895 h 66054"/>
              <a:gd name="connsiteX6" fmla="*/ 47370 w 1303180"/>
              <a:gd name="connsiteY6" fmla="*/ 21883 h 66054"/>
              <a:gd name="connsiteX7" fmla="*/ 651574 w 1303180"/>
              <a:gd name="connsiteY7" fmla="*/ 21883 h 66054"/>
              <a:gd name="connsiteX8" fmla="*/ 661049 w 1303180"/>
              <a:gd name="connsiteY8" fmla="*/ 32889 h 66054"/>
              <a:gd name="connsiteX9" fmla="*/ 661049 w 1303180"/>
              <a:gd name="connsiteY9" fmla="*/ 32889 h 66054"/>
              <a:gd name="connsiteX10" fmla="*/ 651574 w 1303180"/>
              <a:gd name="connsiteY10" fmla="*/ 21883 h 66054"/>
              <a:gd name="connsiteX11" fmla="*/ 1303165 w 1303180"/>
              <a:gd name="connsiteY11" fmla="*/ 21883 h 66054"/>
              <a:gd name="connsiteX12" fmla="*/ 56844 w 1303180"/>
              <a:gd name="connsiteY12" fmla="*/ 65916 h 66054"/>
              <a:gd name="connsiteX13" fmla="*/ -16 w 1303180"/>
              <a:gd name="connsiteY13" fmla="*/ 32889 h 66054"/>
              <a:gd name="connsiteX14" fmla="*/ 56844 w 1303180"/>
              <a:gd name="connsiteY14" fmla="*/ -138 h 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3180" h="66054">
                <a:moveTo>
                  <a:pt x="1303165" y="43895"/>
                </a:moveTo>
                <a:lnTo>
                  <a:pt x="651574" y="43895"/>
                </a:lnTo>
                <a:cubicBezTo>
                  <a:pt x="646336" y="43895"/>
                  <a:pt x="642100" y="38974"/>
                  <a:pt x="642100" y="32889"/>
                </a:cubicBezTo>
                <a:lnTo>
                  <a:pt x="642100" y="32889"/>
                </a:lnTo>
                <a:lnTo>
                  <a:pt x="651574" y="43895"/>
                </a:lnTo>
                <a:lnTo>
                  <a:pt x="47370" y="43895"/>
                </a:lnTo>
                <a:lnTo>
                  <a:pt x="47370" y="21883"/>
                </a:lnTo>
                <a:lnTo>
                  <a:pt x="651574" y="21883"/>
                </a:lnTo>
                <a:cubicBezTo>
                  <a:pt x="656805" y="21883"/>
                  <a:pt x="661049" y="26812"/>
                  <a:pt x="661049" y="32889"/>
                </a:cubicBezTo>
                <a:lnTo>
                  <a:pt x="661049" y="32889"/>
                </a:lnTo>
                <a:lnTo>
                  <a:pt x="651574" y="21883"/>
                </a:lnTo>
                <a:lnTo>
                  <a:pt x="1303165" y="21883"/>
                </a:lnTo>
                <a:close/>
                <a:moveTo>
                  <a:pt x="56844" y="65916"/>
                </a:moveTo>
                <a:lnTo>
                  <a:pt x="-16" y="32889"/>
                </a:lnTo>
                <a:lnTo>
                  <a:pt x="56844" y="-138"/>
                </a:lnTo>
                <a:close/>
              </a:path>
            </a:pathLst>
          </a:custGeom>
          <a:solidFill>
            <a:srgbClr val="000000"/>
          </a:solidFill>
          <a:ln w="6826" cap="flat">
            <a:noFill/>
            <a:prstDash val="solid"/>
            <a:miter/>
          </a:ln>
        </p:spPr>
        <p:txBody>
          <a:bodyPr rtlCol="0" anchor="ctr"/>
          <a:lstStyle/>
          <a:p>
            <a:endParaRPr lang="en-US"/>
          </a:p>
        </p:txBody>
      </p:sp>
      <p:sp>
        <p:nvSpPr>
          <p:cNvPr id="61" name="Content Placeholder 4">
            <a:extLst>
              <a:ext uri="{FF2B5EF4-FFF2-40B4-BE49-F238E27FC236}">
                <a16:creationId xmlns:a16="http://schemas.microsoft.com/office/drawing/2014/main" id="{CB8CCE66-F96C-4E38-9E7A-CF3B16A5E365}"/>
              </a:ext>
            </a:extLst>
          </p:cNvPr>
          <p:cNvSpPr/>
          <p:nvPr/>
        </p:nvSpPr>
        <p:spPr>
          <a:xfrm>
            <a:off x="1255068" y="3414128"/>
            <a:ext cx="1303209" cy="66054"/>
          </a:xfrm>
          <a:custGeom>
            <a:avLst/>
            <a:gdLst>
              <a:gd name="connsiteX0" fmla="*/ -16 w 1303209"/>
              <a:gd name="connsiteY0" fmla="*/ 17622 h 66054"/>
              <a:gd name="connsiteX1" fmla="*/ 651589 w 1303209"/>
              <a:gd name="connsiteY1" fmla="*/ 17622 h 66054"/>
              <a:gd name="connsiteX2" fmla="*/ 661063 w 1303209"/>
              <a:gd name="connsiteY2" fmla="*/ 28629 h 66054"/>
              <a:gd name="connsiteX3" fmla="*/ 661063 w 1303209"/>
              <a:gd name="connsiteY3" fmla="*/ 32889 h 66054"/>
              <a:gd name="connsiteX4" fmla="*/ 651589 w 1303209"/>
              <a:gd name="connsiteY4" fmla="*/ 21883 h 66054"/>
              <a:gd name="connsiteX5" fmla="*/ 1255807 w 1303209"/>
              <a:gd name="connsiteY5" fmla="*/ 21883 h 66054"/>
              <a:gd name="connsiteX6" fmla="*/ 1255807 w 1303209"/>
              <a:gd name="connsiteY6" fmla="*/ 43904 h 66054"/>
              <a:gd name="connsiteX7" fmla="*/ 651589 w 1303209"/>
              <a:gd name="connsiteY7" fmla="*/ 43904 h 66054"/>
              <a:gd name="connsiteX8" fmla="*/ 642114 w 1303209"/>
              <a:gd name="connsiteY8" fmla="*/ 32889 h 66054"/>
              <a:gd name="connsiteX9" fmla="*/ 642114 w 1303209"/>
              <a:gd name="connsiteY9" fmla="*/ 28629 h 66054"/>
              <a:gd name="connsiteX10" fmla="*/ 651589 w 1303209"/>
              <a:gd name="connsiteY10" fmla="*/ 39635 h 66054"/>
              <a:gd name="connsiteX11" fmla="*/ -16 w 1303209"/>
              <a:gd name="connsiteY11" fmla="*/ 39635 h 66054"/>
              <a:gd name="connsiteX12" fmla="*/ 1246333 w 1303209"/>
              <a:gd name="connsiteY12" fmla="*/ -138 h 66054"/>
              <a:gd name="connsiteX13" fmla="*/ 1303193 w 1303209"/>
              <a:gd name="connsiteY13" fmla="*/ 32889 h 66054"/>
              <a:gd name="connsiteX14" fmla="*/ 1246333 w 1303209"/>
              <a:gd name="connsiteY14" fmla="*/ 65916 h 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3209" h="66054">
                <a:moveTo>
                  <a:pt x="-16" y="17622"/>
                </a:moveTo>
                <a:lnTo>
                  <a:pt x="651589" y="17622"/>
                </a:lnTo>
                <a:cubicBezTo>
                  <a:pt x="656820" y="17622"/>
                  <a:pt x="661063" y="22552"/>
                  <a:pt x="661063" y="28629"/>
                </a:cubicBezTo>
                <a:lnTo>
                  <a:pt x="661063" y="32889"/>
                </a:lnTo>
                <a:lnTo>
                  <a:pt x="651589" y="21883"/>
                </a:lnTo>
                <a:lnTo>
                  <a:pt x="1255807" y="21883"/>
                </a:lnTo>
                <a:lnTo>
                  <a:pt x="1255807" y="43904"/>
                </a:lnTo>
                <a:lnTo>
                  <a:pt x="651589" y="43904"/>
                </a:lnTo>
                <a:cubicBezTo>
                  <a:pt x="646357" y="43904"/>
                  <a:pt x="642114" y="38974"/>
                  <a:pt x="642114" y="32889"/>
                </a:cubicBezTo>
                <a:lnTo>
                  <a:pt x="642114" y="28629"/>
                </a:lnTo>
                <a:lnTo>
                  <a:pt x="651589" y="39635"/>
                </a:lnTo>
                <a:lnTo>
                  <a:pt x="-16" y="39635"/>
                </a:lnTo>
                <a:close/>
                <a:moveTo>
                  <a:pt x="1246333" y="-138"/>
                </a:moveTo>
                <a:lnTo>
                  <a:pt x="1303193" y="32889"/>
                </a:lnTo>
                <a:lnTo>
                  <a:pt x="1246333" y="65916"/>
                </a:lnTo>
                <a:close/>
              </a:path>
            </a:pathLst>
          </a:custGeom>
          <a:solidFill>
            <a:srgbClr val="00B0F0"/>
          </a:solidFill>
          <a:ln w="6826" cap="flat">
            <a:noFill/>
            <a:prstDash val="solid"/>
            <a:miter/>
          </a:ln>
        </p:spPr>
        <p:txBody>
          <a:bodyPr rtlCol="0" anchor="ctr"/>
          <a:lstStyle/>
          <a:p>
            <a:endParaRPr lang="en-US"/>
          </a:p>
        </p:txBody>
      </p:sp>
      <p:sp>
        <p:nvSpPr>
          <p:cNvPr id="62" name="Content Placeholder 4">
            <a:extLst>
              <a:ext uri="{FF2B5EF4-FFF2-40B4-BE49-F238E27FC236}">
                <a16:creationId xmlns:a16="http://schemas.microsoft.com/office/drawing/2014/main" id="{F52AFE15-B72B-483A-8272-EE12E1AAE7AF}"/>
              </a:ext>
            </a:extLst>
          </p:cNvPr>
          <p:cNvSpPr/>
          <p:nvPr/>
        </p:nvSpPr>
        <p:spPr>
          <a:xfrm>
            <a:off x="1368788" y="4582327"/>
            <a:ext cx="1303180" cy="66054"/>
          </a:xfrm>
          <a:custGeom>
            <a:avLst/>
            <a:gdLst>
              <a:gd name="connsiteX0" fmla="*/ 1303165 w 1303180"/>
              <a:gd name="connsiteY0" fmla="*/ 43895 h 66054"/>
              <a:gd name="connsiteX1" fmla="*/ 651574 w 1303180"/>
              <a:gd name="connsiteY1" fmla="*/ 43895 h 66054"/>
              <a:gd name="connsiteX2" fmla="*/ 642100 w 1303180"/>
              <a:gd name="connsiteY2" fmla="*/ 32889 h 66054"/>
              <a:gd name="connsiteX3" fmla="*/ 642100 w 1303180"/>
              <a:gd name="connsiteY3" fmla="*/ 32889 h 66054"/>
              <a:gd name="connsiteX4" fmla="*/ 651574 w 1303180"/>
              <a:gd name="connsiteY4" fmla="*/ 43895 h 66054"/>
              <a:gd name="connsiteX5" fmla="*/ 47370 w 1303180"/>
              <a:gd name="connsiteY5" fmla="*/ 43895 h 66054"/>
              <a:gd name="connsiteX6" fmla="*/ 47370 w 1303180"/>
              <a:gd name="connsiteY6" fmla="*/ 21883 h 66054"/>
              <a:gd name="connsiteX7" fmla="*/ 651574 w 1303180"/>
              <a:gd name="connsiteY7" fmla="*/ 21883 h 66054"/>
              <a:gd name="connsiteX8" fmla="*/ 661049 w 1303180"/>
              <a:gd name="connsiteY8" fmla="*/ 32889 h 66054"/>
              <a:gd name="connsiteX9" fmla="*/ 661049 w 1303180"/>
              <a:gd name="connsiteY9" fmla="*/ 32889 h 66054"/>
              <a:gd name="connsiteX10" fmla="*/ 651574 w 1303180"/>
              <a:gd name="connsiteY10" fmla="*/ 21883 h 66054"/>
              <a:gd name="connsiteX11" fmla="*/ 1303165 w 1303180"/>
              <a:gd name="connsiteY11" fmla="*/ 21883 h 66054"/>
              <a:gd name="connsiteX12" fmla="*/ 56844 w 1303180"/>
              <a:gd name="connsiteY12" fmla="*/ 65916 h 66054"/>
              <a:gd name="connsiteX13" fmla="*/ -16 w 1303180"/>
              <a:gd name="connsiteY13" fmla="*/ 32889 h 66054"/>
              <a:gd name="connsiteX14" fmla="*/ 56844 w 1303180"/>
              <a:gd name="connsiteY14" fmla="*/ -138 h 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3180" h="66054">
                <a:moveTo>
                  <a:pt x="1303165" y="43895"/>
                </a:moveTo>
                <a:lnTo>
                  <a:pt x="651574" y="43895"/>
                </a:lnTo>
                <a:cubicBezTo>
                  <a:pt x="646336" y="43895"/>
                  <a:pt x="642100" y="38974"/>
                  <a:pt x="642100" y="32889"/>
                </a:cubicBezTo>
                <a:lnTo>
                  <a:pt x="642100" y="32889"/>
                </a:lnTo>
                <a:lnTo>
                  <a:pt x="651574" y="43895"/>
                </a:lnTo>
                <a:lnTo>
                  <a:pt x="47370" y="43895"/>
                </a:lnTo>
                <a:lnTo>
                  <a:pt x="47370" y="21883"/>
                </a:lnTo>
                <a:lnTo>
                  <a:pt x="651574" y="21883"/>
                </a:lnTo>
                <a:cubicBezTo>
                  <a:pt x="656805" y="21883"/>
                  <a:pt x="661049" y="26812"/>
                  <a:pt x="661049" y="32889"/>
                </a:cubicBezTo>
                <a:lnTo>
                  <a:pt x="661049" y="32889"/>
                </a:lnTo>
                <a:lnTo>
                  <a:pt x="651574" y="21883"/>
                </a:lnTo>
                <a:lnTo>
                  <a:pt x="1303165" y="21883"/>
                </a:lnTo>
                <a:close/>
                <a:moveTo>
                  <a:pt x="56844" y="65916"/>
                </a:moveTo>
                <a:lnTo>
                  <a:pt x="-16" y="32889"/>
                </a:lnTo>
                <a:lnTo>
                  <a:pt x="56844" y="-138"/>
                </a:lnTo>
                <a:close/>
              </a:path>
            </a:pathLst>
          </a:custGeom>
          <a:solidFill>
            <a:srgbClr val="000000"/>
          </a:solidFill>
          <a:ln w="6826" cap="flat">
            <a:noFill/>
            <a:prstDash val="solid"/>
            <a:miter/>
          </a:ln>
        </p:spPr>
        <p:txBody>
          <a:bodyPr rtlCol="0" anchor="ctr"/>
          <a:lstStyle/>
          <a:p>
            <a:endParaRPr lang="en-US"/>
          </a:p>
        </p:txBody>
      </p:sp>
      <p:sp>
        <p:nvSpPr>
          <p:cNvPr id="63" name="Content Placeholder 4">
            <a:extLst>
              <a:ext uri="{FF2B5EF4-FFF2-40B4-BE49-F238E27FC236}">
                <a16:creationId xmlns:a16="http://schemas.microsoft.com/office/drawing/2014/main" id="{1BCFBA13-F5E0-4290-9EF7-23AA592B7B8D}"/>
              </a:ext>
            </a:extLst>
          </p:cNvPr>
          <p:cNvSpPr/>
          <p:nvPr/>
        </p:nvSpPr>
        <p:spPr>
          <a:xfrm>
            <a:off x="1368788" y="4933371"/>
            <a:ext cx="1303209" cy="66054"/>
          </a:xfrm>
          <a:custGeom>
            <a:avLst/>
            <a:gdLst>
              <a:gd name="connsiteX0" fmla="*/ -16 w 1303209"/>
              <a:gd name="connsiteY0" fmla="*/ 17622 h 66054"/>
              <a:gd name="connsiteX1" fmla="*/ 651589 w 1303209"/>
              <a:gd name="connsiteY1" fmla="*/ 17622 h 66054"/>
              <a:gd name="connsiteX2" fmla="*/ 661063 w 1303209"/>
              <a:gd name="connsiteY2" fmla="*/ 28629 h 66054"/>
              <a:gd name="connsiteX3" fmla="*/ 661063 w 1303209"/>
              <a:gd name="connsiteY3" fmla="*/ 32889 h 66054"/>
              <a:gd name="connsiteX4" fmla="*/ 651589 w 1303209"/>
              <a:gd name="connsiteY4" fmla="*/ 21883 h 66054"/>
              <a:gd name="connsiteX5" fmla="*/ 1255807 w 1303209"/>
              <a:gd name="connsiteY5" fmla="*/ 21883 h 66054"/>
              <a:gd name="connsiteX6" fmla="*/ 1255807 w 1303209"/>
              <a:gd name="connsiteY6" fmla="*/ 43903 h 66054"/>
              <a:gd name="connsiteX7" fmla="*/ 651589 w 1303209"/>
              <a:gd name="connsiteY7" fmla="*/ 43903 h 66054"/>
              <a:gd name="connsiteX8" fmla="*/ 642114 w 1303209"/>
              <a:gd name="connsiteY8" fmla="*/ 32889 h 66054"/>
              <a:gd name="connsiteX9" fmla="*/ 642114 w 1303209"/>
              <a:gd name="connsiteY9" fmla="*/ 28629 h 66054"/>
              <a:gd name="connsiteX10" fmla="*/ 651589 w 1303209"/>
              <a:gd name="connsiteY10" fmla="*/ 39635 h 66054"/>
              <a:gd name="connsiteX11" fmla="*/ -16 w 1303209"/>
              <a:gd name="connsiteY11" fmla="*/ 39635 h 66054"/>
              <a:gd name="connsiteX12" fmla="*/ 1246333 w 1303209"/>
              <a:gd name="connsiteY12" fmla="*/ -138 h 66054"/>
              <a:gd name="connsiteX13" fmla="*/ 1303193 w 1303209"/>
              <a:gd name="connsiteY13" fmla="*/ 32889 h 66054"/>
              <a:gd name="connsiteX14" fmla="*/ 1246333 w 1303209"/>
              <a:gd name="connsiteY14" fmla="*/ 65916 h 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3209" h="66054">
                <a:moveTo>
                  <a:pt x="-16" y="17622"/>
                </a:moveTo>
                <a:lnTo>
                  <a:pt x="651589" y="17622"/>
                </a:lnTo>
                <a:cubicBezTo>
                  <a:pt x="656820" y="17622"/>
                  <a:pt x="661063" y="22551"/>
                  <a:pt x="661063" y="28629"/>
                </a:cubicBezTo>
                <a:lnTo>
                  <a:pt x="661063" y="32889"/>
                </a:lnTo>
                <a:lnTo>
                  <a:pt x="651589" y="21883"/>
                </a:lnTo>
                <a:lnTo>
                  <a:pt x="1255807" y="21883"/>
                </a:lnTo>
                <a:lnTo>
                  <a:pt x="1255807" y="43903"/>
                </a:lnTo>
                <a:lnTo>
                  <a:pt x="651589" y="43903"/>
                </a:lnTo>
                <a:cubicBezTo>
                  <a:pt x="646357" y="43903"/>
                  <a:pt x="642114" y="38974"/>
                  <a:pt x="642114" y="32889"/>
                </a:cubicBezTo>
                <a:lnTo>
                  <a:pt x="642114" y="28629"/>
                </a:lnTo>
                <a:lnTo>
                  <a:pt x="651589" y="39635"/>
                </a:lnTo>
                <a:lnTo>
                  <a:pt x="-16" y="39635"/>
                </a:lnTo>
                <a:close/>
                <a:moveTo>
                  <a:pt x="1246333" y="-138"/>
                </a:moveTo>
                <a:lnTo>
                  <a:pt x="1303193" y="32889"/>
                </a:lnTo>
                <a:lnTo>
                  <a:pt x="1246333" y="65916"/>
                </a:lnTo>
                <a:close/>
              </a:path>
            </a:pathLst>
          </a:custGeom>
          <a:solidFill>
            <a:srgbClr val="00B0F0"/>
          </a:solidFill>
          <a:ln w="6826" cap="flat">
            <a:noFill/>
            <a:prstDash val="solid"/>
            <a:miter/>
          </a:ln>
        </p:spPr>
        <p:txBody>
          <a:bodyPr rtlCol="0" anchor="ctr"/>
          <a:lstStyle/>
          <a:p>
            <a:endParaRPr lang="en-US"/>
          </a:p>
        </p:txBody>
      </p:sp>
      <p:sp>
        <p:nvSpPr>
          <p:cNvPr id="64" name="Content Placeholder 4">
            <a:extLst>
              <a:ext uri="{FF2B5EF4-FFF2-40B4-BE49-F238E27FC236}">
                <a16:creationId xmlns:a16="http://schemas.microsoft.com/office/drawing/2014/main" id="{E99235A3-2D31-44F8-BD05-4EB904706A9B}"/>
              </a:ext>
            </a:extLst>
          </p:cNvPr>
          <p:cNvSpPr/>
          <p:nvPr/>
        </p:nvSpPr>
        <p:spPr>
          <a:xfrm>
            <a:off x="3536586" y="3250240"/>
            <a:ext cx="1857632" cy="836384"/>
          </a:xfrm>
          <a:custGeom>
            <a:avLst/>
            <a:gdLst>
              <a:gd name="connsiteX0" fmla="*/ -16 w 1857632"/>
              <a:gd name="connsiteY0" fmla="*/ -138 h 836384"/>
              <a:gd name="connsiteX1" fmla="*/ 1092902 w 1857632"/>
              <a:gd name="connsiteY1" fmla="*/ -138 h 836384"/>
              <a:gd name="connsiteX2" fmla="*/ 1102377 w 1857632"/>
              <a:gd name="connsiteY2" fmla="*/ 10868 h 836384"/>
              <a:gd name="connsiteX3" fmla="*/ 1102377 w 1857632"/>
              <a:gd name="connsiteY3" fmla="*/ 803220 h 836384"/>
              <a:gd name="connsiteX4" fmla="*/ 1092902 w 1857632"/>
              <a:gd name="connsiteY4" fmla="*/ 792205 h 836384"/>
              <a:gd name="connsiteX5" fmla="*/ 1810230 w 1857632"/>
              <a:gd name="connsiteY5" fmla="*/ 792205 h 836384"/>
              <a:gd name="connsiteX6" fmla="*/ 1810230 w 1857632"/>
              <a:gd name="connsiteY6" fmla="*/ 814226 h 836384"/>
              <a:gd name="connsiteX7" fmla="*/ 1092902 w 1857632"/>
              <a:gd name="connsiteY7" fmla="*/ 814226 h 836384"/>
              <a:gd name="connsiteX8" fmla="*/ 1083428 w 1857632"/>
              <a:gd name="connsiteY8" fmla="*/ 803220 h 836384"/>
              <a:gd name="connsiteX9" fmla="*/ 1083428 w 1857632"/>
              <a:gd name="connsiteY9" fmla="*/ 10868 h 836384"/>
              <a:gd name="connsiteX10" fmla="*/ 1092902 w 1857632"/>
              <a:gd name="connsiteY10" fmla="*/ 21875 h 836384"/>
              <a:gd name="connsiteX11" fmla="*/ -16 w 1857632"/>
              <a:gd name="connsiteY11" fmla="*/ 21875 h 836384"/>
              <a:gd name="connsiteX12" fmla="*/ 1800756 w 1857632"/>
              <a:gd name="connsiteY12" fmla="*/ 770192 h 836384"/>
              <a:gd name="connsiteX13" fmla="*/ 1857617 w 1857632"/>
              <a:gd name="connsiteY13" fmla="*/ 803220 h 836384"/>
              <a:gd name="connsiteX14" fmla="*/ 1800756 w 1857632"/>
              <a:gd name="connsiteY14" fmla="*/ 836247 h 8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7632" h="836384">
                <a:moveTo>
                  <a:pt x="-16" y="-138"/>
                </a:moveTo>
                <a:lnTo>
                  <a:pt x="1092902" y="-138"/>
                </a:lnTo>
                <a:cubicBezTo>
                  <a:pt x="1098134" y="-138"/>
                  <a:pt x="1102377" y="4791"/>
                  <a:pt x="1102377" y="10868"/>
                </a:cubicBezTo>
                <a:lnTo>
                  <a:pt x="1102377" y="803220"/>
                </a:lnTo>
                <a:lnTo>
                  <a:pt x="1092902" y="792205"/>
                </a:lnTo>
                <a:lnTo>
                  <a:pt x="1810230" y="792205"/>
                </a:lnTo>
                <a:lnTo>
                  <a:pt x="1810230" y="814226"/>
                </a:lnTo>
                <a:lnTo>
                  <a:pt x="1092902" y="814226"/>
                </a:lnTo>
                <a:cubicBezTo>
                  <a:pt x="1087672" y="814226"/>
                  <a:pt x="1083428" y="809297"/>
                  <a:pt x="1083428" y="803220"/>
                </a:cubicBezTo>
                <a:lnTo>
                  <a:pt x="1083428" y="10868"/>
                </a:lnTo>
                <a:lnTo>
                  <a:pt x="1092902" y="21875"/>
                </a:lnTo>
                <a:lnTo>
                  <a:pt x="-16" y="21875"/>
                </a:lnTo>
                <a:close/>
                <a:moveTo>
                  <a:pt x="1800756" y="770192"/>
                </a:moveTo>
                <a:lnTo>
                  <a:pt x="1857617" y="803220"/>
                </a:lnTo>
                <a:lnTo>
                  <a:pt x="1800756" y="836247"/>
                </a:lnTo>
                <a:close/>
              </a:path>
            </a:pathLst>
          </a:custGeom>
          <a:solidFill>
            <a:srgbClr val="00B0F0"/>
          </a:solidFill>
          <a:ln w="6826" cap="flat">
            <a:noFill/>
            <a:prstDash val="solid"/>
            <a:miter/>
          </a:ln>
        </p:spPr>
        <p:txBody>
          <a:bodyPr rtlCol="0" anchor="ctr"/>
          <a:lstStyle/>
          <a:p>
            <a:endParaRPr lang="en-US"/>
          </a:p>
        </p:txBody>
      </p:sp>
      <p:sp>
        <p:nvSpPr>
          <p:cNvPr id="65" name="Content Placeholder 4">
            <a:extLst>
              <a:ext uri="{FF2B5EF4-FFF2-40B4-BE49-F238E27FC236}">
                <a16:creationId xmlns:a16="http://schemas.microsoft.com/office/drawing/2014/main" id="{D3BC7EE8-CE0C-43CF-97B9-6C74C38A688C}"/>
              </a:ext>
            </a:extLst>
          </p:cNvPr>
          <p:cNvSpPr/>
          <p:nvPr/>
        </p:nvSpPr>
        <p:spPr>
          <a:xfrm>
            <a:off x="3536586" y="1764024"/>
            <a:ext cx="1857632" cy="2320305"/>
          </a:xfrm>
          <a:custGeom>
            <a:avLst/>
            <a:gdLst>
              <a:gd name="connsiteX0" fmla="*/ -16 w 1857632"/>
              <a:gd name="connsiteY0" fmla="*/ -138 h 2320305"/>
              <a:gd name="connsiteX1" fmla="*/ 1084267 w 1857632"/>
              <a:gd name="connsiteY1" fmla="*/ -138 h 2320305"/>
              <a:gd name="connsiteX2" fmla="*/ 1093741 w 1857632"/>
              <a:gd name="connsiteY2" fmla="*/ 10868 h 2320305"/>
              <a:gd name="connsiteX3" fmla="*/ 1093741 w 1857632"/>
              <a:gd name="connsiteY3" fmla="*/ 2287140 h 2320305"/>
              <a:gd name="connsiteX4" fmla="*/ 1084267 w 1857632"/>
              <a:gd name="connsiteY4" fmla="*/ 2276126 h 2320305"/>
              <a:gd name="connsiteX5" fmla="*/ 1810230 w 1857632"/>
              <a:gd name="connsiteY5" fmla="*/ 2276126 h 2320305"/>
              <a:gd name="connsiteX6" fmla="*/ 1810230 w 1857632"/>
              <a:gd name="connsiteY6" fmla="*/ 2298146 h 2320305"/>
              <a:gd name="connsiteX7" fmla="*/ 1084267 w 1857632"/>
              <a:gd name="connsiteY7" fmla="*/ 2298146 h 2320305"/>
              <a:gd name="connsiteX8" fmla="*/ 1074785 w 1857632"/>
              <a:gd name="connsiteY8" fmla="*/ 2287140 h 2320305"/>
              <a:gd name="connsiteX9" fmla="*/ 1074785 w 1857632"/>
              <a:gd name="connsiteY9" fmla="*/ 10868 h 2320305"/>
              <a:gd name="connsiteX10" fmla="*/ 1084267 w 1857632"/>
              <a:gd name="connsiteY10" fmla="*/ 21874 h 2320305"/>
              <a:gd name="connsiteX11" fmla="*/ -16 w 1857632"/>
              <a:gd name="connsiteY11" fmla="*/ 21874 h 2320305"/>
              <a:gd name="connsiteX12" fmla="*/ 1800756 w 1857632"/>
              <a:gd name="connsiteY12" fmla="*/ 2254113 h 2320305"/>
              <a:gd name="connsiteX13" fmla="*/ 1857617 w 1857632"/>
              <a:gd name="connsiteY13" fmla="*/ 2287140 h 2320305"/>
              <a:gd name="connsiteX14" fmla="*/ 1800756 w 1857632"/>
              <a:gd name="connsiteY14" fmla="*/ 2320167 h 232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7632" h="2320305">
                <a:moveTo>
                  <a:pt x="-16" y="-138"/>
                </a:moveTo>
                <a:lnTo>
                  <a:pt x="1084267" y="-138"/>
                </a:lnTo>
                <a:cubicBezTo>
                  <a:pt x="1089498" y="-138"/>
                  <a:pt x="1093741" y="4791"/>
                  <a:pt x="1093741" y="10868"/>
                </a:cubicBezTo>
                <a:lnTo>
                  <a:pt x="1093741" y="2287140"/>
                </a:lnTo>
                <a:lnTo>
                  <a:pt x="1084267" y="2276126"/>
                </a:lnTo>
                <a:lnTo>
                  <a:pt x="1810230" y="2276126"/>
                </a:lnTo>
                <a:lnTo>
                  <a:pt x="1810230" y="2298146"/>
                </a:lnTo>
                <a:lnTo>
                  <a:pt x="1084267" y="2298146"/>
                </a:lnTo>
                <a:cubicBezTo>
                  <a:pt x="1079029" y="2298146"/>
                  <a:pt x="1074785" y="2293217"/>
                  <a:pt x="1074785" y="2287140"/>
                </a:cubicBezTo>
                <a:lnTo>
                  <a:pt x="1074785" y="10868"/>
                </a:lnTo>
                <a:lnTo>
                  <a:pt x="1084267" y="21874"/>
                </a:lnTo>
                <a:lnTo>
                  <a:pt x="-16" y="21874"/>
                </a:lnTo>
                <a:close/>
                <a:moveTo>
                  <a:pt x="1800756" y="2254113"/>
                </a:moveTo>
                <a:lnTo>
                  <a:pt x="1857617" y="2287140"/>
                </a:lnTo>
                <a:lnTo>
                  <a:pt x="1800756" y="2320167"/>
                </a:lnTo>
                <a:close/>
              </a:path>
            </a:pathLst>
          </a:custGeom>
          <a:solidFill>
            <a:srgbClr val="00B0F0"/>
          </a:solidFill>
          <a:ln w="6826" cap="flat">
            <a:noFill/>
            <a:prstDash val="solid"/>
            <a:miter/>
          </a:ln>
        </p:spPr>
        <p:txBody>
          <a:bodyPr rtlCol="0" anchor="ctr"/>
          <a:lstStyle/>
          <a:p>
            <a:endParaRPr lang="en-US"/>
          </a:p>
        </p:txBody>
      </p:sp>
      <p:sp>
        <p:nvSpPr>
          <p:cNvPr id="66" name="Content Placeholder 4">
            <a:extLst>
              <a:ext uri="{FF2B5EF4-FFF2-40B4-BE49-F238E27FC236}">
                <a16:creationId xmlns:a16="http://schemas.microsoft.com/office/drawing/2014/main" id="{C6CE6DEB-3856-478D-807F-620EE4245CE9}"/>
              </a:ext>
            </a:extLst>
          </p:cNvPr>
          <p:cNvSpPr/>
          <p:nvPr/>
        </p:nvSpPr>
        <p:spPr>
          <a:xfrm flipV="1">
            <a:off x="3643199" y="4020872"/>
            <a:ext cx="1753983" cy="735609"/>
          </a:xfrm>
          <a:custGeom>
            <a:avLst/>
            <a:gdLst>
              <a:gd name="connsiteX0" fmla="*/ 538 w 1753983"/>
              <a:gd name="connsiteY0" fmla="*/ 317 h 735609"/>
              <a:gd name="connsiteX1" fmla="*/ 981171 w 1753983"/>
              <a:gd name="connsiteY1" fmla="*/ 317 h 735609"/>
              <a:gd name="connsiteX2" fmla="*/ 990653 w 1753983"/>
              <a:gd name="connsiteY2" fmla="*/ 11326 h 735609"/>
              <a:gd name="connsiteX3" fmla="*/ 990653 w 1753983"/>
              <a:gd name="connsiteY3" fmla="*/ 702899 h 735609"/>
              <a:gd name="connsiteX4" fmla="*/ 981171 w 1753983"/>
              <a:gd name="connsiteY4" fmla="*/ 691891 h 735609"/>
              <a:gd name="connsiteX5" fmla="*/ 1707142 w 1753983"/>
              <a:gd name="connsiteY5" fmla="*/ 691891 h 735609"/>
              <a:gd name="connsiteX6" fmla="*/ 1707142 w 1753983"/>
              <a:gd name="connsiteY6" fmla="*/ 713909 h 735609"/>
              <a:gd name="connsiteX7" fmla="*/ 981171 w 1753983"/>
              <a:gd name="connsiteY7" fmla="*/ 713909 h 735609"/>
              <a:gd name="connsiteX8" fmla="*/ 971697 w 1753983"/>
              <a:gd name="connsiteY8" fmla="*/ 702899 h 735609"/>
              <a:gd name="connsiteX9" fmla="*/ 971697 w 1753983"/>
              <a:gd name="connsiteY9" fmla="*/ 11326 h 735609"/>
              <a:gd name="connsiteX10" fmla="*/ 981171 w 1753983"/>
              <a:gd name="connsiteY10" fmla="*/ 22335 h 735609"/>
              <a:gd name="connsiteX11" fmla="*/ 538 w 1753983"/>
              <a:gd name="connsiteY11" fmla="*/ 22335 h 735609"/>
              <a:gd name="connsiteX12" fmla="*/ 1697661 w 1753983"/>
              <a:gd name="connsiteY12" fmla="*/ 669872 h 735609"/>
              <a:gd name="connsiteX13" fmla="*/ 1754521 w 1753983"/>
              <a:gd name="connsiteY13" fmla="*/ 702899 h 735609"/>
              <a:gd name="connsiteX14" fmla="*/ 1697661 w 1753983"/>
              <a:gd name="connsiteY14" fmla="*/ 735926 h 73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3983" h="735609">
                <a:moveTo>
                  <a:pt x="538" y="317"/>
                </a:moveTo>
                <a:lnTo>
                  <a:pt x="981171" y="317"/>
                </a:lnTo>
                <a:cubicBezTo>
                  <a:pt x="986409" y="317"/>
                  <a:pt x="990653" y="5246"/>
                  <a:pt x="990653" y="11326"/>
                </a:cubicBezTo>
                <a:lnTo>
                  <a:pt x="990653" y="702899"/>
                </a:lnTo>
                <a:lnTo>
                  <a:pt x="981171" y="691891"/>
                </a:lnTo>
                <a:lnTo>
                  <a:pt x="1707142" y="691891"/>
                </a:lnTo>
                <a:lnTo>
                  <a:pt x="1707142" y="713909"/>
                </a:lnTo>
                <a:lnTo>
                  <a:pt x="981171" y="713909"/>
                </a:lnTo>
                <a:cubicBezTo>
                  <a:pt x="975940" y="713909"/>
                  <a:pt x="971697" y="708980"/>
                  <a:pt x="971697" y="702899"/>
                </a:cubicBezTo>
                <a:lnTo>
                  <a:pt x="971697" y="11326"/>
                </a:lnTo>
                <a:lnTo>
                  <a:pt x="981171" y="22335"/>
                </a:lnTo>
                <a:lnTo>
                  <a:pt x="538" y="22335"/>
                </a:lnTo>
                <a:close/>
                <a:moveTo>
                  <a:pt x="1697661" y="669872"/>
                </a:moveTo>
                <a:lnTo>
                  <a:pt x="1754521" y="702899"/>
                </a:lnTo>
                <a:lnTo>
                  <a:pt x="1697661" y="735926"/>
                </a:lnTo>
                <a:close/>
              </a:path>
            </a:pathLst>
          </a:custGeom>
          <a:solidFill>
            <a:srgbClr val="00B0F0"/>
          </a:solidFill>
          <a:ln w="6826" cap="flat">
            <a:noFill/>
            <a:prstDash val="solid"/>
            <a:miter/>
          </a:ln>
        </p:spPr>
        <p:txBody>
          <a:bodyPr rtlCol="0" anchor="ctr"/>
          <a:lstStyle/>
          <a:p>
            <a:endParaRPr lang="en-US"/>
          </a:p>
        </p:txBody>
      </p:sp>
      <p:sp>
        <p:nvSpPr>
          <p:cNvPr id="67" name="Content Placeholder 4">
            <a:extLst>
              <a:ext uri="{FF2B5EF4-FFF2-40B4-BE49-F238E27FC236}">
                <a16:creationId xmlns:a16="http://schemas.microsoft.com/office/drawing/2014/main" id="{8A2F45A8-4CA7-460F-9319-B6E21FC361BC}"/>
              </a:ext>
            </a:extLst>
          </p:cNvPr>
          <p:cNvSpPr/>
          <p:nvPr/>
        </p:nvSpPr>
        <p:spPr>
          <a:xfrm flipV="1">
            <a:off x="6372493" y="3186935"/>
            <a:ext cx="762276" cy="873270"/>
          </a:xfrm>
          <a:custGeom>
            <a:avLst/>
            <a:gdLst>
              <a:gd name="connsiteX0" fmla="*/ 922 w 762276"/>
              <a:gd name="connsiteY0" fmla="*/ 216 h 873270"/>
              <a:gd name="connsiteX1" fmla="*/ 382059 w 762276"/>
              <a:gd name="connsiteY1" fmla="*/ 216 h 873270"/>
              <a:gd name="connsiteX2" fmla="*/ 391535 w 762276"/>
              <a:gd name="connsiteY2" fmla="*/ 11225 h 873270"/>
              <a:gd name="connsiteX3" fmla="*/ 391535 w 762276"/>
              <a:gd name="connsiteY3" fmla="*/ 840459 h 873270"/>
              <a:gd name="connsiteX4" fmla="*/ 382059 w 762276"/>
              <a:gd name="connsiteY4" fmla="*/ 829447 h 873270"/>
              <a:gd name="connsiteX5" fmla="*/ 715812 w 762276"/>
              <a:gd name="connsiteY5" fmla="*/ 829447 h 873270"/>
              <a:gd name="connsiteX6" fmla="*/ 715812 w 762276"/>
              <a:gd name="connsiteY6" fmla="*/ 851465 h 873270"/>
              <a:gd name="connsiteX7" fmla="*/ 382059 w 762276"/>
              <a:gd name="connsiteY7" fmla="*/ 851465 h 873270"/>
              <a:gd name="connsiteX8" fmla="*/ 372582 w 762276"/>
              <a:gd name="connsiteY8" fmla="*/ 840459 h 873270"/>
              <a:gd name="connsiteX9" fmla="*/ 372582 w 762276"/>
              <a:gd name="connsiteY9" fmla="*/ 11225 h 873270"/>
              <a:gd name="connsiteX10" fmla="*/ 382059 w 762276"/>
              <a:gd name="connsiteY10" fmla="*/ 22234 h 873270"/>
              <a:gd name="connsiteX11" fmla="*/ 922 w 762276"/>
              <a:gd name="connsiteY11" fmla="*/ 22234 h 873270"/>
              <a:gd name="connsiteX12" fmla="*/ 706336 w 762276"/>
              <a:gd name="connsiteY12" fmla="*/ 807430 h 873270"/>
              <a:gd name="connsiteX13" fmla="*/ 763198 w 762276"/>
              <a:gd name="connsiteY13" fmla="*/ 840459 h 873270"/>
              <a:gd name="connsiteX14" fmla="*/ 706336 w 762276"/>
              <a:gd name="connsiteY14" fmla="*/ 873486 h 87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276" h="873270">
                <a:moveTo>
                  <a:pt x="922" y="216"/>
                </a:moveTo>
                <a:lnTo>
                  <a:pt x="382059" y="216"/>
                </a:lnTo>
                <a:cubicBezTo>
                  <a:pt x="387293" y="216"/>
                  <a:pt x="391535" y="5145"/>
                  <a:pt x="391535" y="11225"/>
                </a:cubicBezTo>
                <a:lnTo>
                  <a:pt x="391535" y="840459"/>
                </a:lnTo>
                <a:lnTo>
                  <a:pt x="382059" y="829447"/>
                </a:lnTo>
                <a:lnTo>
                  <a:pt x="715812" y="829447"/>
                </a:lnTo>
                <a:lnTo>
                  <a:pt x="715812" y="851465"/>
                </a:lnTo>
                <a:lnTo>
                  <a:pt x="382059" y="851465"/>
                </a:lnTo>
                <a:cubicBezTo>
                  <a:pt x="376825" y="851465"/>
                  <a:pt x="372582" y="846536"/>
                  <a:pt x="372582" y="840459"/>
                </a:cubicBezTo>
                <a:lnTo>
                  <a:pt x="372582" y="11225"/>
                </a:lnTo>
                <a:lnTo>
                  <a:pt x="382059" y="22234"/>
                </a:lnTo>
                <a:lnTo>
                  <a:pt x="922" y="22234"/>
                </a:lnTo>
                <a:close/>
                <a:moveTo>
                  <a:pt x="706336" y="807430"/>
                </a:moveTo>
                <a:lnTo>
                  <a:pt x="763198" y="840459"/>
                </a:lnTo>
                <a:lnTo>
                  <a:pt x="706336" y="873486"/>
                </a:lnTo>
                <a:close/>
              </a:path>
            </a:pathLst>
          </a:custGeom>
          <a:solidFill>
            <a:srgbClr val="00B0F0"/>
          </a:solidFill>
          <a:ln w="6826" cap="flat">
            <a:noFill/>
            <a:prstDash val="solid"/>
            <a:miter/>
          </a:ln>
        </p:spPr>
        <p:txBody>
          <a:bodyPr rtlCol="0" anchor="ctr"/>
          <a:lstStyle/>
          <a:p>
            <a:endParaRPr lang="en-US"/>
          </a:p>
        </p:txBody>
      </p:sp>
      <p:sp>
        <p:nvSpPr>
          <p:cNvPr id="68" name="Content Placeholder 4">
            <a:extLst>
              <a:ext uri="{FF2B5EF4-FFF2-40B4-BE49-F238E27FC236}">
                <a16:creationId xmlns:a16="http://schemas.microsoft.com/office/drawing/2014/main" id="{5EE91FA3-990C-44C8-A64A-2CB18D6DCE27}"/>
              </a:ext>
            </a:extLst>
          </p:cNvPr>
          <p:cNvSpPr/>
          <p:nvPr/>
        </p:nvSpPr>
        <p:spPr>
          <a:xfrm>
            <a:off x="7829538" y="3343814"/>
            <a:ext cx="103698" cy="861121"/>
          </a:xfrm>
          <a:custGeom>
            <a:avLst/>
            <a:gdLst>
              <a:gd name="connsiteX0" fmla="*/ 103683 w 103698"/>
              <a:gd name="connsiteY0" fmla="*/ -138 h 861121"/>
              <a:gd name="connsiteX1" fmla="*/ 103683 w 103698"/>
              <a:gd name="connsiteY1" fmla="*/ 430435 h 861121"/>
              <a:gd name="connsiteX2" fmla="*/ 94230 w 103698"/>
              <a:gd name="connsiteY2" fmla="*/ 441441 h 861121"/>
              <a:gd name="connsiteX3" fmla="*/ 28414 w 103698"/>
              <a:gd name="connsiteY3" fmla="*/ 441441 h 861121"/>
              <a:gd name="connsiteX4" fmla="*/ 37867 w 103698"/>
              <a:gd name="connsiteY4" fmla="*/ 430435 h 861121"/>
              <a:gd name="connsiteX5" fmla="*/ 37867 w 103698"/>
              <a:gd name="connsiteY5" fmla="*/ 805944 h 861121"/>
              <a:gd name="connsiteX6" fmla="*/ 18961 w 103698"/>
              <a:gd name="connsiteY6" fmla="*/ 805944 h 861121"/>
              <a:gd name="connsiteX7" fmla="*/ 18961 w 103698"/>
              <a:gd name="connsiteY7" fmla="*/ 430435 h 861121"/>
              <a:gd name="connsiteX8" fmla="*/ 28414 w 103698"/>
              <a:gd name="connsiteY8" fmla="*/ 419421 h 861121"/>
              <a:gd name="connsiteX9" fmla="*/ 94230 w 103698"/>
              <a:gd name="connsiteY9" fmla="*/ 419421 h 861121"/>
              <a:gd name="connsiteX10" fmla="*/ 84706 w 103698"/>
              <a:gd name="connsiteY10" fmla="*/ 430435 h 861121"/>
              <a:gd name="connsiteX11" fmla="*/ 84706 w 103698"/>
              <a:gd name="connsiteY11" fmla="*/ -138 h 861121"/>
              <a:gd name="connsiteX12" fmla="*/ 56844 w 103698"/>
              <a:gd name="connsiteY12" fmla="*/ 794930 h 861121"/>
              <a:gd name="connsiteX13" fmla="*/ 28414 w 103698"/>
              <a:gd name="connsiteY13" fmla="*/ 860984 h 861121"/>
              <a:gd name="connsiteX14" fmla="*/ -16 w 103698"/>
              <a:gd name="connsiteY14" fmla="*/ 794930 h 86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698" h="861121">
                <a:moveTo>
                  <a:pt x="103683" y="-138"/>
                </a:moveTo>
                <a:lnTo>
                  <a:pt x="103683" y="430435"/>
                </a:lnTo>
                <a:cubicBezTo>
                  <a:pt x="103683" y="436512"/>
                  <a:pt x="99418" y="441441"/>
                  <a:pt x="94230" y="441441"/>
                </a:cubicBezTo>
                <a:lnTo>
                  <a:pt x="28414" y="441441"/>
                </a:lnTo>
                <a:lnTo>
                  <a:pt x="37867" y="430435"/>
                </a:lnTo>
                <a:lnTo>
                  <a:pt x="37867" y="805944"/>
                </a:lnTo>
                <a:lnTo>
                  <a:pt x="18961" y="805944"/>
                </a:lnTo>
                <a:lnTo>
                  <a:pt x="18961" y="430435"/>
                </a:lnTo>
                <a:cubicBezTo>
                  <a:pt x="18961" y="424350"/>
                  <a:pt x="23155" y="419421"/>
                  <a:pt x="28414" y="419421"/>
                </a:cubicBezTo>
                <a:lnTo>
                  <a:pt x="94230" y="419421"/>
                </a:lnTo>
                <a:lnTo>
                  <a:pt x="84706" y="430435"/>
                </a:lnTo>
                <a:lnTo>
                  <a:pt x="84706" y="-138"/>
                </a:lnTo>
                <a:close/>
                <a:moveTo>
                  <a:pt x="56844" y="794930"/>
                </a:moveTo>
                <a:lnTo>
                  <a:pt x="28414" y="860984"/>
                </a:lnTo>
                <a:lnTo>
                  <a:pt x="-16" y="794930"/>
                </a:lnTo>
                <a:close/>
              </a:path>
            </a:pathLst>
          </a:custGeom>
          <a:solidFill>
            <a:srgbClr val="000000"/>
          </a:solidFill>
          <a:ln w="6826" cap="flat">
            <a:noFill/>
            <a:prstDash val="solid"/>
            <a:miter/>
          </a:ln>
        </p:spPr>
        <p:txBody>
          <a:bodyPr rtlCol="0" anchor="ctr"/>
          <a:lstStyle/>
          <a:p>
            <a:endParaRPr lang="en-US"/>
          </a:p>
        </p:txBody>
      </p:sp>
      <p:sp>
        <p:nvSpPr>
          <p:cNvPr id="69" name="Content Placeholder 4">
            <a:extLst>
              <a:ext uri="{FF2B5EF4-FFF2-40B4-BE49-F238E27FC236}">
                <a16:creationId xmlns:a16="http://schemas.microsoft.com/office/drawing/2014/main" id="{1539D0A9-17D5-4429-BCFA-7C34F94FD656}"/>
              </a:ext>
            </a:extLst>
          </p:cNvPr>
          <p:cNvSpPr/>
          <p:nvPr/>
        </p:nvSpPr>
        <p:spPr>
          <a:xfrm>
            <a:off x="7239612" y="3541976"/>
            <a:ext cx="426452" cy="297243"/>
          </a:xfrm>
          <a:custGeom>
            <a:avLst/>
            <a:gdLst>
              <a:gd name="connsiteX0" fmla="*/ -16 w 426452"/>
              <a:gd name="connsiteY0" fmla="*/ 148484 h 297243"/>
              <a:gd name="connsiteX1" fmla="*/ 213210 w 426452"/>
              <a:gd name="connsiteY1" fmla="*/ -138 h 297243"/>
              <a:gd name="connsiteX2" fmla="*/ 426436 w 426452"/>
              <a:gd name="connsiteY2" fmla="*/ 148484 h 297243"/>
              <a:gd name="connsiteX3" fmla="*/ 213210 w 426452"/>
              <a:gd name="connsiteY3" fmla="*/ 297105 h 297243"/>
              <a:gd name="connsiteX4" fmla="*/ -16 w 426452"/>
              <a:gd name="connsiteY4" fmla="*/ 148484 h 297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52" h="297243">
                <a:moveTo>
                  <a:pt x="-16" y="148484"/>
                </a:moveTo>
                <a:cubicBezTo>
                  <a:pt x="-16" y="66403"/>
                  <a:pt x="95439" y="-138"/>
                  <a:pt x="213210" y="-138"/>
                </a:cubicBezTo>
                <a:cubicBezTo>
                  <a:pt x="330982" y="-138"/>
                  <a:pt x="426436" y="66403"/>
                  <a:pt x="426436" y="148484"/>
                </a:cubicBezTo>
                <a:cubicBezTo>
                  <a:pt x="426436" y="230564"/>
                  <a:pt x="330982" y="297105"/>
                  <a:pt x="213210" y="297105"/>
                </a:cubicBezTo>
                <a:cubicBezTo>
                  <a:pt x="95439" y="297105"/>
                  <a:pt x="-16" y="230564"/>
                  <a:pt x="-16" y="148484"/>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70" name="Content Placeholder 4">
            <a:extLst>
              <a:ext uri="{FF2B5EF4-FFF2-40B4-BE49-F238E27FC236}">
                <a16:creationId xmlns:a16="http://schemas.microsoft.com/office/drawing/2014/main" id="{3E4EE157-A9F1-4625-8D5A-3DAB7B3E3F79}"/>
              </a:ext>
            </a:extLst>
          </p:cNvPr>
          <p:cNvSpPr txBox="1"/>
          <p:nvPr/>
        </p:nvSpPr>
        <p:spPr>
          <a:xfrm>
            <a:off x="7252912" y="3546560"/>
            <a:ext cx="356188" cy="276999"/>
          </a:xfrm>
          <a:prstGeom prst="rect">
            <a:avLst/>
          </a:prstGeom>
          <a:noFill/>
        </p:spPr>
        <p:txBody>
          <a:bodyPr wrap="none" rtlCol="0">
            <a:spAutoFit/>
          </a:bodyPr>
          <a:lstStyle/>
          <a:p>
            <a:pPr algn="l"/>
            <a:r>
              <a:rPr lang="en-US" sz="1200" spc="0" baseline="0" dirty="0">
                <a:solidFill>
                  <a:srgbClr val="000000"/>
                </a:solidFill>
                <a:latin typeface="Constantia"/>
                <a:sym typeface="Constantia"/>
                <a:rtl val="0"/>
              </a:rPr>
              <a:t>Q1</a:t>
            </a:r>
          </a:p>
        </p:txBody>
      </p:sp>
      <p:sp>
        <p:nvSpPr>
          <p:cNvPr id="71" name="Content Placeholder 4">
            <a:extLst>
              <a:ext uri="{FF2B5EF4-FFF2-40B4-BE49-F238E27FC236}">
                <a16:creationId xmlns:a16="http://schemas.microsoft.com/office/drawing/2014/main" id="{52AAC80C-BA4B-45AD-91EF-4EFDD20FBDAA}"/>
              </a:ext>
            </a:extLst>
          </p:cNvPr>
          <p:cNvSpPr/>
          <p:nvPr/>
        </p:nvSpPr>
        <p:spPr>
          <a:xfrm>
            <a:off x="6535966" y="2427314"/>
            <a:ext cx="426452" cy="297243"/>
          </a:xfrm>
          <a:custGeom>
            <a:avLst/>
            <a:gdLst>
              <a:gd name="connsiteX0" fmla="*/ -16 w 426452"/>
              <a:gd name="connsiteY0" fmla="*/ 148484 h 297243"/>
              <a:gd name="connsiteX1" fmla="*/ 213210 w 426452"/>
              <a:gd name="connsiteY1" fmla="*/ -138 h 297243"/>
              <a:gd name="connsiteX2" fmla="*/ 426436 w 426452"/>
              <a:gd name="connsiteY2" fmla="*/ 148484 h 297243"/>
              <a:gd name="connsiteX3" fmla="*/ 213210 w 426452"/>
              <a:gd name="connsiteY3" fmla="*/ 297105 h 297243"/>
              <a:gd name="connsiteX4" fmla="*/ -16 w 426452"/>
              <a:gd name="connsiteY4" fmla="*/ 148484 h 297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52" h="297243">
                <a:moveTo>
                  <a:pt x="-16" y="148484"/>
                </a:moveTo>
                <a:cubicBezTo>
                  <a:pt x="-16" y="66403"/>
                  <a:pt x="95452" y="-138"/>
                  <a:pt x="213210" y="-138"/>
                </a:cubicBezTo>
                <a:cubicBezTo>
                  <a:pt x="330982" y="-138"/>
                  <a:pt x="426436" y="66403"/>
                  <a:pt x="426436" y="148484"/>
                </a:cubicBezTo>
                <a:cubicBezTo>
                  <a:pt x="426436" y="230564"/>
                  <a:pt x="330982" y="297105"/>
                  <a:pt x="213210" y="297105"/>
                </a:cubicBezTo>
                <a:cubicBezTo>
                  <a:pt x="95452" y="297105"/>
                  <a:pt x="-16" y="230564"/>
                  <a:pt x="-16" y="148484"/>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72" name="Content Placeholder 4">
            <a:extLst>
              <a:ext uri="{FF2B5EF4-FFF2-40B4-BE49-F238E27FC236}">
                <a16:creationId xmlns:a16="http://schemas.microsoft.com/office/drawing/2014/main" id="{760A2227-E96B-4AD5-988A-45824E774913}"/>
              </a:ext>
            </a:extLst>
          </p:cNvPr>
          <p:cNvSpPr txBox="1"/>
          <p:nvPr/>
        </p:nvSpPr>
        <p:spPr>
          <a:xfrm>
            <a:off x="6542998" y="2423642"/>
            <a:ext cx="383438" cy="276999"/>
          </a:xfrm>
          <a:prstGeom prst="rect">
            <a:avLst/>
          </a:prstGeom>
          <a:noFill/>
        </p:spPr>
        <p:txBody>
          <a:bodyPr wrap="none" rtlCol="0">
            <a:spAutoFit/>
          </a:bodyPr>
          <a:lstStyle/>
          <a:p>
            <a:pPr algn="l"/>
            <a:r>
              <a:rPr lang="en-US" sz="1200" spc="0" baseline="0" dirty="0">
                <a:solidFill>
                  <a:srgbClr val="000000"/>
                </a:solidFill>
                <a:latin typeface="Constantia"/>
                <a:sym typeface="Constantia"/>
                <a:rtl val="0"/>
              </a:rPr>
              <a:t>Q2</a:t>
            </a:r>
          </a:p>
        </p:txBody>
      </p:sp>
      <p:sp>
        <p:nvSpPr>
          <p:cNvPr id="73" name="Content Placeholder 4">
            <a:extLst>
              <a:ext uri="{FF2B5EF4-FFF2-40B4-BE49-F238E27FC236}">
                <a16:creationId xmlns:a16="http://schemas.microsoft.com/office/drawing/2014/main" id="{E771E999-5FF2-47AF-BCC1-B8D87F89CDC2}"/>
              </a:ext>
            </a:extLst>
          </p:cNvPr>
          <p:cNvSpPr/>
          <p:nvPr/>
        </p:nvSpPr>
        <p:spPr>
          <a:xfrm>
            <a:off x="4830158" y="2468598"/>
            <a:ext cx="426452" cy="288986"/>
          </a:xfrm>
          <a:custGeom>
            <a:avLst/>
            <a:gdLst>
              <a:gd name="connsiteX0" fmla="*/ -16 w 426452"/>
              <a:gd name="connsiteY0" fmla="*/ 144355 h 288986"/>
              <a:gd name="connsiteX1" fmla="*/ 213210 w 426452"/>
              <a:gd name="connsiteY1" fmla="*/ -138 h 288986"/>
              <a:gd name="connsiteX2" fmla="*/ 426436 w 426452"/>
              <a:gd name="connsiteY2" fmla="*/ 144355 h 288986"/>
              <a:gd name="connsiteX3" fmla="*/ 213210 w 426452"/>
              <a:gd name="connsiteY3" fmla="*/ 288848 h 288986"/>
              <a:gd name="connsiteX4" fmla="*/ -16 w 426452"/>
              <a:gd name="connsiteY4" fmla="*/ 144355 h 288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52" h="288986">
                <a:moveTo>
                  <a:pt x="-16" y="144355"/>
                </a:moveTo>
                <a:cubicBezTo>
                  <a:pt x="-16" y="64554"/>
                  <a:pt x="95452" y="-138"/>
                  <a:pt x="213210" y="-138"/>
                </a:cubicBezTo>
                <a:cubicBezTo>
                  <a:pt x="330975" y="-138"/>
                  <a:pt x="426436" y="64554"/>
                  <a:pt x="426436" y="144355"/>
                </a:cubicBezTo>
                <a:cubicBezTo>
                  <a:pt x="426436" y="224157"/>
                  <a:pt x="330975" y="288848"/>
                  <a:pt x="213210" y="288848"/>
                </a:cubicBezTo>
                <a:cubicBezTo>
                  <a:pt x="95452" y="288848"/>
                  <a:pt x="-16" y="224157"/>
                  <a:pt x="-16" y="144355"/>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74" name="Content Placeholder 4">
            <a:extLst>
              <a:ext uri="{FF2B5EF4-FFF2-40B4-BE49-F238E27FC236}">
                <a16:creationId xmlns:a16="http://schemas.microsoft.com/office/drawing/2014/main" id="{70DB622F-F52D-42EA-BCB9-8CF104893970}"/>
              </a:ext>
            </a:extLst>
          </p:cNvPr>
          <p:cNvSpPr txBox="1"/>
          <p:nvPr/>
        </p:nvSpPr>
        <p:spPr>
          <a:xfrm>
            <a:off x="4836322" y="2464925"/>
            <a:ext cx="378630" cy="276999"/>
          </a:xfrm>
          <a:prstGeom prst="rect">
            <a:avLst/>
          </a:prstGeom>
          <a:noFill/>
        </p:spPr>
        <p:txBody>
          <a:bodyPr wrap="none" rtlCol="0">
            <a:spAutoFit/>
          </a:bodyPr>
          <a:lstStyle/>
          <a:p>
            <a:pPr algn="l"/>
            <a:r>
              <a:rPr lang="en-US" sz="1200" spc="0" baseline="0" dirty="0">
                <a:solidFill>
                  <a:srgbClr val="000000"/>
                </a:solidFill>
                <a:latin typeface="Constantia"/>
                <a:sym typeface="Constantia"/>
                <a:rtl val="0"/>
              </a:rPr>
              <a:t>Q3</a:t>
            </a:r>
          </a:p>
        </p:txBody>
      </p:sp>
      <p:sp>
        <p:nvSpPr>
          <p:cNvPr id="75" name="Content Placeholder 4">
            <a:extLst>
              <a:ext uri="{FF2B5EF4-FFF2-40B4-BE49-F238E27FC236}">
                <a16:creationId xmlns:a16="http://schemas.microsoft.com/office/drawing/2014/main" id="{6E8BF42E-3EB3-431C-8347-57F89CEF6405}"/>
              </a:ext>
            </a:extLst>
          </p:cNvPr>
          <p:cNvSpPr/>
          <p:nvPr/>
        </p:nvSpPr>
        <p:spPr>
          <a:xfrm>
            <a:off x="1681520" y="1436503"/>
            <a:ext cx="419344" cy="288986"/>
          </a:xfrm>
          <a:custGeom>
            <a:avLst/>
            <a:gdLst>
              <a:gd name="connsiteX0" fmla="*/ -16 w 419344"/>
              <a:gd name="connsiteY0" fmla="*/ 144355 h 288986"/>
              <a:gd name="connsiteX1" fmla="*/ 209656 w 419344"/>
              <a:gd name="connsiteY1" fmla="*/ -138 h 288986"/>
              <a:gd name="connsiteX2" fmla="*/ 419329 w 419344"/>
              <a:gd name="connsiteY2" fmla="*/ 144355 h 288986"/>
              <a:gd name="connsiteX3" fmla="*/ 209656 w 419344"/>
              <a:gd name="connsiteY3" fmla="*/ 288848 h 288986"/>
              <a:gd name="connsiteX4" fmla="*/ -16 w 419344"/>
              <a:gd name="connsiteY4" fmla="*/ 144355 h 288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344" h="288986">
                <a:moveTo>
                  <a:pt x="-16" y="144355"/>
                </a:moveTo>
                <a:cubicBezTo>
                  <a:pt x="-16" y="64554"/>
                  <a:pt x="93860" y="-138"/>
                  <a:pt x="209656" y="-138"/>
                </a:cubicBezTo>
                <a:cubicBezTo>
                  <a:pt x="325452" y="-138"/>
                  <a:pt x="419329" y="64554"/>
                  <a:pt x="419329" y="144355"/>
                </a:cubicBezTo>
                <a:cubicBezTo>
                  <a:pt x="419329" y="224157"/>
                  <a:pt x="325452" y="288848"/>
                  <a:pt x="209656" y="288848"/>
                </a:cubicBezTo>
                <a:cubicBezTo>
                  <a:pt x="93860" y="288848"/>
                  <a:pt x="-16" y="224157"/>
                  <a:pt x="-16" y="144355"/>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76" name="Content Placeholder 4">
            <a:extLst>
              <a:ext uri="{FF2B5EF4-FFF2-40B4-BE49-F238E27FC236}">
                <a16:creationId xmlns:a16="http://schemas.microsoft.com/office/drawing/2014/main" id="{058DCB27-5670-4A9C-8A17-2A6649AB3DCA}"/>
              </a:ext>
            </a:extLst>
          </p:cNvPr>
          <p:cNvSpPr txBox="1"/>
          <p:nvPr/>
        </p:nvSpPr>
        <p:spPr>
          <a:xfrm>
            <a:off x="1680761" y="1452709"/>
            <a:ext cx="389850" cy="276999"/>
          </a:xfrm>
          <a:prstGeom prst="rect">
            <a:avLst/>
          </a:prstGeom>
          <a:noFill/>
        </p:spPr>
        <p:txBody>
          <a:bodyPr wrap="none" rtlCol="0">
            <a:spAutoFit/>
          </a:bodyPr>
          <a:lstStyle/>
          <a:p>
            <a:pPr algn="l"/>
            <a:r>
              <a:rPr lang="en-US" sz="1200" spc="0" baseline="0" dirty="0">
                <a:solidFill>
                  <a:srgbClr val="000000"/>
                </a:solidFill>
                <a:latin typeface="Constantia"/>
                <a:sym typeface="Constantia"/>
                <a:rtl val="0"/>
              </a:rPr>
              <a:t>Q4</a:t>
            </a:r>
          </a:p>
        </p:txBody>
      </p:sp>
      <p:sp>
        <p:nvSpPr>
          <p:cNvPr id="77" name="Content Placeholder 4">
            <a:extLst>
              <a:ext uri="{FF2B5EF4-FFF2-40B4-BE49-F238E27FC236}">
                <a16:creationId xmlns:a16="http://schemas.microsoft.com/office/drawing/2014/main" id="{51103265-4224-433F-8C51-71ECC5EC940E}"/>
              </a:ext>
            </a:extLst>
          </p:cNvPr>
          <p:cNvSpPr/>
          <p:nvPr/>
        </p:nvSpPr>
        <p:spPr>
          <a:xfrm>
            <a:off x="1695735" y="2914463"/>
            <a:ext cx="426452" cy="288986"/>
          </a:xfrm>
          <a:custGeom>
            <a:avLst/>
            <a:gdLst>
              <a:gd name="connsiteX0" fmla="*/ -16 w 426452"/>
              <a:gd name="connsiteY0" fmla="*/ 144355 h 288986"/>
              <a:gd name="connsiteX1" fmla="*/ 213210 w 426452"/>
              <a:gd name="connsiteY1" fmla="*/ -138 h 288986"/>
              <a:gd name="connsiteX2" fmla="*/ 426436 w 426452"/>
              <a:gd name="connsiteY2" fmla="*/ 144355 h 288986"/>
              <a:gd name="connsiteX3" fmla="*/ 213210 w 426452"/>
              <a:gd name="connsiteY3" fmla="*/ 288848 h 288986"/>
              <a:gd name="connsiteX4" fmla="*/ -16 w 426452"/>
              <a:gd name="connsiteY4" fmla="*/ 144355 h 288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52" h="288986">
                <a:moveTo>
                  <a:pt x="-16" y="144355"/>
                </a:moveTo>
                <a:cubicBezTo>
                  <a:pt x="-16" y="64554"/>
                  <a:pt x="95452" y="-138"/>
                  <a:pt x="213210" y="-138"/>
                </a:cubicBezTo>
                <a:cubicBezTo>
                  <a:pt x="330975" y="-138"/>
                  <a:pt x="426436" y="64554"/>
                  <a:pt x="426436" y="144355"/>
                </a:cubicBezTo>
                <a:cubicBezTo>
                  <a:pt x="426436" y="224157"/>
                  <a:pt x="330975" y="288848"/>
                  <a:pt x="213210" y="288848"/>
                </a:cubicBezTo>
                <a:cubicBezTo>
                  <a:pt x="95452" y="288848"/>
                  <a:pt x="-16" y="224157"/>
                  <a:pt x="-16" y="144355"/>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78" name="Content Placeholder 4">
            <a:extLst>
              <a:ext uri="{FF2B5EF4-FFF2-40B4-BE49-F238E27FC236}">
                <a16:creationId xmlns:a16="http://schemas.microsoft.com/office/drawing/2014/main" id="{23F7F707-FD5A-44E8-BFF9-36250E1EF862}"/>
              </a:ext>
            </a:extLst>
          </p:cNvPr>
          <p:cNvSpPr txBox="1"/>
          <p:nvPr/>
        </p:nvSpPr>
        <p:spPr>
          <a:xfrm>
            <a:off x="1700179" y="2930668"/>
            <a:ext cx="389850" cy="276999"/>
          </a:xfrm>
          <a:prstGeom prst="rect">
            <a:avLst/>
          </a:prstGeom>
          <a:noFill/>
        </p:spPr>
        <p:txBody>
          <a:bodyPr wrap="none" rtlCol="0">
            <a:spAutoFit/>
          </a:bodyPr>
          <a:lstStyle/>
          <a:p>
            <a:pPr algn="l"/>
            <a:r>
              <a:rPr lang="en-US" sz="1200" spc="0" baseline="0">
                <a:solidFill>
                  <a:srgbClr val="000000"/>
                </a:solidFill>
                <a:latin typeface="Constantia"/>
                <a:sym typeface="Constantia"/>
                <a:rtl val="0"/>
              </a:rPr>
              <a:t>Q4</a:t>
            </a:r>
          </a:p>
        </p:txBody>
      </p:sp>
      <p:sp>
        <p:nvSpPr>
          <p:cNvPr id="79" name="Content Placeholder 4">
            <a:extLst>
              <a:ext uri="{FF2B5EF4-FFF2-40B4-BE49-F238E27FC236}">
                <a16:creationId xmlns:a16="http://schemas.microsoft.com/office/drawing/2014/main" id="{CC0B116A-35EA-4C67-98D3-8587296B1908}"/>
              </a:ext>
            </a:extLst>
          </p:cNvPr>
          <p:cNvSpPr/>
          <p:nvPr/>
        </p:nvSpPr>
        <p:spPr>
          <a:xfrm>
            <a:off x="1681520" y="4458476"/>
            <a:ext cx="426452" cy="297243"/>
          </a:xfrm>
          <a:custGeom>
            <a:avLst/>
            <a:gdLst>
              <a:gd name="connsiteX0" fmla="*/ -16 w 426452"/>
              <a:gd name="connsiteY0" fmla="*/ 148484 h 297243"/>
              <a:gd name="connsiteX1" fmla="*/ 213210 w 426452"/>
              <a:gd name="connsiteY1" fmla="*/ -138 h 297243"/>
              <a:gd name="connsiteX2" fmla="*/ 426436 w 426452"/>
              <a:gd name="connsiteY2" fmla="*/ 148484 h 297243"/>
              <a:gd name="connsiteX3" fmla="*/ 213210 w 426452"/>
              <a:gd name="connsiteY3" fmla="*/ 297105 h 297243"/>
              <a:gd name="connsiteX4" fmla="*/ -16 w 426452"/>
              <a:gd name="connsiteY4" fmla="*/ 148484 h 297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52" h="297243">
                <a:moveTo>
                  <a:pt x="-16" y="148484"/>
                </a:moveTo>
                <a:cubicBezTo>
                  <a:pt x="-16" y="66403"/>
                  <a:pt x="95452" y="-138"/>
                  <a:pt x="213210" y="-138"/>
                </a:cubicBezTo>
                <a:cubicBezTo>
                  <a:pt x="330975" y="-138"/>
                  <a:pt x="426436" y="66403"/>
                  <a:pt x="426436" y="148484"/>
                </a:cubicBezTo>
                <a:cubicBezTo>
                  <a:pt x="426436" y="230564"/>
                  <a:pt x="330975" y="297105"/>
                  <a:pt x="213210" y="297105"/>
                </a:cubicBezTo>
                <a:cubicBezTo>
                  <a:pt x="95452" y="297105"/>
                  <a:pt x="-16" y="230564"/>
                  <a:pt x="-16" y="148484"/>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80" name="Content Placeholder 4">
            <a:extLst>
              <a:ext uri="{FF2B5EF4-FFF2-40B4-BE49-F238E27FC236}">
                <a16:creationId xmlns:a16="http://schemas.microsoft.com/office/drawing/2014/main" id="{1F9A5532-AF6B-4F52-A6CD-58EE5F852220}"/>
              </a:ext>
            </a:extLst>
          </p:cNvPr>
          <p:cNvSpPr txBox="1"/>
          <p:nvPr/>
        </p:nvSpPr>
        <p:spPr>
          <a:xfrm>
            <a:off x="1682744" y="4482938"/>
            <a:ext cx="389850" cy="276999"/>
          </a:xfrm>
          <a:prstGeom prst="rect">
            <a:avLst/>
          </a:prstGeom>
          <a:noFill/>
        </p:spPr>
        <p:txBody>
          <a:bodyPr wrap="none" rtlCol="0">
            <a:spAutoFit/>
          </a:bodyPr>
          <a:lstStyle/>
          <a:p>
            <a:pPr algn="l"/>
            <a:r>
              <a:rPr lang="en-US" sz="1200" spc="0" baseline="0">
                <a:solidFill>
                  <a:srgbClr val="000000"/>
                </a:solidFill>
                <a:latin typeface="Constantia"/>
                <a:sym typeface="Constantia"/>
                <a:rtl val="0"/>
              </a:rPr>
              <a:t>Q4</a:t>
            </a:r>
          </a:p>
        </p:txBody>
      </p:sp>
      <p:sp>
        <p:nvSpPr>
          <p:cNvPr id="81" name="Content Placeholder 4">
            <a:extLst>
              <a:ext uri="{FF2B5EF4-FFF2-40B4-BE49-F238E27FC236}">
                <a16:creationId xmlns:a16="http://schemas.microsoft.com/office/drawing/2014/main" id="{017A0A46-2C94-4D9F-BEC9-B62EA24FFC7C}"/>
              </a:ext>
            </a:extLst>
          </p:cNvPr>
          <p:cNvSpPr/>
          <p:nvPr/>
        </p:nvSpPr>
        <p:spPr>
          <a:xfrm>
            <a:off x="1681520" y="3261246"/>
            <a:ext cx="454882" cy="330270"/>
          </a:xfrm>
          <a:custGeom>
            <a:avLst/>
            <a:gdLst>
              <a:gd name="connsiteX0" fmla="*/ -16 w 454882"/>
              <a:gd name="connsiteY0" fmla="*/ 164997 h 330270"/>
              <a:gd name="connsiteX1" fmla="*/ 227425 w 454882"/>
              <a:gd name="connsiteY1" fmla="*/ -138 h 330270"/>
              <a:gd name="connsiteX2" fmla="*/ 454866 w 454882"/>
              <a:gd name="connsiteY2" fmla="*/ 164997 h 330270"/>
              <a:gd name="connsiteX3" fmla="*/ 227425 w 454882"/>
              <a:gd name="connsiteY3" fmla="*/ 330132 h 330270"/>
              <a:gd name="connsiteX4" fmla="*/ -16 w 454882"/>
              <a:gd name="connsiteY4" fmla="*/ 164997 h 33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82" h="330270">
                <a:moveTo>
                  <a:pt x="-16" y="164997"/>
                </a:moveTo>
                <a:cubicBezTo>
                  <a:pt x="-16" y="73793"/>
                  <a:pt x="101814" y="-138"/>
                  <a:pt x="227425" y="-138"/>
                </a:cubicBezTo>
                <a:cubicBezTo>
                  <a:pt x="353037" y="-138"/>
                  <a:pt x="454866" y="73793"/>
                  <a:pt x="454866" y="164997"/>
                </a:cubicBezTo>
                <a:cubicBezTo>
                  <a:pt x="454866" y="256201"/>
                  <a:pt x="353037" y="330132"/>
                  <a:pt x="227425" y="330132"/>
                </a:cubicBezTo>
                <a:cubicBezTo>
                  <a:pt x="101814" y="330132"/>
                  <a:pt x="-16" y="256201"/>
                  <a:pt x="-16" y="164997"/>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82" name="Content Placeholder 4">
            <a:extLst>
              <a:ext uri="{FF2B5EF4-FFF2-40B4-BE49-F238E27FC236}">
                <a16:creationId xmlns:a16="http://schemas.microsoft.com/office/drawing/2014/main" id="{E797CF00-320B-47D1-95D1-A7F4DAF561C3}"/>
              </a:ext>
            </a:extLst>
          </p:cNvPr>
          <p:cNvSpPr txBox="1"/>
          <p:nvPr/>
        </p:nvSpPr>
        <p:spPr>
          <a:xfrm>
            <a:off x="1702859" y="3302222"/>
            <a:ext cx="381836" cy="276999"/>
          </a:xfrm>
          <a:prstGeom prst="rect">
            <a:avLst/>
          </a:prstGeom>
          <a:noFill/>
        </p:spPr>
        <p:txBody>
          <a:bodyPr wrap="none" rtlCol="0">
            <a:spAutoFit/>
          </a:bodyPr>
          <a:lstStyle/>
          <a:p>
            <a:pPr algn="l"/>
            <a:r>
              <a:rPr lang="en-US" sz="1200" spc="0" baseline="0">
                <a:solidFill>
                  <a:srgbClr val="000000"/>
                </a:solidFill>
                <a:latin typeface="Constantia"/>
                <a:sym typeface="Constantia"/>
                <a:rtl val="0"/>
              </a:rPr>
              <a:t>Q5</a:t>
            </a:r>
          </a:p>
        </p:txBody>
      </p:sp>
      <p:sp>
        <p:nvSpPr>
          <p:cNvPr id="83" name="Content Placeholder 4">
            <a:extLst>
              <a:ext uri="{FF2B5EF4-FFF2-40B4-BE49-F238E27FC236}">
                <a16:creationId xmlns:a16="http://schemas.microsoft.com/office/drawing/2014/main" id="{6AD6157B-E85C-46BF-BCC4-7CD44428B6B4}"/>
              </a:ext>
            </a:extLst>
          </p:cNvPr>
          <p:cNvSpPr/>
          <p:nvPr/>
        </p:nvSpPr>
        <p:spPr>
          <a:xfrm>
            <a:off x="1681520" y="4871314"/>
            <a:ext cx="454882" cy="330270"/>
          </a:xfrm>
          <a:custGeom>
            <a:avLst/>
            <a:gdLst>
              <a:gd name="connsiteX0" fmla="*/ -16 w 454882"/>
              <a:gd name="connsiteY0" fmla="*/ 164997 h 330270"/>
              <a:gd name="connsiteX1" fmla="*/ 227425 w 454882"/>
              <a:gd name="connsiteY1" fmla="*/ -138 h 330270"/>
              <a:gd name="connsiteX2" fmla="*/ 454866 w 454882"/>
              <a:gd name="connsiteY2" fmla="*/ 164997 h 330270"/>
              <a:gd name="connsiteX3" fmla="*/ 227425 w 454882"/>
              <a:gd name="connsiteY3" fmla="*/ 330132 h 330270"/>
              <a:gd name="connsiteX4" fmla="*/ -16 w 454882"/>
              <a:gd name="connsiteY4" fmla="*/ 164997 h 33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82" h="330270">
                <a:moveTo>
                  <a:pt x="-16" y="164997"/>
                </a:moveTo>
                <a:cubicBezTo>
                  <a:pt x="-16" y="73793"/>
                  <a:pt x="101814" y="-138"/>
                  <a:pt x="227425" y="-138"/>
                </a:cubicBezTo>
                <a:cubicBezTo>
                  <a:pt x="353037" y="-138"/>
                  <a:pt x="454866" y="73793"/>
                  <a:pt x="454866" y="164997"/>
                </a:cubicBezTo>
                <a:cubicBezTo>
                  <a:pt x="454866" y="256201"/>
                  <a:pt x="353037" y="330132"/>
                  <a:pt x="227425" y="330132"/>
                </a:cubicBezTo>
                <a:cubicBezTo>
                  <a:pt x="101814" y="330132"/>
                  <a:pt x="-16" y="256201"/>
                  <a:pt x="-16" y="164997"/>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84" name="Content Placeholder 4">
            <a:extLst>
              <a:ext uri="{FF2B5EF4-FFF2-40B4-BE49-F238E27FC236}">
                <a16:creationId xmlns:a16="http://schemas.microsoft.com/office/drawing/2014/main" id="{8FBDB96D-7304-4ACD-A3F4-D2272BF8689A}"/>
              </a:ext>
            </a:extLst>
          </p:cNvPr>
          <p:cNvSpPr txBox="1"/>
          <p:nvPr/>
        </p:nvSpPr>
        <p:spPr>
          <a:xfrm>
            <a:off x="1698573" y="4904033"/>
            <a:ext cx="381836" cy="276999"/>
          </a:xfrm>
          <a:prstGeom prst="rect">
            <a:avLst/>
          </a:prstGeom>
          <a:noFill/>
        </p:spPr>
        <p:txBody>
          <a:bodyPr wrap="none" rtlCol="0">
            <a:spAutoFit/>
          </a:bodyPr>
          <a:lstStyle/>
          <a:p>
            <a:pPr algn="l"/>
            <a:r>
              <a:rPr lang="en-US" sz="1200" spc="0" baseline="0">
                <a:solidFill>
                  <a:srgbClr val="000000"/>
                </a:solidFill>
                <a:latin typeface="Constantia"/>
                <a:sym typeface="Constantia"/>
                <a:rtl val="0"/>
              </a:rPr>
              <a:t>Q5</a:t>
            </a:r>
          </a:p>
        </p:txBody>
      </p:sp>
      <p:sp>
        <p:nvSpPr>
          <p:cNvPr id="85" name="Content Placeholder 4">
            <a:extLst>
              <a:ext uri="{FF2B5EF4-FFF2-40B4-BE49-F238E27FC236}">
                <a16:creationId xmlns:a16="http://schemas.microsoft.com/office/drawing/2014/main" id="{04E4700C-97DF-4462-8A2E-CE84747A5DD0}"/>
              </a:ext>
            </a:extLst>
          </p:cNvPr>
          <p:cNvSpPr/>
          <p:nvPr/>
        </p:nvSpPr>
        <p:spPr>
          <a:xfrm>
            <a:off x="4766190" y="3855733"/>
            <a:ext cx="454882" cy="330270"/>
          </a:xfrm>
          <a:custGeom>
            <a:avLst/>
            <a:gdLst>
              <a:gd name="connsiteX0" fmla="*/ -16 w 454882"/>
              <a:gd name="connsiteY0" fmla="*/ 164997 h 330270"/>
              <a:gd name="connsiteX1" fmla="*/ 227425 w 454882"/>
              <a:gd name="connsiteY1" fmla="*/ -138 h 330270"/>
              <a:gd name="connsiteX2" fmla="*/ 454866 w 454882"/>
              <a:gd name="connsiteY2" fmla="*/ 164997 h 330270"/>
              <a:gd name="connsiteX3" fmla="*/ 227425 w 454882"/>
              <a:gd name="connsiteY3" fmla="*/ 330132 h 330270"/>
              <a:gd name="connsiteX4" fmla="*/ -16 w 454882"/>
              <a:gd name="connsiteY4" fmla="*/ 164997 h 33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82" h="330270">
                <a:moveTo>
                  <a:pt x="-16" y="164997"/>
                </a:moveTo>
                <a:cubicBezTo>
                  <a:pt x="-16" y="73793"/>
                  <a:pt x="101814" y="-138"/>
                  <a:pt x="227425" y="-138"/>
                </a:cubicBezTo>
                <a:cubicBezTo>
                  <a:pt x="353036" y="-138"/>
                  <a:pt x="454866" y="73793"/>
                  <a:pt x="454866" y="164997"/>
                </a:cubicBezTo>
                <a:cubicBezTo>
                  <a:pt x="454866" y="256201"/>
                  <a:pt x="353036" y="330132"/>
                  <a:pt x="227425" y="330132"/>
                </a:cubicBezTo>
                <a:cubicBezTo>
                  <a:pt x="101814" y="330132"/>
                  <a:pt x="-16" y="256201"/>
                  <a:pt x="-16" y="164997"/>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86" name="Content Placeholder 4">
            <a:extLst>
              <a:ext uri="{FF2B5EF4-FFF2-40B4-BE49-F238E27FC236}">
                <a16:creationId xmlns:a16="http://schemas.microsoft.com/office/drawing/2014/main" id="{F363C47D-DE2E-4FDA-B895-3CBFEE3CDE55}"/>
              </a:ext>
            </a:extLst>
          </p:cNvPr>
          <p:cNvSpPr txBox="1"/>
          <p:nvPr/>
        </p:nvSpPr>
        <p:spPr>
          <a:xfrm>
            <a:off x="4783932" y="3868574"/>
            <a:ext cx="391454" cy="276999"/>
          </a:xfrm>
          <a:prstGeom prst="rect">
            <a:avLst/>
          </a:prstGeom>
          <a:noFill/>
        </p:spPr>
        <p:txBody>
          <a:bodyPr wrap="none" rtlCol="0">
            <a:spAutoFit/>
          </a:bodyPr>
          <a:lstStyle/>
          <a:p>
            <a:pPr algn="l"/>
            <a:r>
              <a:rPr lang="en-US" sz="1200" spc="0" baseline="0">
                <a:solidFill>
                  <a:srgbClr val="000000"/>
                </a:solidFill>
                <a:latin typeface="Constantia"/>
                <a:sym typeface="Constantia"/>
                <a:rtl val="0"/>
              </a:rPr>
              <a:t>Q6</a:t>
            </a:r>
          </a:p>
        </p:txBody>
      </p:sp>
      <p:sp>
        <p:nvSpPr>
          <p:cNvPr id="87" name="Content Placeholder 4">
            <a:extLst>
              <a:ext uri="{FF2B5EF4-FFF2-40B4-BE49-F238E27FC236}">
                <a16:creationId xmlns:a16="http://schemas.microsoft.com/office/drawing/2014/main" id="{2C3D30FD-2F4B-4BC8-8449-FC23F672F237}"/>
              </a:ext>
            </a:extLst>
          </p:cNvPr>
          <p:cNvSpPr/>
          <p:nvPr/>
        </p:nvSpPr>
        <p:spPr>
          <a:xfrm>
            <a:off x="6521751" y="3517206"/>
            <a:ext cx="454882" cy="330270"/>
          </a:xfrm>
          <a:custGeom>
            <a:avLst/>
            <a:gdLst>
              <a:gd name="connsiteX0" fmla="*/ -16 w 454882"/>
              <a:gd name="connsiteY0" fmla="*/ 164997 h 330270"/>
              <a:gd name="connsiteX1" fmla="*/ 227425 w 454882"/>
              <a:gd name="connsiteY1" fmla="*/ -138 h 330270"/>
              <a:gd name="connsiteX2" fmla="*/ 454866 w 454882"/>
              <a:gd name="connsiteY2" fmla="*/ 164997 h 330270"/>
              <a:gd name="connsiteX3" fmla="*/ 227425 w 454882"/>
              <a:gd name="connsiteY3" fmla="*/ 330132 h 330270"/>
              <a:gd name="connsiteX4" fmla="*/ -16 w 454882"/>
              <a:gd name="connsiteY4" fmla="*/ 164997 h 33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82" h="330270">
                <a:moveTo>
                  <a:pt x="-16" y="164997"/>
                </a:moveTo>
                <a:cubicBezTo>
                  <a:pt x="-16" y="73793"/>
                  <a:pt x="101814" y="-138"/>
                  <a:pt x="227425" y="-138"/>
                </a:cubicBezTo>
                <a:cubicBezTo>
                  <a:pt x="353015" y="-138"/>
                  <a:pt x="454866" y="73793"/>
                  <a:pt x="454866" y="164997"/>
                </a:cubicBezTo>
                <a:cubicBezTo>
                  <a:pt x="454866" y="256201"/>
                  <a:pt x="353015" y="330132"/>
                  <a:pt x="227425" y="330132"/>
                </a:cubicBezTo>
                <a:cubicBezTo>
                  <a:pt x="101814" y="330132"/>
                  <a:pt x="-16" y="256201"/>
                  <a:pt x="-16" y="164997"/>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88" name="Content Placeholder 4">
            <a:extLst>
              <a:ext uri="{FF2B5EF4-FFF2-40B4-BE49-F238E27FC236}">
                <a16:creationId xmlns:a16="http://schemas.microsoft.com/office/drawing/2014/main" id="{DC292253-DBC1-4DFA-B63F-85B209641359}"/>
              </a:ext>
            </a:extLst>
          </p:cNvPr>
          <p:cNvSpPr txBox="1"/>
          <p:nvPr/>
        </p:nvSpPr>
        <p:spPr>
          <a:xfrm>
            <a:off x="6540794" y="3530047"/>
            <a:ext cx="381836" cy="276999"/>
          </a:xfrm>
          <a:prstGeom prst="rect">
            <a:avLst/>
          </a:prstGeom>
          <a:noFill/>
        </p:spPr>
        <p:txBody>
          <a:bodyPr wrap="none" rtlCol="0">
            <a:spAutoFit/>
          </a:bodyPr>
          <a:lstStyle/>
          <a:p>
            <a:pPr algn="l"/>
            <a:r>
              <a:rPr lang="en-US" sz="1200" spc="0" baseline="0" dirty="0">
                <a:solidFill>
                  <a:srgbClr val="000000"/>
                </a:solidFill>
                <a:latin typeface="Constantia"/>
                <a:sym typeface="Constantia"/>
                <a:rtl val="0"/>
              </a:rPr>
              <a:t>Q7</a:t>
            </a:r>
          </a:p>
        </p:txBody>
      </p:sp>
      <p:sp>
        <p:nvSpPr>
          <p:cNvPr id="89" name="Content Placeholder 4">
            <a:extLst>
              <a:ext uri="{FF2B5EF4-FFF2-40B4-BE49-F238E27FC236}">
                <a16:creationId xmlns:a16="http://schemas.microsoft.com/office/drawing/2014/main" id="{3EAA1A19-6C4C-4A7F-ADEE-A73FA7C7FCF6}"/>
              </a:ext>
            </a:extLst>
          </p:cNvPr>
          <p:cNvSpPr/>
          <p:nvPr/>
        </p:nvSpPr>
        <p:spPr>
          <a:xfrm>
            <a:off x="7751355" y="3591516"/>
            <a:ext cx="454882" cy="330270"/>
          </a:xfrm>
          <a:custGeom>
            <a:avLst/>
            <a:gdLst>
              <a:gd name="connsiteX0" fmla="*/ -16 w 454882"/>
              <a:gd name="connsiteY0" fmla="*/ 164997 h 330270"/>
              <a:gd name="connsiteX1" fmla="*/ 227425 w 454882"/>
              <a:gd name="connsiteY1" fmla="*/ -138 h 330270"/>
              <a:gd name="connsiteX2" fmla="*/ 454866 w 454882"/>
              <a:gd name="connsiteY2" fmla="*/ 164997 h 330270"/>
              <a:gd name="connsiteX3" fmla="*/ 227425 w 454882"/>
              <a:gd name="connsiteY3" fmla="*/ 330132 h 330270"/>
              <a:gd name="connsiteX4" fmla="*/ -16 w 454882"/>
              <a:gd name="connsiteY4" fmla="*/ 164997 h 33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82" h="330270">
                <a:moveTo>
                  <a:pt x="-16" y="164997"/>
                </a:moveTo>
                <a:cubicBezTo>
                  <a:pt x="-16" y="73793"/>
                  <a:pt x="101835" y="-138"/>
                  <a:pt x="227425" y="-138"/>
                </a:cubicBezTo>
                <a:cubicBezTo>
                  <a:pt x="353016" y="-138"/>
                  <a:pt x="454866" y="73793"/>
                  <a:pt x="454866" y="164997"/>
                </a:cubicBezTo>
                <a:cubicBezTo>
                  <a:pt x="454866" y="256201"/>
                  <a:pt x="353016" y="330132"/>
                  <a:pt x="227425" y="330132"/>
                </a:cubicBezTo>
                <a:cubicBezTo>
                  <a:pt x="101835" y="330132"/>
                  <a:pt x="-16" y="256201"/>
                  <a:pt x="-16" y="164997"/>
                </a:cubicBezTo>
                <a:close/>
              </a:path>
            </a:pathLst>
          </a:custGeom>
          <a:solidFill>
            <a:srgbClr val="FFFF00"/>
          </a:solidFill>
          <a:ln w="18204" cap="flat">
            <a:solidFill>
              <a:srgbClr val="3B7327"/>
            </a:solidFill>
            <a:prstDash val="solid"/>
            <a:round/>
          </a:ln>
        </p:spPr>
        <p:txBody>
          <a:bodyPr rtlCol="0" anchor="ctr"/>
          <a:lstStyle/>
          <a:p>
            <a:endParaRPr lang="en-US"/>
          </a:p>
        </p:txBody>
      </p:sp>
      <p:sp>
        <p:nvSpPr>
          <p:cNvPr id="90" name="Content Placeholder 4">
            <a:extLst>
              <a:ext uri="{FF2B5EF4-FFF2-40B4-BE49-F238E27FC236}">
                <a16:creationId xmlns:a16="http://schemas.microsoft.com/office/drawing/2014/main" id="{2D845884-82F5-4589-802B-05F88201F30C}"/>
              </a:ext>
            </a:extLst>
          </p:cNvPr>
          <p:cNvSpPr txBox="1"/>
          <p:nvPr/>
        </p:nvSpPr>
        <p:spPr>
          <a:xfrm>
            <a:off x="7769346" y="3612614"/>
            <a:ext cx="391454" cy="276999"/>
          </a:xfrm>
          <a:prstGeom prst="rect">
            <a:avLst/>
          </a:prstGeom>
          <a:noFill/>
        </p:spPr>
        <p:txBody>
          <a:bodyPr wrap="none" rtlCol="0">
            <a:spAutoFit/>
          </a:bodyPr>
          <a:lstStyle/>
          <a:p>
            <a:pPr algn="l"/>
            <a:r>
              <a:rPr lang="en-US" sz="1200" spc="0" baseline="0">
                <a:solidFill>
                  <a:srgbClr val="000000"/>
                </a:solidFill>
                <a:latin typeface="Constantia"/>
                <a:sym typeface="Constantia"/>
                <a:rtl val="0"/>
              </a:rPr>
              <a:t>Q8</a:t>
            </a:r>
          </a:p>
        </p:txBody>
      </p:sp>
      <p:sp>
        <p:nvSpPr>
          <p:cNvPr id="91" name="Content Placeholder 4">
            <a:extLst>
              <a:ext uri="{FF2B5EF4-FFF2-40B4-BE49-F238E27FC236}">
                <a16:creationId xmlns:a16="http://schemas.microsoft.com/office/drawing/2014/main" id="{599FF643-2199-4DD1-B734-07A07DFFAA6D}"/>
              </a:ext>
            </a:extLst>
          </p:cNvPr>
          <p:cNvSpPr txBox="1"/>
          <p:nvPr/>
        </p:nvSpPr>
        <p:spPr>
          <a:xfrm>
            <a:off x="7220919" y="4837979"/>
            <a:ext cx="793807" cy="246221"/>
          </a:xfrm>
          <a:prstGeom prst="rect">
            <a:avLst/>
          </a:prstGeom>
          <a:noFill/>
        </p:spPr>
        <p:txBody>
          <a:bodyPr wrap="none" rtlCol="0">
            <a:spAutoFit/>
          </a:bodyPr>
          <a:lstStyle/>
          <a:p>
            <a:pPr algn="l"/>
            <a:r>
              <a:rPr lang="en-US" sz="1000" spc="0" baseline="0" dirty="0">
                <a:solidFill>
                  <a:srgbClr val="FF0000"/>
                </a:solidFill>
                <a:latin typeface="Constantia"/>
                <a:sym typeface="Constantia"/>
                <a:rtl val="0"/>
              </a:rPr>
              <a:t>Researcher</a:t>
            </a:r>
          </a:p>
        </p:txBody>
      </p:sp>
    </p:spTree>
    <p:extLst>
      <p:ext uri="{BB962C8B-B14F-4D97-AF65-F5344CB8AC3E}">
        <p14:creationId xmlns:p14="http://schemas.microsoft.com/office/powerpoint/2010/main" val="2037580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D4F6-22E3-413E-B2CA-92EDAB4B966E}"/>
              </a:ext>
            </a:extLst>
          </p:cNvPr>
          <p:cNvSpPr>
            <a:spLocks noGrp="1"/>
          </p:cNvSpPr>
          <p:nvPr>
            <p:ph type="title"/>
          </p:nvPr>
        </p:nvSpPr>
        <p:spPr/>
        <p:txBody>
          <a:bodyPr/>
          <a:lstStyle/>
          <a:p>
            <a:r>
              <a:rPr lang="en-US" dirty="0"/>
              <a:t>User Story 1 – Onboard a New Research Data Partner </a:t>
            </a:r>
            <a:r>
              <a:rPr lang="en-US" sz="2800" dirty="0"/>
              <a:t>(3/3)</a:t>
            </a:r>
          </a:p>
        </p:txBody>
      </p:sp>
      <p:sp>
        <p:nvSpPr>
          <p:cNvPr id="3" name="Content Placeholder 2">
            <a:extLst>
              <a:ext uri="{FF2B5EF4-FFF2-40B4-BE49-F238E27FC236}">
                <a16:creationId xmlns:a16="http://schemas.microsoft.com/office/drawing/2014/main" id="{C7BAB520-2DC7-4283-A273-B8958B605AD2}"/>
              </a:ext>
            </a:extLst>
          </p:cNvPr>
          <p:cNvSpPr>
            <a:spLocks noGrp="1"/>
          </p:cNvSpPr>
          <p:nvPr>
            <p:ph idx="1"/>
          </p:nvPr>
        </p:nvSpPr>
        <p:spPr>
          <a:xfrm>
            <a:off x="838200" y="1825625"/>
            <a:ext cx="10515600" cy="4667250"/>
          </a:xfrm>
        </p:spPr>
        <p:txBody>
          <a:bodyPr>
            <a:normAutofit/>
          </a:bodyPr>
          <a:lstStyle/>
          <a:p>
            <a:r>
              <a:rPr lang="en-US" dirty="0"/>
              <a:t>Requirements for a Trust Service Provider</a:t>
            </a:r>
          </a:p>
          <a:p>
            <a:pPr lvl="1"/>
            <a:r>
              <a:rPr lang="en-US" dirty="0"/>
              <a:t>The Trust Service Provider supports many of the Data/Trust Services required for the various research use cases.</a:t>
            </a:r>
          </a:p>
          <a:p>
            <a:pPr lvl="2"/>
            <a:r>
              <a:rPr lang="en-US" dirty="0"/>
              <a:t>The Trust Service Provider SHALL support the Trust Service Operations as specified in the Trust Service Provider Capability Statement.</a:t>
            </a:r>
          </a:p>
          <a:p>
            <a:pPr lvl="1"/>
            <a:endParaRPr lang="en-US" dirty="0"/>
          </a:p>
          <a:p>
            <a:r>
              <a:rPr lang="en-US" dirty="0"/>
              <a:t>Feedback Requested: </a:t>
            </a:r>
          </a:p>
          <a:p>
            <a:pPr lvl="1"/>
            <a:r>
              <a:rPr lang="en-US" dirty="0"/>
              <a:t>Should MedMorph prescribe specific behavior/operation to translate from one data model to another? Since this is an internal implementation detail of the organization, MedMorph's intention is to leverage the CDMH mappings from FHIR to research data models but not prescribe any behavioral/operational constructs for the actual conversion.</a:t>
            </a:r>
          </a:p>
        </p:txBody>
      </p:sp>
    </p:spTree>
    <p:extLst>
      <p:ext uri="{BB962C8B-B14F-4D97-AF65-F5344CB8AC3E}">
        <p14:creationId xmlns:p14="http://schemas.microsoft.com/office/powerpoint/2010/main" val="1604395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21DA-73A0-463D-A32F-998ED07C97D1}"/>
              </a:ext>
            </a:extLst>
          </p:cNvPr>
          <p:cNvSpPr>
            <a:spLocks noGrp="1"/>
          </p:cNvSpPr>
          <p:nvPr>
            <p:ph type="title"/>
          </p:nvPr>
        </p:nvSpPr>
        <p:spPr/>
        <p:txBody>
          <a:bodyPr/>
          <a:lstStyle/>
          <a:p>
            <a:r>
              <a:rPr lang="en-US" dirty="0"/>
              <a:t>Data Elements</a:t>
            </a:r>
          </a:p>
        </p:txBody>
      </p:sp>
      <p:sp>
        <p:nvSpPr>
          <p:cNvPr id="3" name="Content Placeholder 2">
            <a:extLst>
              <a:ext uri="{FF2B5EF4-FFF2-40B4-BE49-F238E27FC236}">
                <a16:creationId xmlns:a16="http://schemas.microsoft.com/office/drawing/2014/main" id="{DC31F21C-0652-4C64-A48B-6107D416606E}"/>
              </a:ext>
            </a:extLst>
          </p:cNvPr>
          <p:cNvSpPr>
            <a:spLocks noGrp="1"/>
          </p:cNvSpPr>
          <p:nvPr>
            <p:ph idx="1"/>
          </p:nvPr>
        </p:nvSpPr>
        <p:spPr/>
        <p:txBody>
          <a:bodyPr>
            <a:normAutofit lnSpcReduction="10000"/>
          </a:bodyPr>
          <a:lstStyle/>
          <a:p>
            <a:r>
              <a:rPr lang="en-US" dirty="0"/>
              <a:t>PCORnet Common Data Model (CDM) v6 (needs mapped to FHIR)</a:t>
            </a:r>
          </a:p>
          <a:p>
            <a:r>
              <a:rPr lang="en-US" dirty="0"/>
              <a:t>PCORnet Common Data Model (CDM) v5.1</a:t>
            </a:r>
          </a:p>
          <a:p>
            <a:pPr lvl="1"/>
            <a:r>
              <a:rPr lang="en-US" dirty="0"/>
              <a:t>Used the CDMH FHIR IG mappings of CDM v4 to FHIR</a:t>
            </a:r>
          </a:p>
          <a:p>
            <a:pPr lvl="1"/>
            <a:endParaRPr lang="en-US" dirty="0"/>
          </a:p>
          <a:p>
            <a:r>
              <a:rPr lang="en-US" dirty="0">
                <a:solidFill>
                  <a:srgbClr val="FF0000"/>
                </a:solidFill>
              </a:rPr>
              <a:t>5/6 Notes:</a:t>
            </a:r>
          </a:p>
          <a:p>
            <a:pPr lvl="1"/>
            <a:r>
              <a:rPr lang="en-US" dirty="0">
                <a:solidFill>
                  <a:srgbClr val="FF0000"/>
                </a:solidFill>
              </a:rPr>
              <a:t>A post-processing step is needed after PCOR is transformed to FHIR</a:t>
            </a:r>
          </a:p>
          <a:p>
            <a:pPr lvl="1"/>
            <a:r>
              <a:rPr lang="en-US" dirty="0">
                <a:solidFill>
                  <a:srgbClr val="FF0000"/>
                </a:solidFill>
              </a:rPr>
              <a:t>Les </a:t>
            </a:r>
            <a:r>
              <a:rPr lang="en-US" dirty="0" err="1">
                <a:solidFill>
                  <a:srgbClr val="FF0000"/>
                </a:solidFill>
              </a:rPr>
              <a:t>Lenert</a:t>
            </a:r>
            <a:r>
              <a:rPr lang="en-US" dirty="0">
                <a:solidFill>
                  <a:srgbClr val="FF0000"/>
                </a:solidFill>
              </a:rPr>
              <a:t> has done FHIR (STU 3) to PCORnet v6 mapping</a:t>
            </a:r>
          </a:p>
          <a:p>
            <a:pPr lvl="1"/>
            <a:r>
              <a:rPr lang="en-US" dirty="0">
                <a:solidFill>
                  <a:srgbClr val="FF0000"/>
                </a:solidFill>
              </a:rPr>
              <a:t>Mapping to FHIR is a challenge </a:t>
            </a:r>
          </a:p>
          <a:p>
            <a:pPr lvl="2"/>
            <a:r>
              <a:rPr lang="en-US" dirty="0">
                <a:solidFill>
                  <a:srgbClr val="FF0000"/>
                </a:solidFill>
              </a:rPr>
              <a:t>When to map? Data is always changing</a:t>
            </a:r>
          </a:p>
          <a:p>
            <a:pPr lvl="2"/>
            <a:r>
              <a:rPr lang="en-US" dirty="0">
                <a:solidFill>
                  <a:srgbClr val="FF0000"/>
                </a:solidFill>
              </a:rPr>
              <a:t>In FHIR, when a record is “closed” the data still changes (corrections, revisions)</a:t>
            </a:r>
          </a:p>
          <a:p>
            <a:pPr lvl="2"/>
            <a:r>
              <a:rPr lang="en-US" dirty="0">
                <a:solidFill>
                  <a:srgbClr val="FF0000"/>
                </a:solidFill>
              </a:rPr>
              <a:t>Need a place to store revisions</a:t>
            </a:r>
          </a:p>
        </p:txBody>
      </p:sp>
    </p:spTree>
    <p:extLst>
      <p:ext uri="{BB962C8B-B14F-4D97-AF65-F5344CB8AC3E}">
        <p14:creationId xmlns:p14="http://schemas.microsoft.com/office/powerpoint/2010/main" val="2097264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D486-FD36-461A-B4B3-0AF2EFBEF2F0}"/>
              </a:ext>
            </a:extLst>
          </p:cNvPr>
          <p:cNvSpPr>
            <a:spLocks noGrp="1"/>
          </p:cNvSpPr>
          <p:nvPr>
            <p:ph type="title"/>
          </p:nvPr>
        </p:nvSpPr>
        <p:spPr/>
        <p:txBody>
          <a:bodyPr/>
          <a:lstStyle/>
          <a:p>
            <a:r>
              <a:rPr lang="en-US" dirty="0"/>
              <a:t>Content IG Requirements – User Story 1</a:t>
            </a:r>
          </a:p>
        </p:txBody>
      </p:sp>
      <p:sp>
        <p:nvSpPr>
          <p:cNvPr id="3" name="Content Placeholder 2">
            <a:extLst>
              <a:ext uri="{FF2B5EF4-FFF2-40B4-BE49-F238E27FC236}">
                <a16:creationId xmlns:a16="http://schemas.microsoft.com/office/drawing/2014/main" id="{632C3FB2-9B43-4C73-80B2-0B1732A6AD46}"/>
              </a:ext>
            </a:extLst>
          </p:cNvPr>
          <p:cNvSpPr>
            <a:spLocks noGrp="1"/>
          </p:cNvSpPr>
          <p:nvPr>
            <p:ph idx="1"/>
          </p:nvPr>
        </p:nvSpPr>
        <p:spPr/>
        <p:txBody>
          <a:bodyPr/>
          <a:lstStyle/>
          <a:p>
            <a:r>
              <a:rPr lang="en-US" dirty="0">
                <a:hlinkClick r:id="rId2"/>
              </a:rPr>
              <a:t>Research Data Extraction</a:t>
            </a:r>
            <a:endParaRPr lang="en-US" dirty="0"/>
          </a:p>
          <a:p>
            <a:pPr lvl="1"/>
            <a:r>
              <a:rPr lang="en-US" dirty="0"/>
              <a:t>Requirements for EHR</a:t>
            </a:r>
          </a:p>
          <a:p>
            <a:pPr lvl="2"/>
            <a:r>
              <a:rPr lang="en-US" dirty="0"/>
              <a:t>Creation of Group Resource</a:t>
            </a:r>
          </a:p>
          <a:p>
            <a:pPr lvl="2"/>
            <a:r>
              <a:rPr lang="en-US" dirty="0"/>
              <a:t>Consent Management</a:t>
            </a:r>
          </a:p>
          <a:p>
            <a:pPr lvl="2"/>
            <a:r>
              <a:rPr lang="en-US" dirty="0"/>
              <a:t>Validating Consent Before Disclosing Data</a:t>
            </a:r>
          </a:p>
          <a:p>
            <a:pPr lvl="2"/>
            <a:r>
              <a:rPr lang="en-US" dirty="0"/>
              <a:t>EHR APIs and Profiles to be Supported</a:t>
            </a:r>
          </a:p>
          <a:p>
            <a:pPr lvl="1"/>
            <a:r>
              <a:rPr lang="en-US" dirty="0"/>
              <a:t>Requirements for Backend Service App (BSA)</a:t>
            </a:r>
          </a:p>
          <a:p>
            <a:pPr lvl="1"/>
            <a:r>
              <a:rPr lang="en-US" dirty="0"/>
              <a:t>Requirements for Data Mart</a:t>
            </a:r>
          </a:p>
          <a:p>
            <a:pPr lvl="2"/>
            <a:r>
              <a:rPr lang="en-US" dirty="0"/>
              <a:t>APIs and Profiles to be Supported by Data Mart</a:t>
            </a:r>
          </a:p>
          <a:p>
            <a:pPr lvl="1"/>
            <a:r>
              <a:rPr lang="en-US" dirty="0"/>
              <a:t>Requirements for a Trust Service Provider</a:t>
            </a:r>
          </a:p>
          <a:p>
            <a:pPr lvl="1"/>
            <a:r>
              <a:rPr lang="en-US" dirty="0"/>
              <a:t>Sufficiency of US Core Data Elements</a:t>
            </a:r>
          </a:p>
          <a:p>
            <a:pPr lvl="2"/>
            <a:endParaRPr lang="en-US" dirty="0"/>
          </a:p>
        </p:txBody>
      </p:sp>
    </p:spTree>
    <p:extLst>
      <p:ext uri="{BB962C8B-B14F-4D97-AF65-F5344CB8AC3E}">
        <p14:creationId xmlns:p14="http://schemas.microsoft.com/office/powerpoint/2010/main" val="1999177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C364-590D-412A-B26D-46850635C972}"/>
              </a:ext>
            </a:extLst>
          </p:cNvPr>
          <p:cNvSpPr>
            <a:spLocks noGrp="1"/>
          </p:cNvSpPr>
          <p:nvPr>
            <p:ph type="title"/>
          </p:nvPr>
        </p:nvSpPr>
        <p:spPr/>
        <p:txBody>
          <a:bodyPr/>
          <a:lstStyle/>
          <a:p>
            <a:r>
              <a:rPr lang="en-US" dirty="0"/>
              <a:t>Content IG Requirements – User Story 2</a:t>
            </a:r>
          </a:p>
        </p:txBody>
      </p:sp>
      <p:sp>
        <p:nvSpPr>
          <p:cNvPr id="3" name="Content Placeholder 2">
            <a:extLst>
              <a:ext uri="{FF2B5EF4-FFF2-40B4-BE49-F238E27FC236}">
                <a16:creationId xmlns:a16="http://schemas.microsoft.com/office/drawing/2014/main" id="{541EE865-1799-4977-8FBA-4466926F680B}"/>
              </a:ext>
            </a:extLst>
          </p:cNvPr>
          <p:cNvSpPr>
            <a:spLocks noGrp="1"/>
          </p:cNvSpPr>
          <p:nvPr>
            <p:ph idx="1"/>
          </p:nvPr>
        </p:nvSpPr>
        <p:spPr/>
        <p:txBody>
          <a:bodyPr/>
          <a:lstStyle/>
          <a:p>
            <a:r>
              <a:rPr lang="en-US" dirty="0">
                <a:hlinkClick r:id="rId2"/>
              </a:rPr>
              <a:t>Research Data Query</a:t>
            </a:r>
            <a:endParaRPr lang="en-US" dirty="0"/>
          </a:p>
          <a:p>
            <a:pPr lvl="1"/>
            <a:r>
              <a:rPr lang="en-US" dirty="0"/>
              <a:t>Requirements for Researcher Portal</a:t>
            </a:r>
          </a:p>
          <a:p>
            <a:pPr lvl="1"/>
            <a:r>
              <a:rPr lang="en-US" dirty="0"/>
              <a:t>Requirements for Query Translator and Submitter</a:t>
            </a:r>
          </a:p>
          <a:p>
            <a:pPr lvl="1"/>
            <a:r>
              <a:rPr lang="en-US" dirty="0"/>
              <a:t>Requirements for Backend Service App</a:t>
            </a:r>
          </a:p>
          <a:p>
            <a:pPr lvl="1"/>
            <a:r>
              <a:rPr lang="en-US" dirty="0"/>
              <a:t>Requirements for Data Mart</a:t>
            </a:r>
          </a:p>
          <a:p>
            <a:pPr lvl="1"/>
            <a:r>
              <a:rPr lang="en-US" dirty="0"/>
              <a:t>Requirements for Result Translator and Aggregator</a:t>
            </a:r>
          </a:p>
          <a:p>
            <a:pPr lvl="1"/>
            <a:endParaRPr lang="en-US" dirty="0"/>
          </a:p>
        </p:txBody>
      </p:sp>
    </p:spTree>
    <p:extLst>
      <p:ext uri="{BB962C8B-B14F-4D97-AF65-F5344CB8AC3E}">
        <p14:creationId xmlns:p14="http://schemas.microsoft.com/office/powerpoint/2010/main" val="1188280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CD4E-7131-4757-A071-584FD49E53BD}"/>
              </a:ext>
            </a:extLst>
          </p:cNvPr>
          <p:cNvSpPr>
            <a:spLocks noGrp="1"/>
          </p:cNvSpPr>
          <p:nvPr>
            <p:ph type="title"/>
          </p:nvPr>
        </p:nvSpPr>
        <p:spPr>
          <a:xfrm>
            <a:off x="838200" y="365125"/>
            <a:ext cx="10805160" cy="1325563"/>
          </a:xfrm>
        </p:spPr>
        <p:txBody>
          <a:bodyPr/>
          <a:lstStyle/>
          <a:p>
            <a:r>
              <a:rPr lang="en-US" dirty="0"/>
              <a:t>FHIR IG Proposal for the Research Content IG</a:t>
            </a:r>
          </a:p>
        </p:txBody>
      </p:sp>
      <p:sp>
        <p:nvSpPr>
          <p:cNvPr id="3" name="Content Placeholder 2">
            <a:extLst>
              <a:ext uri="{FF2B5EF4-FFF2-40B4-BE49-F238E27FC236}">
                <a16:creationId xmlns:a16="http://schemas.microsoft.com/office/drawing/2014/main" id="{6DC1988C-DAC1-4C68-BB33-AF34B52A4575}"/>
              </a:ext>
            </a:extLst>
          </p:cNvPr>
          <p:cNvSpPr>
            <a:spLocks noGrp="1"/>
          </p:cNvSpPr>
          <p:nvPr>
            <p:ph idx="1"/>
          </p:nvPr>
        </p:nvSpPr>
        <p:spPr/>
        <p:txBody>
          <a:bodyPr/>
          <a:lstStyle/>
          <a:p>
            <a:r>
              <a:rPr lang="en-US" dirty="0"/>
              <a:t> </a:t>
            </a:r>
            <a:r>
              <a:rPr lang="en-US" dirty="0">
                <a:hlinkClick r:id="rId2"/>
              </a:rPr>
              <a:t>https://confluence.hl7.org/display/FHIR/Research+Data+Exchange</a:t>
            </a:r>
            <a:endParaRPr lang="en-US" dirty="0"/>
          </a:p>
          <a:p>
            <a:pPr marL="0" indent="0">
              <a:buNone/>
            </a:pPr>
            <a:endParaRPr lang="en-US" dirty="0"/>
          </a:p>
        </p:txBody>
      </p:sp>
    </p:spTree>
    <p:extLst>
      <p:ext uri="{BB962C8B-B14F-4D97-AF65-F5344CB8AC3E}">
        <p14:creationId xmlns:p14="http://schemas.microsoft.com/office/powerpoint/2010/main" val="1728182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21411-0419-4607-A862-E37C31D93766}"/>
              </a:ext>
            </a:extLst>
          </p:cNvPr>
          <p:cNvSpPr>
            <a:spLocks noGrp="1"/>
          </p:cNvSpPr>
          <p:nvPr>
            <p:ph type="title"/>
          </p:nvPr>
        </p:nvSpPr>
        <p:spPr/>
        <p:txBody>
          <a:bodyPr/>
          <a:lstStyle/>
          <a:p>
            <a:r>
              <a:rPr lang="en-US" dirty="0"/>
              <a:t>Researcher Portal</a:t>
            </a:r>
          </a:p>
        </p:txBody>
      </p:sp>
      <p:sp>
        <p:nvSpPr>
          <p:cNvPr id="3" name="Content Placeholder 2">
            <a:extLst>
              <a:ext uri="{FF2B5EF4-FFF2-40B4-BE49-F238E27FC236}">
                <a16:creationId xmlns:a16="http://schemas.microsoft.com/office/drawing/2014/main" id="{670985EC-625D-4053-A039-5032EFD783CF}"/>
              </a:ext>
            </a:extLst>
          </p:cNvPr>
          <p:cNvSpPr>
            <a:spLocks noGrp="1"/>
          </p:cNvSpPr>
          <p:nvPr>
            <p:ph idx="1"/>
          </p:nvPr>
        </p:nvSpPr>
        <p:spPr/>
        <p:txBody>
          <a:bodyPr>
            <a:normAutofit fontScale="92500"/>
          </a:bodyPr>
          <a:lstStyle/>
          <a:p>
            <a:r>
              <a:rPr lang="en-US" sz="2800" dirty="0"/>
              <a:t>A system that is used by the researcher to explore which data marts exist, compose queries, submit the queries, receive results for analysis.</a:t>
            </a:r>
          </a:p>
          <a:p>
            <a:r>
              <a:rPr lang="en-US" dirty="0"/>
              <a:t>Requirements:</a:t>
            </a:r>
          </a:p>
          <a:p>
            <a:pPr lvl="1"/>
            <a:r>
              <a:rPr lang="en-US" dirty="0"/>
              <a:t>SHALL provide an interface to create a Knowledge Artifact containing the researcher query and required value sets for filtering data.</a:t>
            </a:r>
          </a:p>
          <a:p>
            <a:pPr lvl="1"/>
            <a:r>
              <a:rPr lang="en-US" dirty="0"/>
              <a:t>SHALL support both FHIR Path and CQL based queries. </a:t>
            </a:r>
            <a:r>
              <a:rPr lang="en-US" dirty="0">
                <a:solidFill>
                  <a:srgbClr val="FF0000"/>
                </a:solidFill>
              </a:rPr>
              <a:t>Other formats?</a:t>
            </a:r>
          </a:p>
          <a:p>
            <a:pPr lvl="1"/>
            <a:r>
              <a:rPr lang="en-US" dirty="0"/>
              <a:t>SHALL maintain Endpoint information for each Data Mart to submit the query. This Endpoint refers to the Backend Service App responsible to interact with the Data Mart.</a:t>
            </a:r>
          </a:p>
          <a:p>
            <a:pPr lvl="1"/>
            <a:r>
              <a:rPr lang="en-US" dirty="0"/>
              <a:t>SHALL create a Task instance for each submission of the query. This is designated as the parent Task for the query.</a:t>
            </a:r>
          </a:p>
          <a:p>
            <a:pPr lvl="1"/>
            <a:r>
              <a:rPr lang="en-US" dirty="0">
                <a:solidFill>
                  <a:srgbClr val="FF0000"/>
                </a:solidFill>
              </a:rPr>
              <a:t>SHALL submit query to Query Translator and Submitter?</a:t>
            </a:r>
          </a:p>
          <a:p>
            <a:pPr lvl="1"/>
            <a:endParaRPr lang="en-US" dirty="0"/>
          </a:p>
        </p:txBody>
      </p:sp>
    </p:spTree>
    <p:extLst>
      <p:ext uri="{BB962C8B-B14F-4D97-AF65-F5344CB8AC3E}">
        <p14:creationId xmlns:p14="http://schemas.microsoft.com/office/powerpoint/2010/main" val="383746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1923B-97EC-477E-8CE1-3DF3F3BCA852}"/>
              </a:ext>
            </a:extLst>
          </p:cNvPr>
          <p:cNvSpPr>
            <a:spLocks noGrp="1"/>
          </p:cNvSpPr>
          <p:nvPr>
            <p:ph type="title"/>
          </p:nvPr>
        </p:nvSpPr>
        <p:spPr/>
        <p:txBody>
          <a:bodyPr/>
          <a:lstStyle/>
          <a:p>
            <a:r>
              <a:rPr lang="en-US" dirty="0"/>
              <a:t>Query Translator and Submitter</a:t>
            </a:r>
          </a:p>
        </p:txBody>
      </p:sp>
      <p:sp>
        <p:nvSpPr>
          <p:cNvPr id="3" name="Content Placeholder 2">
            <a:extLst>
              <a:ext uri="{FF2B5EF4-FFF2-40B4-BE49-F238E27FC236}">
                <a16:creationId xmlns:a16="http://schemas.microsoft.com/office/drawing/2014/main" id="{24735D66-0792-4793-825D-5B1A2EB77898}"/>
              </a:ext>
            </a:extLst>
          </p:cNvPr>
          <p:cNvSpPr>
            <a:spLocks noGrp="1"/>
          </p:cNvSpPr>
          <p:nvPr>
            <p:ph idx="1"/>
          </p:nvPr>
        </p:nvSpPr>
        <p:spPr/>
        <p:txBody>
          <a:bodyPr>
            <a:normAutofit fontScale="92500" lnSpcReduction="10000"/>
          </a:bodyPr>
          <a:lstStyle/>
          <a:p>
            <a:r>
              <a:rPr lang="en-US" sz="2800" dirty="0"/>
              <a:t>A system that interacts with the Researcher Portal to receive queries, translate queries and then submit the queries to the Backend Service App.</a:t>
            </a:r>
          </a:p>
          <a:p>
            <a:r>
              <a:rPr lang="en-US" dirty="0"/>
              <a:t>Requirements:</a:t>
            </a:r>
          </a:p>
          <a:p>
            <a:pPr lvl="1"/>
            <a:r>
              <a:rPr lang="en-US" dirty="0"/>
              <a:t>Will translate the FHIR Path or CQL Query to a format desired by the Data Mart based on the Data Mart Endpoint information. </a:t>
            </a:r>
            <a:r>
              <a:rPr lang="en-US" dirty="0">
                <a:solidFill>
                  <a:srgbClr val="FF0000"/>
                </a:solidFill>
              </a:rPr>
              <a:t>Other formats?</a:t>
            </a:r>
            <a:endParaRPr lang="en-US" dirty="0"/>
          </a:p>
          <a:p>
            <a:pPr lvl="1"/>
            <a:r>
              <a:rPr lang="en-US" dirty="0"/>
              <a:t>Will create a Task for each Data Mart to which the query is submitted. The parent Task for each of the created Tasks is set to the one created by the Researcher Portal. This will ensure tracking of a single query across all Data Marts and allows for monitoring and management of the Tasks.</a:t>
            </a:r>
          </a:p>
          <a:p>
            <a:pPr lvl="1"/>
            <a:r>
              <a:rPr lang="en-US" dirty="0"/>
              <a:t>Will allow the retrieval of Tasks specific to each Data Mart using search mechanisms.</a:t>
            </a:r>
          </a:p>
          <a:p>
            <a:pPr lvl="1"/>
            <a:r>
              <a:rPr lang="en-US" dirty="0"/>
              <a:t>Will allow the update of the Task Status by the Backend Service App as the Task gets executed in the data mart.</a:t>
            </a:r>
          </a:p>
          <a:p>
            <a:pPr lvl="1"/>
            <a:r>
              <a:rPr lang="en-US" dirty="0">
                <a:solidFill>
                  <a:srgbClr val="FF0000"/>
                </a:solidFill>
              </a:rPr>
              <a:t>Will distributed translated query to Backend Service App?</a:t>
            </a:r>
          </a:p>
          <a:p>
            <a:pPr lvl="1"/>
            <a:endParaRPr lang="en-US" dirty="0">
              <a:solidFill>
                <a:srgbClr val="FF0000"/>
              </a:solidFill>
            </a:endParaRPr>
          </a:p>
          <a:p>
            <a:endParaRPr lang="en-US" dirty="0"/>
          </a:p>
        </p:txBody>
      </p:sp>
    </p:spTree>
    <p:extLst>
      <p:ext uri="{BB962C8B-B14F-4D97-AF65-F5344CB8AC3E}">
        <p14:creationId xmlns:p14="http://schemas.microsoft.com/office/powerpoint/2010/main" val="177645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1923B-97EC-477E-8CE1-3DF3F3BCA852}"/>
              </a:ext>
            </a:extLst>
          </p:cNvPr>
          <p:cNvSpPr>
            <a:spLocks noGrp="1"/>
          </p:cNvSpPr>
          <p:nvPr>
            <p:ph type="title"/>
          </p:nvPr>
        </p:nvSpPr>
        <p:spPr/>
        <p:txBody>
          <a:bodyPr/>
          <a:lstStyle/>
          <a:p>
            <a:r>
              <a:rPr lang="en-US" dirty="0"/>
              <a:t>Query Translator and Submitter</a:t>
            </a:r>
          </a:p>
        </p:txBody>
      </p:sp>
      <p:sp>
        <p:nvSpPr>
          <p:cNvPr id="3" name="Content Placeholder 2">
            <a:extLst>
              <a:ext uri="{FF2B5EF4-FFF2-40B4-BE49-F238E27FC236}">
                <a16:creationId xmlns:a16="http://schemas.microsoft.com/office/drawing/2014/main" id="{24735D66-0792-4793-825D-5B1A2EB77898}"/>
              </a:ext>
            </a:extLst>
          </p:cNvPr>
          <p:cNvSpPr>
            <a:spLocks noGrp="1"/>
          </p:cNvSpPr>
          <p:nvPr>
            <p:ph idx="1"/>
          </p:nvPr>
        </p:nvSpPr>
        <p:spPr/>
        <p:txBody>
          <a:bodyPr>
            <a:normAutofit/>
          </a:bodyPr>
          <a:lstStyle/>
          <a:p>
            <a:r>
              <a:rPr lang="en-US" dirty="0"/>
              <a:t>Feedback Requested:</a:t>
            </a:r>
          </a:p>
          <a:p>
            <a:pPr lvl="1"/>
            <a:r>
              <a:rPr lang="en-US" dirty="0"/>
              <a:t>In the current CDMH architecture, the Query Translator and Submitter is a common service that can be used to translate queries. </a:t>
            </a:r>
          </a:p>
          <a:p>
            <a:pPr lvl="2"/>
            <a:r>
              <a:rPr lang="en-US" dirty="0"/>
              <a:t>Should the query translation services be subsumed into the Backend Service App which can leverage common Data/Trust Services for conversion as needed?</a:t>
            </a:r>
          </a:p>
          <a:p>
            <a:pPr lvl="2"/>
            <a:r>
              <a:rPr lang="en-US" dirty="0"/>
              <a:t>Or should the Query Translator and Submitter be a distinct actor as currently shown in the abstract model?</a:t>
            </a:r>
          </a:p>
        </p:txBody>
      </p:sp>
    </p:spTree>
    <p:extLst>
      <p:ext uri="{BB962C8B-B14F-4D97-AF65-F5344CB8AC3E}">
        <p14:creationId xmlns:p14="http://schemas.microsoft.com/office/powerpoint/2010/main" val="3311566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18554-62ED-41CA-A963-214342D5FAE4}"/>
              </a:ext>
            </a:extLst>
          </p:cNvPr>
          <p:cNvSpPr>
            <a:spLocks noGrp="1"/>
          </p:cNvSpPr>
          <p:nvPr>
            <p:ph type="title"/>
          </p:nvPr>
        </p:nvSpPr>
        <p:spPr/>
        <p:txBody>
          <a:bodyPr/>
          <a:lstStyle/>
          <a:p>
            <a:r>
              <a:rPr lang="en-US" dirty="0"/>
              <a:t>Backend Services App</a:t>
            </a:r>
          </a:p>
        </p:txBody>
      </p:sp>
      <p:sp>
        <p:nvSpPr>
          <p:cNvPr id="3" name="Content Placeholder 2">
            <a:extLst>
              <a:ext uri="{FF2B5EF4-FFF2-40B4-BE49-F238E27FC236}">
                <a16:creationId xmlns:a16="http://schemas.microsoft.com/office/drawing/2014/main" id="{F29EFA4C-9307-4328-BEA3-3D8F52FD25F7}"/>
              </a:ext>
            </a:extLst>
          </p:cNvPr>
          <p:cNvSpPr>
            <a:spLocks noGrp="1"/>
          </p:cNvSpPr>
          <p:nvPr>
            <p:ph idx="1"/>
          </p:nvPr>
        </p:nvSpPr>
        <p:spPr/>
        <p:txBody>
          <a:bodyPr>
            <a:normAutofit fontScale="92500" lnSpcReduction="20000"/>
          </a:bodyPr>
          <a:lstStyle/>
          <a:p>
            <a:r>
              <a:rPr lang="en-US" sz="2800" dirty="0"/>
              <a:t>A system that resides within the clinical care setting and interacts with the EHRs, Data Marts and the systems used by the researchers. The system will use specific Knowledge Artifact resources to identify when data has to be extracted, when data has to be queried and how results have to be returned.</a:t>
            </a:r>
          </a:p>
          <a:p>
            <a:r>
              <a:rPr lang="en-US" dirty="0"/>
              <a:t>Requirements:</a:t>
            </a:r>
          </a:p>
          <a:p>
            <a:pPr lvl="1"/>
            <a:r>
              <a:rPr lang="en-US" dirty="0"/>
              <a:t>SHALL retrieve the specific Tasks designated to be executed on it’s connected Data Marts.</a:t>
            </a:r>
          </a:p>
          <a:p>
            <a:pPr lvl="1"/>
            <a:r>
              <a:rPr lang="en-US" dirty="0"/>
              <a:t>SHALL execute the query specified by the Task on the Data Mart and collect the results.</a:t>
            </a:r>
          </a:p>
          <a:p>
            <a:pPr lvl="1"/>
            <a:r>
              <a:rPr lang="en-US" dirty="0"/>
              <a:t>SHALL update the Task status based on the execution.</a:t>
            </a:r>
          </a:p>
          <a:p>
            <a:pPr lvl="1"/>
            <a:r>
              <a:rPr lang="en-US" dirty="0"/>
              <a:t>If required and specified in the Knowledge Artifact, the Backend Service App SHALL allow display and approval of query results before submitting them to the researcher.</a:t>
            </a:r>
          </a:p>
          <a:p>
            <a:pPr lvl="1"/>
            <a:r>
              <a:rPr lang="en-US" dirty="0"/>
              <a:t>SHALL submit the results to the Result Translator and Aggregator after query execution, results review and approval.</a:t>
            </a:r>
          </a:p>
          <a:p>
            <a:endParaRPr lang="en-US" sz="2800" dirty="0"/>
          </a:p>
          <a:p>
            <a:endParaRPr lang="en-US" dirty="0"/>
          </a:p>
        </p:txBody>
      </p:sp>
    </p:spTree>
    <p:extLst>
      <p:ext uri="{BB962C8B-B14F-4D97-AF65-F5344CB8AC3E}">
        <p14:creationId xmlns:p14="http://schemas.microsoft.com/office/powerpoint/2010/main" val="4050345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A0DB2-DAE4-4961-BFFF-DC5125CFDA41}"/>
              </a:ext>
            </a:extLst>
          </p:cNvPr>
          <p:cNvSpPr>
            <a:spLocks noGrp="1"/>
          </p:cNvSpPr>
          <p:nvPr>
            <p:ph type="title"/>
          </p:nvPr>
        </p:nvSpPr>
        <p:spPr/>
        <p:txBody>
          <a:bodyPr/>
          <a:lstStyle/>
          <a:p>
            <a:r>
              <a:rPr lang="en-US" dirty="0"/>
              <a:t>Data Mart</a:t>
            </a:r>
          </a:p>
        </p:txBody>
      </p:sp>
      <p:sp>
        <p:nvSpPr>
          <p:cNvPr id="3" name="Content Placeholder 2">
            <a:extLst>
              <a:ext uri="{FF2B5EF4-FFF2-40B4-BE49-F238E27FC236}">
                <a16:creationId xmlns:a16="http://schemas.microsoft.com/office/drawing/2014/main" id="{93563A5A-DF2C-4276-BE5E-4489923F7A34}"/>
              </a:ext>
            </a:extLst>
          </p:cNvPr>
          <p:cNvSpPr>
            <a:spLocks noGrp="1"/>
          </p:cNvSpPr>
          <p:nvPr>
            <p:ph idx="1"/>
          </p:nvPr>
        </p:nvSpPr>
        <p:spPr>
          <a:xfrm>
            <a:off x="838199" y="1292086"/>
            <a:ext cx="11088757" cy="5446643"/>
          </a:xfrm>
        </p:spPr>
        <p:txBody>
          <a:bodyPr>
            <a:normAutofit fontScale="92500" lnSpcReduction="20000"/>
          </a:bodyPr>
          <a:lstStyle/>
          <a:p>
            <a:r>
              <a:rPr lang="en-US" sz="2400" dirty="0"/>
              <a:t>A system that will hold data that is to be accessed by researchers. Typically, researchers do not access the EHR or operational data stores directly as they are used for clinical operations. In order to facilitate access to researchers’ healthcare organizations populate Data Marts that can be accessed by researchers. The data models that are used to store the data may depend on the types of research studies. The following are the commonly used data models for research:</a:t>
            </a:r>
          </a:p>
          <a:p>
            <a:pPr lvl="1"/>
            <a:r>
              <a:rPr lang="en-US" sz="2000" dirty="0"/>
              <a:t>PCORnet CDM</a:t>
            </a:r>
          </a:p>
          <a:p>
            <a:pPr lvl="1"/>
            <a:r>
              <a:rPr lang="en-US" sz="2000" dirty="0"/>
              <a:t>i2b2</a:t>
            </a:r>
          </a:p>
          <a:p>
            <a:pPr lvl="1"/>
            <a:r>
              <a:rPr lang="en-US" sz="2000" dirty="0"/>
              <a:t>OMOP</a:t>
            </a:r>
          </a:p>
          <a:p>
            <a:pPr lvl="1"/>
            <a:r>
              <a:rPr lang="en-US" sz="2000" dirty="0"/>
              <a:t>Sentinel</a:t>
            </a:r>
          </a:p>
          <a:p>
            <a:pPr lvl="1"/>
            <a:r>
              <a:rPr lang="en-US" sz="2000" dirty="0"/>
              <a:t>FHIR could also be used for research in the future as it gets adopted in research settings.</a:t>
            </a:r>
          </a:p>
          <a:p>
            <a:r>
              <a:rPr lang="en-US" dirty="0"/>
              <a:t>Requirements for Data Mart</a:t>
            </a:r>
          </a:p>
          <a:p>
            <a:pPr lvl="1"/>
            <a:r>
              <a:rPr lang="en-US" dirty="0"/>
              <a:t>SHOULD support execution of queries in one of the following formats</a:t>
            </a:r>
          </a:p>
          <a:p>
            <a:pPr lvl="2"/>
            <a:r>
              <a:rPr lang="en-US" dirty="0"/>
              <a:t>ANSI SQL</a:t>
            </a:r>
          </a:p>
          <a:p>
            <a:pPr lvl="2"/>
            <a:r>
              <a:rPr lang="en-US" dirty="0"/>
              <a:t>SAS</a:t>
            </a:r>
          </a:p>
          <a:p>
            <a:pPr lvl="2"/>
            <a:r>
              <a:rPr lang="en-US" dirty="0"/>
              <a:t>FHIR Path</a:t>
            </a:r>
          </a:p>
          <a:p>
            <a:pPr lvl="2"/>
            <a:r>
              <a:rPr lang="en-US" dirty="0"/>
              <a:t>CQL</a:t>
            </a:r>
          </a:p>
          <a:p>
            <a:pPr lvl="1"/>
            <a:r>
              <a:rPr lang="en-US" dirty="0"/>
              <a:t>MAY support other formats for querying, however a Backend Service App interacting with such a data mart has to be customized to translate from FHIR to the new format</a:t>
            </a:r>
          </a:p>
        </p:txBody>
      </p:sp>
    </p:spTree>
    <p:extLst>
      <p:ext uri="{BB962C8B-B14F-4D97-AF65-F5344CB8AC3E}">
        <p14:creationId xmlns:p14="http://schemas.microsoft.com/office/powerpoint/2010/main" val="2049109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Default Theme">
  <a:themeElements>
    <a:clrScheme name="LPHI">
      <a:dk1>
        <a:srgbClr val="212120"/>
      </a:dk1>
      <a:lt1>
        <a:srgbClr val="FFFFFE"/>
      </a:lt1>
      <a:dk2>
        <a:srgbClr val="00ADCA"/>
      </a:dk2>
      <a:lt2>
        <a:srgbClr val="00AC4E"/>
      </a:lt2>
      <a:accent1>
        <a:srgbClr val="00AC4E"/>
      </a:accent1>
      <a:accent2>
        <a:srgbClr val="00ADCA"/>
      </a:accent2>
      <a:accent3>
        <a:srgbClr val="99CC33"/>
      </a:accent3>
      <a:accent4>
        <a:srgbClr val="FFBE10"/>
      </a:accent4>
      <a:accent5>
        <a:srgbClr val="168258"/>
      </a:accent5>
      <a:accent6>
        <a:srgbClr val="212120"/>
      </a:accent6>
      <a:hlink>
        <a:srgbClr val="00ADCA"/>
      </a:hlink>
      <a:folHlink>
        <a:srgbClr val="00AC38"/>
      </a:folHlink>
    </a:clrScheme>
    <a:fontScheme name="LPHI">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PHI_PPT_TemplateFile [Read-Only]" id="{1342CE52-21EB-4EF5-891D-66B97E43B9E3}" vid="{AE04DADD-81F5-4AA2-AF11-D500E098ABC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2542A4-30FB-4249-8709-C3EA460485EC}">
  <ds:schemaRefs>
    <ds:schemaRef ds:uri="http://purl.org/dc/terms/"/>
    <ds:schemaRef ds:uri="http://www.w3.org/XML/1998/namespace"/>
    <ds:schemaRef ds:uri="http://schemas.microsoft.com/office/2006/metadata/properties"/>
    <ds:schemaRef ds:uri="31912ff1-91bb-455a-93f4-4eefbe4b45dc"/>
    <ds:schemaRef ds:uri="http://schemas.microsoft.com/office/infopath/2007/PartnerControls"/>
    <ds:schemaRef ds:uri="http://purl.org/dc/dcmitype/"/>
    <ds:schemaRef ds:uri="http://purl.org/dc/elements/1.1/"/>
    <ds:schemaRef ds:uri="http://schemas.microsoft.com/office/2006/documentManagement/types"/>
    <ds:schemaRef ds:uri="http://schemas.microsoft.com/sharepoint/v3"/>
    <ds:schemaRef ds:uri="http://schemas.openxmlformats.org/package/2006/metadata/core-properties"/>
    <ds:schemaRef ds:uri="83c27556-a946-441b-8e49-22dc5d76f230"/>
  </ds:schemaRefs>
</ds:datastoreItem>
</file>

<file path=customXml/itemProps3.xml><?xml version="1.0" encoding="utf-8"?>
<ds:datastoreItem xmlns:ds="http://schemas.openxmlformats.org/officeDocument/2006/customXml" ds:itemID="{7B2037C1-F425-4274-9C80-7DF8A1FBBA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136826</TotalTime>
  <Words>5362</Words>
  <Application>Microsoft Office PowerPoint</Application>
  <PresentationFormat>Widescreen</PresentationFormat>
  <Paragraphs>522</Paragraphs>
  <Slides>44</Slides>
  <Notes>18</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44</vt:i4>
      </vt:variant>
    </vt:vector>
  </HeadingPairs>
  <TitlesOfParts>
    <vt:vector size="62" baseType="lpstr">
      <vt:lpstr>Arial</vt:lpstr>
      <vt:lpstr>Calibri</vt:lpstr>
      <vt:lpstr>Calibri Light</vt:lpstr>
      <vt:lpstr>Century Gothic</vt:lpstr>
      <vt:lpstr>Constantia</vt:lpstr>
      <vt:lpstr>Courier New</vt:lpstr>
      <vt:lpstr>Gotham Rounded Book</vt:lpstr>
      <vt:lpstr>Gotham Rounded Medium</vt:lpstr>
      <vt:lpstr>Myriad Web Pro</vt:lpstr>
      <vt:lpstr>Ubuntu</vt:lpstr>
      <vt:lpstr>Wingdings</vt:lpstr>
      <vt:lpstr>Wingdings 2</vt:lpstr>
      <vt:lpstr>Office Theme</vt:lpstr>
      <vt:lpstr>Custom Design</vt:lpstr>
      <vt:lpstr>1_Right Lower Logo Only</vt:lpstr>
      <vt:lpstr>Right Lower Logo Only</vt:lpstr>
      <vt:lpstr>NCEH_ATSDR_combined</vt:lpstr>
      <vt:lpstr>Default Theme</vt:lpstr>
      <vt:lpstr>PowerPoint Presentation</vt:lpstr>
      <vt:lpstr>Meeting Agenda</vt:lpstr>
      <vt:lpstr>Use Case 2 – Querying a Data Mart</vt:lpstr>
      <vt:lpstr>Abstract Model for Querying a Data Mart</vt:lpstr>
      <vt:lpstr>Researcher Portal</vt:lpstr>
      <vt:lpstr>Query Translator and Submitter</vt:lpstr>
      <vt:lpstr>Query Translator and Submitter</vt:lpstr>
      <vt:lpstr>Backend Services App</vt:lpstr>
      <vt:lpstr>Data Mart</vt:lpstr>
      <vt:lpstr>Data Mart</vt:lpstr>
      <vt:lpstr>Result Translator and Aggregator</vt:lpstr>
      <vt:lpstr>Result Translator and Aggregator</vt:lpstr>
      <vt:lpstr>Other IG Requirements? (Dragon)</vt:lpstr>
      <vt:lpstr>Need PCORnet CDM v6 to FHIR Mappings</vt:lpstr>
      <vt:lpstr>Need PCORnet CDM v6 Value Sets</vt:lpstr>
      <vt:lpstr>Questions from the Community</vt:lpstr>
      <vt:lpstr>Statements from the Community</vt:lpstr>
      <vt:lpstr>Use Case Items</vt:lpstr>
      <vt:lpstr>Next Steps</vt:lpstr>
      <vt:lpstr>Next Steps</vt:lpstr>
      <vt:lpstr>Contacts</vt:lpstr>
      <vt:lpstr>Resources/Useful Links</vt:lpstr>
      <vt:lpstr>MedMorph Background</vt:lpstr>
      <vt:lpstr>The Data Lifecycle &amp; Impacts to the Public’s Health</vt:lpstr>
      <vt:lpstr>Making EHR Data More Available for Research and Public Health (MedMorph)</vt:lpstr>
      <vt:lpstr>Technical Expert Panel (TEP):  Participating Stakeholder Groups</vt:lpstr>
      <vt:lpstr>PowerPoint Presentation</vt:lpstr>
      <vt:lpstr>PowerPoint Presentation</vt:lpstr>
      <vt:lpstr>MedMorph Abstract Model of Actors and Systems </vt:lpstr>
      <vt:lpstr>Value for PCORnet</vt:lpstr>
      <vt:lpstr>What’s in it for PCORnet?</vt:lpstr>
      <vt:lpstr>Research Requirements Collected</vt:lpstr>
      <vt:lpstr>Research Requirements Collected</vt:lpstr>
      <vt:lpstr>User Stories</vt:lpstr>
      <vt:lpstr>Actors</vt:lpstr>
      <vt:lpstr>User Story 1 - Onboard a New Research Data Partner</vt:lpstr>
      <vt:lpstr>FHIR IG Proposal for the Research Content IG</vt:lpstr>
      <vt:lpstr>User Story 1 – Onboard a New Research Data Partner (1/3)</vt:lpstr>
      <vt:lpstr>User Story 1 – Onboard a New Research Data Partner (2/3)</vt:lpstr>
      <vt:lpstr>User Story 1 – Onboard a New Research Data Partner (3/3)</vt:lpstr>
      <vt:lpstr>Data Elements</vt:lpstr>
      <vt:lpstr>Content IG Requirements – User Story 1</vt:lpstr>
      <vt:lpstr>Content IG Requirements – User Story 2</vt:lpstr>
      <vt:lpstr>FHIR IG Proposal for the Research Content IG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Becky Angeles</cp:lastModifiedBy>
  <cp:revision>373</cp:revision>
  <dcterms:created xsi:type="dcterms:W3CDTF">2019-11-04T17:18:41Z</dcterms:created>
  <dcterms:modified xsi:type="dcterms:W3CDTF">2021-05-19T21:29:04Z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etDate">
    <vt:lpwstr>2021-05-04T12:24:06Z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242c5a70-a0f0-49e9-878c-45a3360026ad</vt:lpwstr>
  </property>
  <property fmtid="{D5CDD505-2E9C-101B-9397-08002B2CF9AE}" pid="9" name="MSIP_Label_7b94a7b8-f06c-4dfe-bdcc-9b548fd58c31_ContentBits">
    <vt:lpwstr>0</vt:lpwstr>
  </property>
</Properties>
</file>