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 id="2147483755" r:id="rId10"/>
  </p:sldMasterIdLst>
  <p:notesMasterIdLst>
    <p:notesMasterId r:id="rId68"/>
  </p:notesMasterIdLst>
  <p:sldIdLst>
    <p:sldId id="986" r:id="rId11"/>
    <p:sldId id="992" r:id="rId12"/>
    <p:sldId id="4859" r:id="rId13"/>
    <p:sldId id="4856" r:id="rId14"/>
    <p:sldId id="4858" r:id="rId15"/>
    <p:sldId id="4857" r:id="rId16"/>
    <p:sldId id="4860" r:id="rId17"/>
    <p:sldId id="4854" r:id="rId18"/>
    <p:sldId id="4852" r:id="rId19"/>
    <p:sldId id="4784" r:id="rId20"/>
    <p:sldId id="329" r:id="rId21"/>
    <p:sldId id="4776" r:id="rId22"/>
    <p:sldId id="331" r:id="rId23"/>
    <p:sldId id="285" r:id="rId24"/>
    <p:sldId id="624" r:id="rId25"/>
    <p:sldId id="652" r:id="rId26"/>
    <p:sldId id="628" r:id="rId27"/>
    <p:sldId id="625" r:id="rId28"/>
    <p:sldId id="626" r:id="rId29"/>
    <p:sldId id="627" r:id="rId30"/>
    <p:sldId id="4714" r:id="rId31"/>
    <p:sldId id="4862" r:id="rId32"/>
    <p:sldId id="2395" r:id="rId33"/>
    <p:sldId id="2393" r:id="rId34"/>
    <p:sldId id="4831" r:id="rId35"/>
    <p:sldId id="4829" r:id="rId36"/>
    <p:sldId id="382" r:id="rId37"/>
    <p:sldId id="3754" r:id="rId38"/>
    <p:sldId id="4812" r:id="rId39"/>
    <p:sldId id="4819" r:id="rId40"/>
    <p:sldId id="4818" r:id="rId41"/>
    <p:sldId id="4816" r:id="rId42"/>
    <p:sldId id="4814" r:id="rId43"/>
    <p:sldId id="4828" r:id="rId44"/>
    <p:sldId id="4815" r:id="rId45"/>
    <p:sldId id="4839" r:id="rId46"/>
    <p:sldId id="4820" r:id="rId47"/>
    <p:sldId id="4834" r:id="rId48"/>
    <p:sldId id="4835" r:id="rId49"/>
    <p:sldId id="4821" r:id="rId50"/>
    <p:sldId id="4826" r:id="rId51"/>
    <p:sldId id="4827" r:id="rId52"/>
    <p:sldId id="4823" r:id="rId53"/>
    <p:sldId id="4833" r:id="rId54"/>
    <p:sldId id="4840" r:id="rId55"/>
    <p:sldId id="4844" r:id="rId56"/>
    <p:sldId id="4845" r:id="rId57"/>
    <p:sldId id="4846" r:id="rId58"/>
    <p:sldId id="4847" r:id="rId59"/>
    <p:sldId id="4848" r:id="rId60"/>
    <p:sldId id="4849" r:id="rId61"/>
    <p:sldId id="4850" r:id="rId62"/>
    <p:sldId id="4851" r:id="rId63"/>
    <p:sldId id="4825" r:id="rId64"/>
    <p:sldId id="4853" r:id="rId65"/>
    <p:sldId id="4855" r:id="rId66"/>
    <p:sldId id="482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15" autoAdjust="0"/>
    <p:restoredTop sz="95503" autoAdjust="0"/>
  </p:normalViewPr>
  <p:slideViewPr>
    <p:cSldViewPr snapToGrid="0">
      <p:cViewPr varScale="1">
        <p:scale>
          <a:sx n="88" d="100"/>
          <a:sy n="88" d="100"/>
        </p:scale>
        <p:origin x="77"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97363-CB5F-49CE-9CFB-D25AE3E9862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E021ACE-3C79-4B00-80E0-02FB65041702}">
      <dgm:prSet/>
      <dgm:spPr/>
      <dgm:t>
        <a:bodyPr/>
        <a:lstStyle/>
        <a:p>
          <a:r>
            <a:rPr lang="en-US">
              <a:latin typeface="Arial" panose="020B0604020202020204" pitchFamily="34" charset="0"/>
              <a:cs typeface="Arial" panose="020B0604020202020204" pitchFamily="34" charset="0"/>
            </a:rPr>
            <a:t>Partner ETL – REACHnet member completes transformation to the PCORnet CDM within their environment and transmits the curated data to the REACHnet data center.</a:t>
          </a:r>
        </a:p>
      </dgm:t>
    </dgm:pt>
    <dgm:pt modelId="{45FA27B3-25FC-4F56-A116-1A33CD8262C2}" type="parTrans" cxnId="{2FE751CE-B859-42AB-A265-3FE14F0D25FB}">
      <dgm:prSet/>
      <dgm:spPr/>
      <dgm:t>
        <a:bodyPr/>
        <a:lstStyle/>
        <a:p>
          <a:endParaRPr lang="en-US"/>
        </a:p>
      </dgm:t>
    </dgm:pt>
    <dgm:pt modelId="{4DF7073B-8DCD-40A8-893B-EA528B0B6D13}" type="sibTrans" cxnId="{2FE751CE-B859-42AB-A265-3FE14F0D25FB}">
      <dgm:prSet/>
      <dgm:spPr/>
      <dgm:t>
        <a:bodyPr/>
        <a:lstStyle/>
        <a:p>
          <a:endParaRPr lang="en-US"/>
        </a:p>
      </dgm:t>
    </dgm:pt>
    <dgm:pt modelId="{CC3EDCE0-8081-448B-9884-EE50A7B69705}">
      <dgm:prSet/>
      <dgm:spPr/>
      <dgm:t>
        <a:bodyPr/>
        <a:lstStyle/>
        <a:p>
          <a:r>
            <a:rPr lang="en-US">
              <a:latin typeface="Arial" panose="020B0604020202020204" pitchFamily="34" charset="0"/>
              <a:cs typeface="Arial" panose="020B0604020202020204" pitchFamily="34" charset="0"/>
            </a:rPr>
            <a:t>Data Lake – REACHnet accesses raw EHR data within REACHnet member data warehouse and transforms raw data to the PCORnet CDM.</a:t>
          </a:r>
        </a:p>
      </dgm:t>
    </dgm:pt>
    <dgm:pt modelId="{F559EDC8-3B48-4FD8-BA55-CDE5C175D15E}" type="parTrans" cxnId="{C1BD1DC3-07D1-49EB-8E65-46140F653554}">
      <dgm:prSet/>
      <dgm:spPr/>
      <dgm:t>
        <a:bodyPr/>
        <a:lstStyle/>
        <a:p>
          <a:endParaRPr lang="en-US"/>
        </a:p>
      </dgm:t>
    </dgm:pt>
    <dgm:pt modelId="{BD60474F-F897-4F57-AEBC-75B73D67AFB3}" type="sibTrans" cxnId="{C1BD1DC3-07D1-49EB-8E65-46140F653554}">
      <dgm:prSet/>
      <dgm:spPr/>
      <dgm:t>
        <a:bodyPr/>
        <a:lstStyle/>
        <a:p>
          <a:endParaRPr lang="en-US"/>
        </a:p>
      </dgm:t>
    </dgm:pt>
    <dgm:pt modelId="{17B9B954-2608-4FF7-83F7-FB6321C6DC3C}">
      <dgm:prSet/>
      <dgm:spPr/>
      <dgm:t>
        <a:bodyPr/>
        <a:lstStyle/>
        <a:p>
          <a:r>
            <a:rPr lang="en-US">
              <a:latin typeface="Arial" panose="020B0604020202020204" pitchFamily="34" charset="0"/>
              <a:cs typeface="Arial" panose="020B0604020202020204" pitchFamily="34" charset="0"/>
            </a:rPr>
            <a:t>Views Access – REACHnet accesses EHR views within REACHnet member environment from which data is transformed to the PCORnet CDM.</a:t>
          </a:r>
        </a:p>
      </dgm:t>
    </dgm:pt>
    <dgm:pt modelId="{86C82F6F-C7FF-497A-8A34-930B473A2942}" type="parTrans" cxnId="{0DAF1A15-9D56-48FD-9556-A713C670376A}">
      <dgm:prSet/>
      <dgm:spPr/>
      <dgm:t>
        <a:bodyPr/>
        <a:lstStyle/>
        <a:p>
          <a:endParaRPr lang="en-US"/>
        </a:p>
      </dgm:t>
    </dgm:pt>
    <dgm:pt modelId="{258FD1C8-40A9-409C-9166-23800E363D5F}" type="sibTrans" cxnId="{0DAF1A15-9D56-48FD-9556-A713C670376A}">
      <dgm:prSet/>
      <dgm:spPr/>
      <dgm:t>
        <a:bodyPr/>
        <a:lstStyle/>
        <a:p>
          <a:endParaRPr lang="en-US"/>
        </a:p>
      </dgm:t>
    </dgm:pt>
    <dgm:pt modelId="{24E9F287-0B47-463E-9D08-03ADCF6DF63A}" type="pres">
      <dgm:prSet presAssocID="{25997363-CB5F-49CE-9CFB-D25AE3E9862E}" presName="root" presStyleCnt="0">
        <dgm:presLayoutVars>
          <dgm:dir/>
          <dgm:resizeHandles val="exact"/>
        </dgm:presLayoutVars>
      </dgm:prSet>
      <dgm:spPr/>
    </dgm:pt>
    <dgm:pt modelId="{11DF30CD-6AB0-4420-B44B-B82C888ADCE2}" type="pres">
      <dgm:prSet presAssocID="{EE021ACE-3C79-4B00-80E0-02FB65041702}" presName="compNode" presStyleCnt="0"/>
      <dgm:spPr/>
    </dgm:pt>
    <dgm:pt modelId="{C6F905C6-4E0B-439C-9357-1B35E28314B7}" type="pres">
      <dgm:prSet presAssocID="{EE021ACE-3C79-4B00-80E0-02FB65041702}" presName="bgRect" presStyleLbl="bgShp" presStyleIdx="0" presStyleCnt="3"/>
      <dgm:spPr/>
    </dgm:pt>
    <dgm:pt modelId="{F5B109B0-1011-4A99-AC1B-E298D541256F}" type="pres">
      <dgm:prSet presAssocID="{EE021ACE-3C79-4B00-80E0-02FB650417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30515265-6540-45BA-9E1D-7B472BA469FF}" type="pres">
      <dgm:prSet presAssocID="{EE021ACE-3C79-4B00-80E0-02FB65041702}" presName="spaceRect" presStyleCnt="0"/>
      <dgm:spPr/>
    </dgm:pt>
    <dgm:pt modelId="{EC35F027-9474-47BA-8452-6E73CF963DBE}" type="pres">
      <dgm:prSet presAssocID="{EE021ACE-3C79-4B00-80E0-02FB65041702}" presName="parTx" presStyleLbl="revTx" presStyleIdx="0" presStyleCnt="3">
        <dgm:presLayoutVars>
          <dgm:chMax val="0"/>
          <dgm:chPref val="0"/>
        </dgm:presLayoutVars>
      </dgm:prSet>
      <dgm:spPr/>
    </dgm:pt>
    <dgm:pt modelId="{B17E2418-6E08-4AF6-BDA5-10A13D87575A}" type="pres">
      <dgm:prSet presAssocID="{4DF7073B-8DCD-40A8-893B-EA528B0B6D13}" presName="sibTrans" presStyleCnt="0"/>
      <dgm:spPr/>
    </dgm:pt>
    <dgm:pt modelId="{3C68C55D-4758-4F20-B00F-AA10A165CBFA}" type="pres">
      <dgm:prSet presAssocID="{CC3EDCE0-8081-448B-9884-EE50A7B69705}" presName="compNode" presStyleCnt="0"/>
      <dgm:spPr/>
    </dgm:pt>
    <dgm:pt modelId="{F28FC470-BE21-4C32-82CC-A012395856CC}" type="pres">
      <dgm:prSet presAssocID="{CC3EDCE0-8081-448B-9884-EE50A7B69705}" presName="bgRect" presStyleLbl="bgShp" presStyleIdx="1" presStyleCnt="3"/>
      <dgm:spPr/>
    </dgm:pt>
    <dgm:pt modelId="{D0B137FC-E603-42B3-9BF4-BE1B3B9FE78A}" type="pres">
      <dgm:prSet presAssocID="{CC3EDCE0-8081-448B-9884-EE50A7B697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ockchain"/>
        </a:ext>
      </dgm:extLst>
    </dgm:pt>
    <dgm:pt modelId="{04F58397-3880-4A4E-9E84-C0494DDBC5B7}" type="pres">
      <dgm:prSet presAssocID="{CC3EDCE0-8081-448B-9884-EE50A7B69705}" presName="spaceRect" presStyleCnt="0"/>
      <dgm:spPr/>
    </dgm:pt>
    <dgm:pt modelId="{544A0B50-485D-4672-9076-B3C4B01C725C}" type="pres">
      <dgm:prSet presAssocID="{CC3EDCE0-8081-448B-9884-EE50A7B69705}" presName="parTx" presStyleLbl="revTx" presStyleIdx="1" presStyleCnt="3">
        <dgm:presLayoutVars>
          <dgm:chMax val="0"/>
          <dgm:chPref val="0"/>
        </dgm:presLayoutVars>
      </dgm:prSet>
      <dgm:spPr/>
    </dgm:pt>
    <dgm:pt modelId="{75B7BABB-7C74-4A66-9ED5-7B0A518D83B7}" type="pres">
      <dgm:prSet presAssocID="{BD60474F-F897-4F57-AEBC-75B73D67AFB3}" presName="sibTrans" presStyleCnt="0"/>
      <dgm:spPr/>
    </dgm:pt>
    <dgm:pt modelId="{2AA836D9-0673-4F4A-B702-D9F037D0EA9B}" type="pres">
      <dgm:prSet presAssocID="{17B9B954-2608-4FF7-83F7-FB6321C6DC3C}" presName="compNode" presStyleCnt="0"/>
      <dgm:spPr/>
    </dgm:pt>
    <dgm:pt modelId="{0894836A-259C-44DF-9E43-F3EF6C77629A}" type="pres">
      <dgm:prSet presAssocID="{17B9B954-2608-4FF7-83F7-FB6321C6DC3C}" presName="bgRect" presStyleLbl="bgShp" presStyleIdx="2" presStyleCnt="3"/>
      <dgm:spPr/>
    </dgm:pt>
    <dgm:pt modelId="{08B32063-7B63-4E77-AF19-44ECCDC85BCE}" type="pres">
      <dgm:prSet presAssocID="{17B9B954-2608-4FF7-83F7-FB6321C6DC3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Computing"/>
        </a:ext>
      </dgm:extLst>
    </dgm:pt>
    <dgm:pt modelId="{67148DC2-8F31-4E96-91EB-34601E2BE277}" type="pres">
      <dgm:prSet presAssocID="{17B9B954-2608-4FF7-83F7-FB6321C6DC3C}" presName="spaceRect" presStyleCnt="0"/>
      <dgm:spPr/>
    </dgm:pt>
    <dgm:pt modelId="{11EAABD1-7C18-4A94-975C-9C8AB0FAA3B6}" type="pres">
      <dgm:prSet presAssocID="{17B9B954-2608-4FF7-83F7-FB6321C6DC3C}" presName="parTx" presStyleLbl="revTx" presStyleIdx="2" presStyleCnt="3">
        <dgm:presLayoutVars>
          <dgm:chMax val="0"/>
          <dgm:chPref val="0"/>
        </dgm:presLayoutVars>
      </dgm:prSet>
      <dgm:spPr/>
    </dgm:pt>
  </dgm:ptLst>
  <dgm:cxnLst>
    <dgm:cxn modelId="{0DAF1A15-9D56-48FD-9556-A713C670376A}" srcId="{25997363-CB5F-49CE-9CFB-D25AE3E9862E}" destId="{17B9B954-2608-4FF7-83F7-FB6321C6DC3C}" srcOrd="2" destOrd="0" parTransId="{86C82F6F-C7FF-497A-8A34-930B473A2942}" sibTransId="{258FD1C8-40A9-409C-9166-23800E363D5F}"/>
    <dgm:cxn modelId="{C1BD1DC3-07D1-49EB-8E65-46140F653554}" srcId="{25997363-CB5F-49CE-9CFB-D25AE3E9862E}" destId="{CC3EDCE0-8081-448B-9884-EE50A7B69705}" srcOrd="1" destOrd="0" parTransId="{F559EDC8-3B48-4FD8-BA55-CDE5C175D15E}" sibTransId="{BD60474F-F897-4F57-AEBC-75B73D67AFB3}"/>
    <dgm:cxn modelId="{2FE751CE-B859-42AB-A265-3FE14F0D25FB}" srcId="{25997363-CB5F-49CE-9CFB-D25AE3E9862E}" destId="{EE021ACE-3C79-4B00-80E0-02FB65041702}" srcOrd="0" destOrd="0" parTransId="{45FA27B3-25FC-4F56-A116-1A33CD8262C2}" sibTransId="{4DF7073B-8DCD-40A8-893B-EA528B0B6D13}"/>
    <dgm:cxn modelId="{519FDCD3-2E2F-4FDC-9E0C-612CA461703B}" type="presOf" srcId="{CC3EDCE0-8081-448B-9884-EE50A7B69705}" destId="{544A0B50-485D-4672-9076-B3C4B01C725C}" srcOrd="0" destOrd="0" presId="urn:microsoft.com/office/officeart/2018/2/layout/IconVerticalSolidList"/>
    <dgm:cxn modelId="{A8423CD4-B437-46A4-A06E-2809C64DD29F}" type="presOf" srcId="{25997363-CB5F-49CE-9CFB-D25AE3E9862E}" destId="{24E9F287-0B47-463E-9D08-03ADCF6DF63A}" srcOrd="0" destOrd="0" presId="urn:microsoft.com/office/officeart/2018/2/layout/IconVerticalSolidList"/>
    <dgm:cxn modelId="{AEB456E7-C42B-4BFB-A4A1-CAB1D25FDD98}" type="presOf" srcId="{17B9B954-2608-4FF7-83F7-FB6321C6DC3C}" destId="{11EAABD1-7C18-4A94-975C-9C8AB0FAA3B6}" srcOrd="0" destOrd="0" presId="urn:microsoft.com/office/officeart/2018/2/layout/IconVerticalSolidList"/>
    <dgm:cxn modelId="{A86267FD-0461-4497-9771-82FCE3DF1932}" type="presOf" srcId="{EE021ACE-3C79-4B00-80E0-02FB65041702}" destId="{EC35F027-9474-47BA-8452-6E73CF963DBE}" srcOrd="0" destOrd="0" presId="urn:microsoft.com/office/officeart/2018/2/layout/IconVerticalSolidList"/>
    <dgm:cxn modelId="{45EF9AA5-D7F8-414D-8B4A-578F4D946A18}" type="presParOf" srcId="{24E9F287-0B47-463E-9D08-03ADCF6DF63A}" destId="{11DF30CD-6AB0-4420-B44B-B82C888ADCE2}" srcOrd="0" destOrd="0" presId="urn:microsoft.com/office/officeart/2018/2/layout/IconVerticalSolidList"/>
    <dgm:cxn modelId="{F63ECDD1-1740-4095-BDAF-85AA0F1B4F42}" type="presParOf" srcId="{11DF30CD-6AB0-4420-B44B-B82C888ADCE2}" destId="{C6F905C6-4E0B-439C-9357-1B35E28314B7}" srcOrd="0" destOrd="0" presId="urn:microsoft.com/office/officeart/2018/2/layout/IconVerticalSolidList"/>
    <dgm:cxn modelId="{F75C55A5-E29C-46C3-ADAD-EB391571B0A9}" type="presParOf" srcId="{11DF30CD-6AB0-4420-B44B-B82C888ADCE2}" destId="{F5B109B0-1011-4A99-AC1B-E298D541256F}" srcOrd="1" destOrd="0" presId="urn:microsoft.com/office/officeart/2018/2/layout/IconVerticalSolidList"/>
    <dgm:cxn modelId="{DF42173F-4F43-40AE-B52D-C805B587FD58}" type="presParOf" srcId="{11DF30CD-6AB0-4420-B44B-B82C888ADCE2}" destId="{30515265-6540-45BA-9E1D-7B472BA469FF}" srcOrd="2" destOrd="0" presId="urn:microsoft.com/office/officeart/2018/2/layout/IconVerticalSolidList"/>
    <dgm:cxn modelId="{B22A86AC-BC4D-4E7B-9055-427CD469AA7C}" type="presParOf" srcId="{11DF30CD-6AB0-4420-B44B-B82C888ADCE2}" destId="{EC35F027-9474-47BA-8452-6E73CF963DBE}" srcOrd="3" destOrd="0" presId="urn:microsoft.com/office/officeart/2018/2/layout/IconVerticalSolidList"/>
    <dgm:cxn modelId="{979E4848-78F3-4AF8-99B0-1814A4AF9702}" type="presParOf" srcId="{24E9F287-0B47-463E-9D08-03ADCF6DF63A}" destId="{B17E2418-6E08-4AF6-BDA5-10A13D87575A}" srcOrd="1" destOrd="0" presId="urn:microsoft.com/office/officeart/2018/2/layout/IconVerticalSolidList"/>
    <dgm:cxn modelId="{174AB442-5BEB-48E2-B7C8-B6D9CFBE74CA}" type="presParOf" srcId="{24E9F287-0B47-463E-9D08-03ADCF6DF63A}" destId="{3C68C55D-4758-4F20-B00F-AA10A165CBFA}" srcOrd="2" destOrd="0" presId="urn:microsoft.com/office/officeart/2018/2/layout/IconVerticalSolidList"/>
    <dgm:cxn modelId="{539B4A12-5C9A-4180-B578-724A35D1E314}" type="presParOf" srcId="{3C68C55D-4758-4F20-B00F-AA10A165CBFA}" destId="{F28FC470-BE21-4C32-82CC-A012395856CC}" srcOrd="0" destOrd="0" presId="urn:microsoft.com/office/officeart/2018/2/layout/IconVerticalSolidList"/>
    <dgm:cxn modelId="{85430E87-C5B0-40C9-80F2-60EC5B245B6D}" type="presParOf" srcId="{3C68C55D-4758-4F20-B00F-AA10A165CBFA}" destId="{D0B137FC-E603-42B3-9BF4-BE1B3B9FE78A}" srcOrd="1" destOrd="0" presId="urn:microsoft.com/office/officeart/2018/2/layout/IconVerticalSolidList"/>
    <dgm:cxn modelId="{19866FB1-FAA6-4334-9420-AAD2EFCC3D49}" type="presParOf" srcId="{3C68C55D-4758-4F20-B00F-AA10A165CBFA}" destId="{04F58397-3880-4A4E-9E84-C0494DDBC5B7}" srcOrd="2" destOrd="0" presId="urn:microsoft.com/office/officeart/2018/2/layout/IconVerticalSolidList"/>
    <dgm:cxn modelId="{0BAA772A-F824-4D4D-8738-CB65A5CF3360}" type="presParOf" srcId="{3C68C55D-4758-4F20-B00F-AA10A165CBFA}" destId="{544A0B50-485D-4672-9076-B3C4B01C725C}" srcOrd="3" destOrd="0" presId="urn:microsoft.com/office/officeart/2018/2/layout/IconVerticalSolidList"/>
    <dgm:cxn modelId="{D463066D-8DE7-43EF-B932-212DD251A1C7}" type="presParOf" srcId="{24E9F287-0B47-463E-9D08-03ADCF6DF63A}" destId="{75B7BABB-7C74-4A66-9ED5-7B0A518D83B7}" srcOrd="3" destOrd="0" presId="urn:microsoft.com/office/officeart/2018/2/layout/IconVerticalSolidList"/>
    <dgm:cxn modelId="{C8048B7C-6D2E-4058-8474-D7FD97EC3A39}" type="presParOf" srcId="{24E9F287-0B47-463E-9D08-03ADCF6DF63A}" destId="{2AA836D9-0673-4F4A-B702-D9F037D0EA9B}" srcOrd="4" destOrd="0" presId="urn:microsoft.com/office/officeart/2018/2/layout/IconVerticalSolidList"/>
    <dgm:cxn modelId="{758E2B80-7D2A-4901-9F1F-A80921DA4FCE}" type="presParOf" srcId="{2AA836D9-0673-4F4A-B702-D9F037D0EA9B}" destId="{0894836A-259C-44DF-9E43-F3EF6C77629A}" srcOrd="0" destOrd="0" presId="urn:microsoft.com/office/officeart/2018/2/layout/IconVerticalSolidList"/>
    <dgm:cxn modelId="{20F8D995-6514-4FB8-8068-F95256A2BEEA}" type="presParOf" srcId="{2AA836D9-0673-4F4A-B702-D9F037D0EA9B}" destId="{08B32063-7B63-4E77-AF19-44ECCDC85BCE}" srcOrd="1" destOrd="0" presId="urn:microsoft.com/office/officeart/2018/2/layout/IconVerticalSolidList"/>
    <dgm:cxn modelId="{A963700C-2E1E-49DA-80DE-86F10831C495}" type="presParOf" srcId="{2AA836D9-0673-4F4A-B702-D9F037D0EA9B}" destId="{67148DC2-8F31-4E96-91EB-34601E2BE277}" srcOrd="2" destOrd="0" presId="urn:microsoft.com/office/officeart/2018/2/layout/IconVerticalSolidList"/>
    <dgm:cxn modelId="{A9EB10FD-9768-41CD-9BBB-8A8C4919A258}" type="presParOf" srcId="{2AA836D9-0673-4F4A-B702-D9F037D0EA9B}" destId="{11EAABD1-7C18-4A94-975C-9C8AB0FAA3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905C6-4E0B-439C-9357-1B35E28314B7}">
      <dsp:nvSpPr>
        <dsp:cNvPr id="0" name=""/>
        <dsp:cNvSpPr/>
      </dsp:nvSpPr>
      <dsp:spPr>
        <a:xfrm>
          <a:off x="0" y="539"/>
          <a:ext cx="10612967" cy="12628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109B0-1011-4A99-AC1B-E298D541256F}">
      <dsp:nvSpPr>
        <dsp:cNvPr id="0" name=""/>
        <dsp:cNvSpPr/>
      </dsp:nvSpPr>
      <dsp:spPr>
        <a:xfrm>
          <a:off x="382023" y="284689"/>
          <a:ext cx="694588" cy="694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5F027-9474-47BA-8452-6E73CF963DBE}">
      <dsp:nvSpPr>
        <dsp:cNvPr id="0" name=""/>
        <dsp:cNvSpPr/>
      </dsp:nvSpPr>
      <dsp:spPr>
        <a:xfrm>
          <a:off x="1458635" y="539"/>
          <a:ext cx="9154331" cy="126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56" tIns="133656" rIns="133656" bIns="133656" numCol="1" spcCol="1270" anchor="ctr" anchorCtr="0">
          <a:noAutofit/>
        </a:bodyPr>
        <a:lstStyle/>
        <a:p>
          <a:pPr marL="0" lvl="0" indent="0" algn="l"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Partner ETL – REACHnet member completes transformation to the PCORnet CDM within their environment and transmits the curated data to the REACHnet data center.</a:t>
          </a:r>
        </a:p>
      </dsp:txBody>
      <dsp:txXfrm>
        <a:off x="1458635" y="539"/>
        <a:ext cx="9154331" cy="1262887"/>
      </dsp:txXfrm>
    </dsp:sp>
    <dsp:sp modelId="{F28FC470-BE21-4C32-82CC-A012395856CC}">
      <dsp:nvSpPr>
        <dsp:cNvPr id="0" name=""/>
        <dsp:cNvSpPr/>
      </dsp:nvSpPr>
      <dsp:spPr>
        <a:xfrm>
          <a:off x="0" y="1579149"/>
          <a:ext cx="10612967" cy="12628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137FC-E603-42B3-9BF4-BE1B3B9FE78A}">
      <dsp:nvSpPr>
        <dsp:cNvPr id="0" name=""/>
        <dsp:cNvSpPr/>
      </dsp:nvSpPr>
      <dsp:spPr>
        <a:xfrm>
          <a:off x="382023" y="1863299"/>
          <a:ext cx="694588" cy="694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4A0B50-485D-4672-9076-B3C4B01C725C}">
      <dsp:nvSpPr>
        <dsp:cNvPr id="0" name=""/>
        <dsp:cNvSpPr/>
      </dsp:nvSpPr>
      <dsp:spPr>
        <a:xfrm>
          <a:off x="1458635" y="1579149"/>
          <a:ext cx="9154331" cy="126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56" tIns="133656" rIns="133656" bIns="133656" numCol="1" spcCol="1270" anchor="ctr" anchorCtr="0">
          <a:noAutofit/>
        </a:bodyPr>
        <a:lstStyle/>
        <a:p>
          <a:pPr marL="0" lvl="0" indent="0" algn="l"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Data Lake – REACHnet accesses raw EHR data within REACHnet member data warehouse and transforms raw data to the PCORnet CDM.</a:t>
          </a:r>
        </a:p>
      </dsp:txBody>
      <dsp:txXfrm>
        <a:off x="1458635" y="1579149"/>
        <a:ext cx="9154331" cy="1262887"/>
      </dsp:txXfrm>
    </dsp:sp>
    <dsp:sp modelId="{0894836A-259C-44DF-9E43-F3EF6C77629A}">
      <dsp:nvSpPr>
        <dsp:cNvPr id="0" name=""/>
        <dsp:cNvSpPr/>
      </dsp:nvSpPr>
      <dsp:spPr>
        <a:xfrm>
          <a:off x="0" y="3157759"/>
          <a:ext cx="10612967" cy="12628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32063-7B63-4E77-AF19-44ECCDC85BCE}">
      <dsp:nvSpPr>
        <dsp:cNvPr id="0" name=""/>
        <dsp:cNvSpPr/>
      </dsp:nvSpPr>
      <dsp:spPr>
        <a:xfrm>
          <a:off x="382023" y="3441909"/>
          <a:ext cx="694588" cy="694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EAABD1-7C18-4A94-975C-9C8AB0FAA3B6}">
      <dsp:nvSpPr>
        <dsp:cNvPr id="0" name=""/>
        <dsp:cNvSpPr/>
      </dsp:nvSpPr>
      <dsp:spPr>
        <a:xfrm>
          <a:off x="1458635" y="3157759"/>
          <a:ext cx="9154331" cy="126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56" tIns="133656" rIns="133656" bIns="133656" numCol="1" spcCol="1270" anchor="ctr" anchorCtr="0">
          <a:noAutofit/>
        </a:bodyPr>
        <a:lstStyle/>
        <a:p>
          <a:pPr marL="0" lvl="0" indent="0" algn="l"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Views Access – REACHnet accesses EHR views within REACHnet member environment from which data is transformed to the PCORnet CDM.</a:t>
          </a:r>
        </a:p>
      </dsp:txBody>
      <dsp:txXfrm>
        <a:off x="1458635" y="3157759"/>
        <a:ext cx="9154331" cy="12628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5/28/2021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 step to include a Data Quality Assessment after the query.</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35</a:t>
            </a:fld>
            <a:endParaRPr lang="en-US" dirty="0"/>
          </a:p>
        </p:txBody>
      </p:sp>
    </p:spTree>
    <p:extLst>
      <p:ext uri="{BB962C8B-B14F-4D97-AF65-F5344CB8AC3E}">
        <p14:creationId xmlns:p14="http://schemas.microsoft.com/office/powerpoint/2010/main" val="237693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37</a:t>
            </a:fld>
            <a:endParaRPr lang="en-US" dirty="0"/>
          </a:p>
        </p:txBody>
      </p:sp>
    </p:spTree>
    <p:extLst>
      <p:ext uri="{BB962C8B-B14F-4D97-AF65-F5344CB8AC3E}">
        <p14:creationId xmlns:p14="http://schemas.microsoft.com/office/powerpoint/2010/main" val="148659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38</a:t>
            </a:fld>
            <a:endParaRPr lang="en-US" dirty="0"/>
          </a:p>
        </p:txBody>
      </p:sp>
    </p:spTree>
    <p:extLst>
      <p:ext uri="{BB962C8B-B14F-4D97-AF65-F5344CB8AC3E}">
        <p14:creationId xmlns:p14="http://schemas.microsoft.com/office/powerpoint/2010/main" val="122846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39</a:t>
            </a:fld>
            <a:endParaRPr lang="en-US" dirty="0"/>
          </a:p>
        </p:txBody>
      </p:sp>
    </p:spTree>
    <p:extLst>
      <p:ext uri="{BB962C8B-B14F-4D97-AF65-F5344CB8AC3E}">
        <p14:creationId xmlns:p14="http://schemas.microsoft.com/office/powerpoint/2010/main" val="139913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processing step is needed after transformation from PCOR to FHIR</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40</a:t>
            </a:fld>
            <a:endParaRPr lang="en-US" dirty="0"/>
          </a:p>
        </p:txBody>
      </p:sp>
    </p:spTree>
    <p:extLst>
      <p:ext uri="{BB962C8B-B14F-4D97-AF65-F5344CB8AC3E}">
        <p14:creationId xmlns:p14="http://schemas.microsoft.com/office/powerpoint/2010/main" val="388217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investigator approaches a research organization with a specific research question that wants to acquire data from the organization, but the organization does not currently have access to the data. The research organization negotiates an agreement and the DUA, IRBs are put in place (preconditions). </a:t>
            </a:r>
          </a:p>
          <a:p>
            <a:endParaRPr lang="en-US" i="1" dirty="0"/>
          </a:p>
          <a:p>
            <a:r>
              <a:rPr lang="en-US" dirty="0"/>
              <a:t>Open questions:</a:t>
            </a:r>
          </a:p>
          <a:p>
            <a:pPr lvl="1"/>
            <a:r>
              <a:rPr lang="en-US" dirty="0"/>
              <a:t>How does a query get into the BSA? </a:t>
            </a:r>
          </a:p>
          <a:p>
            <a:pPr lvl="2"/>
            <a:r>
              <a:rPr lang="en-US" dirty="0"/>
              <a:t>The criteria would need to be established and approved. </a:t>
            </a:r>
          </a:p>
          <a:p>
            <a:pPr lvl="1"/>
            <a:r>
              <a:rPr lang="en-US" dirty="0"/>
              <a:t>How do authorities respond to the query?</a:t>
            </a:r>
          </a:p>
          <a:p>
            <a:pPr lvl="2"/>
            <a:r>
              <a:rPr lang="en-US" dirty="0"/>
              <a:t>The server would have to handle authorizations. </a:t>
            </a:r>
          </a:p>
          <a:p>
            <a:pPr lvl="1"/>
            <a:r>
              <a:rPr lang="en-US" dirty="0"/>
              <a:t>Would the authority be placed on the data receiver? </a:t>
            </a:r>
          </a:p>
          <a:p>
            <a:pPr lvl="2"/>
            <a:r>
              <a:rPr lang="en-US" dirty="0"/>
              <a:t>The organization that is sending the data needs to ensure they are only sending what they are supposed to send. This should be a precondition - authorities on both ends (sender and receiver). </a:t>
            </a:r>
          </a:p>
          <a:p>
            <a:endParaRPr lang="en-US" i="1" dirty="0"/>
          </a:p>
          <a:p>
            <a:r>
              <a:rPr lang="en-US" i="1" dirty="0"/>
              <a:t>Extracted from LPHI: If a request comes in for data that is not regularly collected by the data mart, data partners are approached through a governance process to determine willingness to participate in the study. The research network informatics team works with the data partner to determine the feasibility of extracting data that is not customarily collected as part of the PCORnet CDM. If data is available, the research network works with the study sponsor to clarify requirements (e.g., value sets) and formatting of additional data elements. A study-specific data sharing and use agreement (DSUA) is executed with the research partner, as dictated by the research network’s Master DSUA. The data partner provides (or the research network extracts the data under the data lake/views models) and the research network ingests the additional data.</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44</a:t>
            </a:fld>
            <a:endParaRPr lang="en-US" dirty="0"/>
          </a:p>
        </p:txBody>
      </p:sp>
    </p:spTree>
    <p:extLst>
      <p:ext uri="{BB962C8B-B14F-4D97-AF65-F5344CB8AC3E}">
        <p14:creationId xmlns:p14="http://schemas.microsoft.com/office/powerpoint/2010/main" val="1719261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researcher submits a query to a researcher portal which then sends the query to be submitted to the various data marts after translating the query as needed. The query is then received by the Backend Service App and then executed on the data marts, the results are collected and then sent back to the researcher after translation. This workflow is currently being standardized by the Common Data Model Harmonization (CDMH) project led jointly by FDA and NIH. We will be leveraging many of capabilities being built by the CDMH project to execute this workflow and add additional APIs and standards as needed.</a:t>
            </a:r>
          </a:p>
          <a:p>
            <a:endParaRPr lang="en-US" dirty="0"/>
          </a:p>
          <a:p>
            <a:pPr>
              <a:buFont typeface="Arial" panose="020B0604020202020204" pitchFamily="34" charset="0"/>
              <a:buChar char="•"/>
            </a:pPr>
            <a:r>
              <a:rPr lang="en-US" dirty="0"/>
              <a:t>Step Q1 : The researcher composes a FHIR query, creates a Knowledge Artifact (that includes </a:t>
            </a:r>
            <a:r>
              <a:rPr lang="en-US" dirty="0" err="1"/>
              <a:t>thePlanDefinition</a:t>
            </a:r>
            <a:r>
              <a:rPr lang="en-US" dirty="0"/>
              <a:t>, </a:t>
            </a:r>
            <a:r>
              <a:rPr lang="en-US" dirty="0" err="1"/>
              <a:t>ValueSets</a:t>
            </a:r>
            <a:r>
              <a:rPr lang="en-US" dirty="0"/>
              <a:t>, Data Marts to be queried etc.), and submits it to the Researcher Portal.</a:t>
            </a:r>
          </a:p>
          <a:p>
            <a:pPr>
              <a:buFont typeface="Arial" panose="020B0604020202020204" pitchFamily="34" charset="0"/>
              <a:buChar char="•"/>
            </a:pPr>
            <a:r>
              <a:rPr lang="en-US" dirty="0"/>
              <a:t>Step Q2: FHIR query is submitted for translation so that it is converted into multiple formats ( OMOP query, FHIR query, i2b2 query, </a:t>
            </a:r>
            <a:r>
              <a:rPr lang="en-US" dirty="0" err="1"/>
              <a:t>PCORNet</a:t>
            </a:r>
            <a:r>
              <a:rPr lang="en-US" dirty="0"/>
              <a:t> CDM query) based on the data models that need to be queried.</a:t>
            </a:r>
          </a:p>
          <a:p>
            <a:pPr>
              <a:buFont typeface="Arial" panose="020B0604020202020204" pitchFamily="34" charset="0"/>
              <a:buChar char="•"/>
            </a:pPr>
            <a:r>
              <a:rPr lang="en-US" dirty="0"/>
              <a:t>Step Q3: The query is distributed to the Backend Service App.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Q4: The Backend Service App receives the query via the Knowledge Artifact and submits the query for execution to the Data Mart. The query language, syntax and expressions will be specific to the data model supported by each data mart.</a:t>
            </a:r>
          </a:p>
          <a:p>
            <a:pPr>
              <a:buFont typeface="Arial" panose="020B0604020202020204" pitchFamily="34" charset="0"/>
              <a:buChar char="•"/>
            </a:pPr>
            <a:r>
              <a:rPr lang="en-US" dirty="0"/>
              <a:t>Step Q5: The Data Mart executes the query and returns the results back to the Backend Service App.</a:t>
            </a:r>
          </a:p>
          <a:p>
            <a:pPr>
              <a:buFont typeface="Arial" panose="020B0604020202020204" pitchFamily="34" charset="0"/>
              <a:buChar char="•"/>
            </a:pPr>
            <a:r>
              <a:rPr lang="en-US" dirty="0"/>
              <a:t>Step Q6: The results are forwarded to Results Translator and Aggregator to translate them back to FHIR and aggregate as needed.</a:t>
            </a:r>
          </a:p>
          <a:p>
            <a:pPr>
              <a:buFont typeface="Arial" panose="020B0604020202020204" pitchFamily="34" charset="0"/>
              <a:buChar char="•"/>
            </a:pPr>
            <a:r>
              <a:rPr lang="en-US" dirty="0"/>
              <a:t>Step Q7: The results are submitted back to the Researcher Portal.</a:t>
            </a:r>
          </a:p>
          <a:p>
            <a:pPr>
              <a:buFont typeface="Arial" panose="020B0604020202020204" pitchFamily="34" charset="0"/>
              <a:buChar char="•"/>
            </a:pPr>
            <a:r>
              <a:rPr lang="en-US" dirty="0"/>
              <a:t>Step Q8: The results are made available to the researcher in a FHIR format.</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45</a:t>
            </a:fld>
            <a:endParaRPr lang="en-US" dirty="0"/>
          </a:p>
        </p:txBody>
      </p:sp>
    </p:spTree>
    <p:extLst>
      <p:ext uri="{BB962C8B-B14F-4D97-AF65-F5344CB8AC3E}">
        <p14:creationId xmlns:p14="http://schemas.microsoft.com/office/powerpoint/2010/main" val="164027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obstacles currently when creating queries?</a:t>
            </a:r>
          </a:p>
          <a:p>
            <a:r>
              <a:rPr lang="en-US" dirty="0"/>
              <a:t>The group on the call represented PCOR sites and are not involved with creating the queries. They suggested to reach out to the folks at Duke and Harvard for help with query generation.</a:t>
            </a:r>
          </a:p>
        </p:txBody>
      </p:sp>
      <p:sp>
        <p:nvSpPr>
          <p:cNvPr id="4" name="Slide Number Placeholder 3"/>
          <p:cNvSpPr>
            <a:spLocks noGrp="1"/>
          </p:cNvSpPr>
          <p:nvPr>
            <p:ph type="sldNum" sz="quarter" idx="5"/>
          </p:nvPr>
        </p:nvSpPr>
        <p:spPr/>
        <p:txBody>
          <a:bodyPr/>
          <a:lstStyle/>
          <a:p>
            <a:fld id="{D76C74A9-4D30-4791-B820-2EF138810278}" type="slidenum">
              <a:rPr lang="en-US" smtClean="0"/>
              <a:t>46</a:t>
            </a:fld>
            <a:endParaRPr lang="en-US" dirty="0"/>
          </a:p>
        </p:txBody>
      </p:sp>
    </p:spTree>
    <p:extLst>
      <p:ext uri="{BB962C8B-B14F-4D97-AF65-F5344CB8AC3E}">
        <p14:creationId xmlns:p14="http://schemas.microsoft.com/office/powerpoint/2010/main" val="227751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Change “will” to SHALL?</a:t>
            </a:r>
          </a:p>
        </p:txBody>
      </p:sp>
      <p:sp>
        <p:nvSpPr>
          <p:cNvPr id="4" name="Slide Number Placeholder 3"/>
          <p:cNvSpPr>
            <a:spLocks noGrp="1"/>
          </p:cNvSpPr>
          <p:nvPr>
            <p:ph type="sldNum" sz="quarter" idx="5"/>
          </p:nvPr>
        </p:nvSpPr>
        <p:spPr/>
        <p:txBody>
          <a:bodyPr/>
          <a:lstStyle/>
          <a:p>
            <a:fld id="{D76C74A9-4D30-4791-B820-2EF138810278}" type="slidenum">
              <a:rPr lang="en-US" smtClean="0"/>
              <a:t>47</a:t>
            </a:fld>
            <a:endParaRPr lang="en-US" dirty="0"/>
          </a:p>
        </p:txBody>
      </p:sp>
    </p:spTree>
    <p:extLst>
      <p:ext uri="{BB962C8B-B14F-4D97-AF65-F5344CB8AC3E}">
        <p14:creationId xmlns:p14="http://schemas.microsoft.com/office/powerpoint/2010/main" val="10962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term “Backend Service” is used to refer to the fact that the system does not require user intervention to perform reporting. The term “App” is used to indicate that it is similar to SMART on FHIR App which can be distributed to clinical care via EHR vendor-specified processes. The EHR vendor-specified processes enable the Backend Service App to use the EHR’s FHIR APIs to access data. The healthcare organization is responsible for choosing/developing and maintaining the Backend Service App within the organization.</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49</a:t>
            </a:fld>
            <a:endParaRPr lang="en-US" dirty="0"/>
          </a:p>
        </p:txBody>
      </p:sp>
    </p:spTree>
    <p:extLst>
      <p:ext uri="{BB962C8B-B14F-4D97-AF65-F5344CB8AC3E}">
        <p14:creationId xmlns:p14="http://schemas.microsoft.com/office/powerpoint/2010/main" val="381310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r>
              <a:rPr lang="en-US" sz="1200" b="1" dirty="0"/>
              <a:t>Typically, these data stores are present within the healthcare organization, but could also be hosted externally to the healthcare organization. </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50</a:t>
            </a:fld>
            <a:endParaRPr lang="en-US" dirty="0"/>
          </a:p>
        </p:txBody>
      </p:sp>
    </p:spTree>
    <p:extLst>
      <p:ext uri="{BB962C8B-B14F-4D97-AF65-F5344CB8AC3E}">
        <p14:creationId xmlns:p14="http://schemas.microsoft.com/office/powerpoint/2010/main" val="173821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Transformation of raw values in an EHR (or associated EDW) to PCORnet CDM value set values given large variation in raw values and without requiring extensive mapping input from the data contributor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Manual mapping requires significant input from data contributor. Kristin does a lot of this and it takes a lot of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quality is a huge problem</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Mike B: Non uniformity of discreet data collected in EHR – lack of standardization across EHRs. Hundreds of studies that have come out of PCORnet that show the strength of structured data. Any one data source compared to another is hard due to quality problems. Variation between vendor problems and within vendors. Use analytics to see through the wholes of data</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How can a framework help with this? What can we grab onto to help with this issue?</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Mike B: Most HL7 standards aim to healthcare. There are no public health standards that deal with biosurveillance, infectious, disease, genetic variation, etc. The issue is that PH needs to step up and standardize the data from public health.</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We are developing PH Libraries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Mike: Standards are different than profiles.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working with federal partners to regulate these items.</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Dragon: In order to standardize data and representation for PH use case, we are working to create a library of profiles that represent content that include specific data elements from PH. Derived from us core and add other PH (pregnancy, problems, medications, etc.).  These profiles have values sets, binding, code sets. When EHR conforms to these profiles, it could be used for other reasons downstream. Library will grow and standard dataset will evolve from it.</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Brian: US core 3.1.1 made it into regulations to operationalize data elements in EHRs starting in the next year or so.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Kristin: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the profile can help with the transformation, it may be helpful to lay out the steps on how this would work.  Not familiar with FHIR enough to know how that would 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nSpc>
                <a:spcPct val="107000"/>
              </a:lnSpc>
              <a:spcBef>
                <a:spcPts val="0"/>
              </a:spcBef>
              <a:spcAft>
                <a:spcPts val="0"/>
              </a:spcAft>
              <a:buFont typeface="Arial" panose="020B0604020202020204" pitchFamily="34" charset="0"/>
              <a:buChar cha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Hongfang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Any plans for PGHD centers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not in scope for now, but it is on our roadmap.</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Susan: Can a patient opt out for research purposes?</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Not in scope for MedMorph, but sync for science may be addressing this.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Future ideas: IRB approval, patient consent (unless you opt out)</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Ram: How would the transformation not require extensive mapping input form data contributor.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Kristin: this is an issue we face, how would it be different with the MedMorph architecture?</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if the mappings are done for the required US core FHIR APIs, MedMorph would leverage them. </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Ram: Semantic mapping would be different for each system. Still need to map to PCORnet or FHIR.</a:t>
            </a:r>
          </a:p>
          <a:p>
            <a:pPr marL="228600" marR="0" lvl="0" indent="-22860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Dragon: MedMorph would reduce the lift of mapping. </a:t>
            </a:r>
          </a:p>
          <a:p>
            <a:pPr marL="228600" marR="0" lvl="0" indent="-228600">
              <a:lnSpc>
                <a:spcPct val="107000"/>
              </a:lnSpc>
              <a:spcBef>
                <a:spcPts val="0"/>
              </a:spcBef>
              <a:spcAft>
                <a:spcPts val="8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Ram: If the source has existing mappings to FHIR</a:t>
            </a:r>
          </a:p>
          <a:p>
            <a:pPr marL="228600" marR="0" lvl="0" indent="-228600">
              <a:lnSpc>
                <a:spcPct val="107000"/>
              </a:lnSpc>
              <a:spcBef>
                <a:spcPts val="0"/>
              </a:spcBef>
              <a:spcAft>
                <a:spcPts val="8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Arial" panose="020B0604020202020204" pitchFamily="34"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2000" dirty="0"/>
              <a:t>Population of standard nomenclatures like LOINC and </a:t>
            </a:r>
            <a:r>
              <a:rPr lang="en-US" sz="2000" dirty="0" err="1"/>
              <a:t>RxNorm</a:t>
            </a:r>
            <a:r>
              <a:rPr lang="en-US" sz="2000" dirty="0"/>
              <a:t> CUI where this data is not populated at the source but could potentially be derived from other data</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Kristin: another manual process currently – how can MedMorph help</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this is out of scope for MedMorph. ONC regulation ? requires 80% of data to be LOINC.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Susan: PCORnet is working with data in 2011. LOINC wasn’t used until 2015.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Maria: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Need to make ONC aware of this issue.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Document as something for the roadmap</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Mike: Most laboratory data is structured and just needs to be mapped.</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Susan: Can use the same component id for a lab but can use different LOINC codes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a:t>
            </a:fld>
            <a:endParaRPr lang="en-US" dirty="0"/>
          </a:p>
        </p:txBody>
      </p:sp>
    </p:spTree>
    <p:extLst>
      <p:ext uri="{BB962C8B-B14F-4D97-AF65-F5344CB8AC3E}">
        <p14:creationId xmlns:p14="http://schemas.microsoft.com/office/powerpoint/2010/main" val="253269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US" sz="3600" dirty="0"/>
              <a:t>Transformation of clinical observations relevant to specific studies </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Kristin: catch all clinical observations table in PCORnet CDM. Use vitals data from Flowsheet to populate the table.</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Brian: USCDI includes vital signs. Vendors are coding to it now.  </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Dragon: mapping it to FHIR at the source will reduce variations. The way the clinical workflows document the data is a separate issue. </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INSERT Ram’s Chats here.  (ETL, FHIR)</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Susan: You are mentioning the requirements for reporting but may not be applicable for research. </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Brian: It applies to certified EHRs (no matter the purpose)</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Policy piece of roadmap: Policy and legal considerations – how to automate these in a standard approach: checks IRB application to send data element, with identifying data, needs consent.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Kristin: take into account individual DSUA have limitations</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Ram: For research, it is what my hospital research feels is safe to send through EHR. </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Maria: we would put technical standards in place to support policy regulations (not make requirements). Document technology that help with policies.</a:t>
            </a:r>
          </a:p>
          <a:p>
            <a:pPr marL="285750" marR="0" lvl="0"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Brian: the MedMorph BSA has services to de-identify, etc. </a:t>
            </a:r>
          </a:p>
          <a:p>
            <a:pPr marL="285750" marR="0" lvl="0"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Maria: MedMorph could document the standards and implement technology (and identify and advance standards) to help with executing the policy.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Transformation of general observations relevant to specific studies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Kristin: PCORnet CDM does not have a way to note that transfer patient across different unit. Leverage ADT data that will cerate a flag in the observations table. </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5</a:t>
            </a:fld>
            <a:endParaRPr lang="en-US" dirty="0"/>
          </a:p>
        </p:txBody>
      </p:sp>
    </p:spTree>
    <p:extLst>
      <p:ext uri="{BB962C8B-B14F-4D97-AF65-F5344CB8AC3E}">
        <p14:creationId xmlns:p14="http://schemas.microsoft.com/office/powerpoint/2010/main" val="202419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6</a:t>
            </a:fld>
            <a:endParaRPr lang="en-US" dirty="0"/>
          </a:p>
        </p:txBody>
      </p:sp>
    </p:spTree>
    <p:extLst>
      <p:ext uri="{BB962C8B-B14F-4D97-AF65-F5344CB8AC3E}">
        <p14:creationId xmlns:p14="http://schemas.microsoft.com/office/powerpoint/2010/main" val="84409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11</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4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224399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26</a:t>
            </a:fld>
            <a:endParaRPr lang="en-US" dirty="0"/>
          </a:p>
        </p:txBody>
      </p:sp>
    </p:spTree>
    <p:extLst>
      <p:ext uri="{BB962C8B-B14F-4D97-AF65-F5344CB8AC3E}">
        <p14:creationId xmlns:p14="http://schemas.microsoft.com/office/powerpoint/2010/main" val="402876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5/28/2021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5/28/2021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8401" y="4145282"/>
            <a:ext cx="4687338"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8" y="6057150"/>
            <a:ext cx="5500158"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ctrTitle"/>
          </p:nvPr>
        </p:nvSpPr>
        <p:spPr>
          <a:xfrm>
            <a:off x="1625600" y="584201"/>
            <a:ext cx="8737600"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600" y="2616200"/>
            <a:ext cx="8737600"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23" name="Footer Placeholder 22"/>
          <p:cNvSpPr>
            <a:spLocks noGrp="1"/>
          </p:cNvSpPr>
          <p:nvPr>
            <p:ph type="ftr" sz="quarter" idx="11"/>
          </p:nvPr>
        </p:nvSpPr>
        <p:spPr/>
        <p:txBody>
          <a:bodyPr/>
          <a:lstStyle/>
          <a:p>
            <a:endParaRPr lang="en-US" dirty="0"/>
          </a:p>
        </p:txBody>
      </p:sp>
      <p:sp>
        <p:nvSpPr>
          <p:cNvPr id="24" name="Slide Number Placeholder 2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055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926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601" y="2209802"/>
            <a:ext cx="8940800"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600" y="4951267"/>
            <a:ext cx="7071361"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grpSp>
        <p:nvGrpSpPr>
          <p:cNvPr id="11" name="diagonals"/>
          <p:cNvGrpSpPr/>
          <p:nvPr/>
        </p:nvGrpSpPr>
        <p:grpSpPr>
          <a:xfrm>
            <a:off x="7518401" y="4145282"/>
            <a:ext cx="4687338"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8556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1" y="1706880"/>
            <a:ext cx="508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2401" y="1706880"/>
            <a:ext cx="508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726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9200" y="1701800"/>
            <a:ext cx="5084064"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9201" y="2717800"/>
            <a:ext cx="5080000"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8336" y="1701800"/>
            <a:ext cx="5084064"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2401" y="2717800"/>
            <a:ext cx="5080000"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90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117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291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701800"/>
            <a:ext cx="4064000"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5486400" y="584200"/>
            <a:ext cx="6096001"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9200" y="4241800"/>
            <a:ext cx="4064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800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701800"/>
            <a:ext cx="4064000"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3" name="Picture Placeholder 2"/>
          <p:cNvSpPr>
            <a:spLocks noGrp="1"/>
          </p:cNvSpPr>
          <p:nvPr>
            <p:ph type="pic" idx="1"/>
          </p:nvPr>
        </p:nvSpPr>
        <p:spPr>
          <a:xfrm>
            <a:off x="5486400" y="584200"/>
            <a:ext cx="6096001"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1219200" y="4241800"/>
            <a:ext cx="4064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04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573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4200"/>
            <a:ext cx="2743200"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9200" y="584200"/>
            <a:ext cx="7416800"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8A87A34-81AB-432B-8DAE-1953F412C126}" type="datetimeFigureOut">
              <a:rPr lang="en-US" smtClean="0"/>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542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5/28/2021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5/28/2021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5/28/2021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5/28/2021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 name="left lines"/>
          <p:cNvGrpSpPr/>
          <p:nvPr/>
        </p:nvGrpSpPr>
        <p:grpSpPr>
          <a:xfrm>
            <a:off x="-15874" y="-3174"/>
            <a:ext cx="820207"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Placeholder 1"/>
          <p:cNvSpPr>
            <a:spLocks noGrp="1"/>
          </p:cNvSpPr>
          <p:nvPr>
            <p:ph type="title"/>
          </p:nvPr>
        </p:nvSpPr>
        <p:spPr>
          <a:xfrm>
            <a:off x="1219201" y="274637"/>
            <a:ext cx="10363200"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9201" y="1701797"/>
            <a:ext cx="10363200"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9200" y="6356353"/>
            <a:ext cx="22352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8A87A34-81AB-432B-8DAE-1953F412C126}" type="datetimeFigureOut">
              <a:rPr lang="en-US" smtClean="0"/>
              <a:pPr/>
              <a:t>5/28/2021</a:t>
            </a:fld>
            <a:endParaRPr lang="en-US" dirty="0"/>
          </a:p>
        </p:txBody>
      </p:sp>
      <p:sp>
        <p:nvSpPr>
          <p:cNvPr id="5" name="Footer Placeholder 4"/>
          <p:cNvSpPr>
            <a:spLocks noGrp="1"/>
          </p:cNvSpPr>
          <p:nvPr>
            <p:ph type="ftr" sz="quarter" idx="3"/>
          </p:nvPr>
        </p:nvSpPr>
        <p:spPr>
          <a:xfrm>
            <a:off x="3454401" y="6356353"/>
            <a:ext cx="52832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66401" y="6356353"/>
            <a:ext cx="10160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0427196"/>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nfluence.hl7.org/display/FHIR/Research+Data+Exchange" TargetMode="External"/><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 Id="rId4" Type="http://schemas.openxmlformats.org/officeDocument/2006/relationships/hyperlink" Target="http://hl7.org/fhir/us/medmorph/2021J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57.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onfluence.hl7.org/display/FHIR/Research+Data+Exchang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hl7.org/fhir/us/medmorph/2021Jan/researchdataextraction.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hl7.org/fhir/us/medmorph/2021Jan/researchdataquery.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confluence.hl7.org/display/FHIR/Research+Data+Exchang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hl7.org/fhir/us/medmorph/2021Jan/StructureDefinition-research-participant-group.html" TargetMode="External"/><Relationship Id="rId2" Type="http://schemas.openxmlformats.org/officeDocument/2006/relationships/hyperlink" Target="http://hl7.org/fhir/us/medmorph/2021Jan/artifacts.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build.fhir.org/ig/HL7/cdmh/profile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pcornet.org/wp-content/uploads/2021/05/2021_04_12_PCORnet_CDM_ValueSet_ReferenceFile_v1.11.xls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309957"/>
            <a:ext cx="12192000" cy="1872040"/>
          </a:xfrm>
        </p:spPr>
        <p:txBody>
          <a:bodyPr vert="horz" lIns="91440" tIns="45720" rIns="91440" bIns="45720" rtlCol="0" anchor="t">
            <a:noAutofit/>
          </a:bodyPr>
          <a:lstStyle/>
          <a:p>
            <a:pPr algn="ctr"/>
            <a:r>
              <a:rPr lang="en-US" sz="2400" dirty="0">
                <a:latin typeface="Calibri"/>
                <a:cs typeface="Calibri"/>
              </a:rPr>
              <a:t>May 26,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3785652"/>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endParaRPr lang="en-US" sz="4800" b="1" dirty="0">
              <a:solidFill>
                <a:srgbClr val="FFFFFF"/>
              </a:solidFill>
              <a:latin typeface="Calibri" panose="020F0502020204030204" pitchFamily="34" charset="0"/>
              <a:cs typeface="Calibri" panose="020F0502020204030204" pitchFamily="34" charset="0"/>
            </a:endParaRPr>
          </a:p>
          <a:p>
            <a:pPr algn="ctr" defTabSz="1219140"/>
            <a:r>
              <a:rPr lang="en-US" sz="4800" b="1" dirty="0">
                <a:solidFill>
                  <a:srgbClr val="FFFFFF"/>
                </a:solidFill>
                <a:latin typeface="Calibri" panose="020F0502020204030204" pitchFamily="34" charset="0"/>
                <a:cs typeface="Calibri" panose="020F0502020204030204" pitchFamily="34" charset="0"/>
              </a:rPr>
              <a:t>PCORnet and the Research Data Exchange Implementation Guide (IG)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a:xfrm>
            <a:off x="838200" y="365125"/>
            <a:ext cx="10515600" cy="1325563"/>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a:xfrm>
            <a:off x="838200" y="1825625"/>
            <a:ext cx="10515600" cy="4351338"/>
          </a:xfrm>
        </p:spPr>
        <p:txBody>
          <a:bodyPr/>
          <a:lstStyle/>
          <a:p>
            <a:r>
              <a:rPr lang="en-US" dirty="0"/>
              <a:t>Next Meeting? </a:t>
            </a:r>
          </a:p>
          <a:p>
            <a:pPr lvl="1"/>
            <a:endParaRPr lang="en-US" dirty="0"/>
          </a:p>
          <a:p>
            <a:pPr lvl="1"/>
            <a:r>
              <a:rPr lang="en-US" dirty="0"/>
              <a:t>Focus of Next Meeting:</a:t>
            </a:r>
          </a:p>
          <a:p>
            <a:pPr lvl="2"/>
            <a:r>
              <a:rPr lang="en-US" dirty="0"/>
              <a:t>Continue with requirements</a:t>
            </a:r>
          </a:p>
          <a:p>
            <a:r>
              <a:rPr lang="en-US" dirty="0"/>
              <a:t>Test at an upcoming Connectathon</a:t>
            </a:r>
          </a:p>
        </p:txBody>
      </p:sp>
    </p:spTree>
    <p:extLst>
      <p:ext uri="{BB962C8B-B14F-4D97-AF65-F5344CB8AC3E}">
        <p14:creationId xmlns:p14="http://schemas.microsoft.com/office/powerpoint/2010/main" val="137182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r>
              <a:rPr lang="en-US" dirty="0"/>
              <a:t>Research Use Case </a:t>
            </a:r>
            <a:r>
              <a:rPr lang="en-US" sz="2400" i="1" dirty="0"/>
              <a:t>(login with Carradora id/password)</a:t>
            </a:r>
            <a:r>
              <a:rPr lang="en-US" dirty="0"/>
              <a:t>: </a:t>
            </a:r>
            <a:r>
              <a:rPr lang="en-US" sz="2400" dirty="0">
                <a:hlinkClick r:id="rId2"/>
              </a:rPr>
              <a:t>https://carradora.atlassian.net/wiki/spaces/MedMorph/pages/858980359/Research+Use+Case+-+DRAFT</a:t>
            </a:r>
            <a:endParaRPr lang="en-US" sz="2400" dirty="0"/>
          </a:p>
          <a:p>
            <a:r>
              <a:rPr lang="en-US" dirty="0"/>
              <a:t>MedMorph Research Content IG Proposal </a:t>
            </a:r>
            <a:r>
              <a:rPr lang="en-US" sz="2400" i="1" dirty="0"/>
              <a:t>(login with HL7 id/password): </a:t>
            </a:r>
            <a:r>
              <a:rPr lang="en-US" sz="2400" dirty="0"/>
              <a:t> </a:t>
            </a:r>
            <a:r>
              <a:rPr lang="en-US" sz="2400" dirty="0">
                <a:hlinkClick r:id="rId3"/>
              </a:rPr>
              <a:t>https://confluence.hl7.org/display/FHIR/Research+Data+Exchange</a:t>
            </a:r>
            <a:endParaRPr lang="en-US" sz="2400" dirty="0"/>
          </a:p>
          <a:p>
            <a:r>
              <a:rPr lang="en-US" dirty="0"/>
              <a:t>MedMorph Reference Architecture FHIR IG: </a:t>
            </a:r>
            <a:r>
              <a:rPr lang="en-US" sz="2400" dirty="0">
                <a:hlinkClick r:id="rId4"/>
              </a:rPr>
              <a:t>http://hl7.org/fhir/us/medmorph/2021Jan/</a:t>
            </a:r>
            <a:endParaRPr lang="en-US" sz="2400" dirty="0"/>
          </a:p>
          <a:p>
            <a:pPr marL="0" indent="0">
              <a:buNone/>
            </a:pP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 name="Straight Connector 234"/>
          <p:cNvCxnSpPr/>
          <p:nvPr/>
        </p:nvCxnSpPr>
        <p:spPr>
          <a:xfrm>
            <a:off x="9151796" y="3054000"/>
            <a:ext cx="1234440" cy="1114"/>
          </a:xfrm>
          <a:prstGeom prst="line">
            <a:avLst/>
          </a:prstGeom>
          <a:noFill/>
          <a:ln w="19050" cap="flat" cmpd="sng" algn="ctr">
            <a:solidFill>
              <a:srgbClr val="FFC000"/>
            </a:solidFill>
            <a:prstDash val="solid"/>
            <a:miter lim="800000"/>
            <a:tailEnd type="triangle"/>
          </a:ln>
          <a:effectLst/>
        </p:spPr>
      </p:cxnSp>
      <p:cxnSp>
        <p:nvCxnSpPr>
          <p:cNvPr id="236" name="Straight Connector 235"/>
          <p:cNvCxnSpPr/>
          <p:nvPr/>
        </p:nvCxnSpPr>
        <p:spPr>
          <a:xfrm>
            <a:off x="9158437" y="5524732"/>
            <a:ext cx="1234440" cy="1114"/>
          </a:xfrm>
          <a:prstGeom prst="line">
            <a:avLst/>
          </a:prstGeom>
          <a:noFill/>
          <a:ln w="19050" cap="flat" cmpd="sng" algn="ctr">
            <a:solidFill>
              <a:srgbClr val="FFC000"/>
            </a:solidFill>
            <a:prstDash val="solid"/>
            <a:miter lim="800000"/>
            <a:tailEnd type="triangle"/>
          </a:ln>
          <a:effectLst/>
        </p:spPr>
      </p:cxnSp>
      <p:cxnSp>
        <p:nvCxnSpPr>
          <p:cNvPr id="237" name="Straight Connector 236"/>
          <p:cNvCxnSpPr/>
          <p:nvPr/>
        </p:nvCxnSpPr>
        <p:spPr>
          <a:xfrm flipV="1">
            <a:off x="9156923" y="4285190"/>
            <a:ext cx="1231907" cy="1204"/>
          </a:xfrm>
          <a:prstGeom prst="line">
            <a:avLst/>
          </a:prstGeom>
          <a:noFill/>
          <a:ln w="19050" cap="flat" cmpd="sng" algn="ctr">
            <a:solidFill>
              <a:srgbClr val="FFC000"/>
            </a:solidFill>
            <a:prstDash val="solid"/>
            <a:miter lim="800000"/>
            <a:tailEnd type="triangle"/>
          </a:ln>
          <a:effectLst/>
        </p:spPr>
      </p:cxnSp>
      <p:sp>
        <p:nvSpPr>
          <p:cNvPr id="238" name="TextBox 237"/>
          <p:cNvSpPr txBox="1"/>
          <p:nvPr/>
        </p:nvSpPr>
        <p:spPr>
          <a:xfrm rot="16200000">
            <a:off x="5503037" y="3580006"/>
            <a:ext cx="4351279" cy="279147"/>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GPID Matching</a:t>
            </a:r>
          </a:p>
        </p:txBody>
      </p:sp>
      <p:cxnSp>
        <p:nvCxnSpPr>
          <p:cNvPr id="239" name="Straight Connector 238"/>
          <p:cNvCxnSpPr>
            <a:stCxn id="300" idx="3"/>
          </p:cNvCxnSpPr>
          <p:nvPr/>
        </p:nvCxnSpPr>
        <p:spPr>
          <a:xfrm flipV="1">
            <a:off x="2041342" y="1655268"/>
            <a:ext cx="5505176" cy="0"/>
          </a:xfrm>
          <a:prstGeom prst="line">
            <a:avLst/>
          </a:prstGeom>
          <a:noFill/>
          <a:ln w="19050" cap="flat" cmpd="sng" algn="ctr">
            <a:solidFill>
              <a:srgbClr val="FFC000"/>
            </a:solidFill>
            <a:prstDash val="solid"/>
            <a:miter lim="800000"/>
            <a:tailEnd type="triangle"/>
          </a:ln>
          <a:effectLst/>
        </p:spPr>
      </p:cxnSp>
      <p:cxnSp>
        <p:nvCxnSpPr>
          <p:cNvPr id="240" name="Elbow Connector 239"/>
          <p:cNvCxnSpPr/>
          <p:nvPr/>
        </p:nvCxnSpPr>
        <p:spPr>
          <a:xfrm flipV="1">
            <a:off x="2041342" y="1873020"/>
            <a:ext cx="5480126" cy="0"/>
          </a:xfrm>
          <a:prstGeom prst="bentConnector3">
            <a:avLst>
              <a:gd name="adj1" fmla="val 50000"/>
            </a:avLst>
          </a:prstGeom>
          <a:noFill/>
          <a:ln w="28575" cap="flat" cmpd="sng" algn="ctr">
            <a:solidFill>
              <a:sysClr val="windowText" lastClr="000000"/>
            </a:solidFill>
            <a:prstDash val="solid"/>
            <a:miter lim="800000"/>
            <a:tailEnd type="triangle"/>
          </a:ln>
          <a:effectLst/>
        </p:spPr>
      </p:cxnSp>
      <p:cxnSp>
        <p:nvCxnSpPr>
          <p:cNvPr id="241" name="Straight Connector 240"/>
          <p:cNvCxnSpPr>
            <a:stCxn id="245" idx="3"/>
            <a:endCxn id="252" idx="1"/>
          </p:cNvCxnSpPr>
          <p:nvPr/>
        </p:nvCxnSpPr>
        <p:spPr>
          <a:xfrm flipV="1">
            <a:off x="2028816" y="2675858"/>
            <a:ext cx="2455571" cy="0"/>
          </a:xfrm>
          <a:prstGeom prst="line">
            <a:avLst/>
          </a:prstGeom>
          <a:noFill/>
          <a:ln w="28575" cap="flat" cmpd="sng" algn="ctr">
            <a:solidFill>
              <a:srgbClr val="FF0000"/>
            </a:solidFill>
            <a:prstDash val="sysDash"/>
            <a:miter lim="800000"/>
            <a:tailEnd type="triangle"/>
          </a:ln>
          <a:effectLst/>
        </p:spPr>
      </p:cxnSp>
      <p:cxnSp>
        <p:nvCxnSpPr>
          <p:cNvPr id="242" name="Straight Connector 241"/>
          <p:cNvCxnSpPr>
            <a:stCxn id="246" idx="3"/>
            <a:endCxn id="253" idx="1"/>
          </p:cNvCxnSpPr>
          <p:nvPr/>
        </p:nvCxnSpPr>
        <p:spPr>
          <a:xfrm flipV="1">
            <a:off x="2028816" y="4120791"/>
            <a:ext cx="2460551" cy="0"/>
          </a:xfrm>
          <a:prstGeom prst="line">
            <a:avLst/>
          </a:prstGeom>
          <a:noFill/>
          <a:ln w="28575" cap="flat" cmpd="sng" algn="ctr">
            <a:solidFill>
              <a:srgbClr val="FF0000"/>
            </a:solidFill>
            <a:prstDash val="sysDash"/>
            <a:miter lim="800000"/>
            <a:tailEnd type="triangle"/>
          </a:ln>
          <a:effectLst/>
        </p:spPr>
      </p:cxnSp>
      <p:sp>
        <p:nvSpPr>
          <p:cNvPr id="243" name="Rectangle 242"/>
          <p:cNvSpPr/>
          <p:nvPr/>
        </p:nvSpPr>
        <p:spPr>
          <a:xfrm>
            <a:off x="3035539" y="1455714"/>
            <a:ext cx="8485901" cy="4756522"/>
          </a:xfrm>
          <a:prstGeom prst="rect">
            <a:avLst/>
          </a:prstGeom>
          <a:noFill/>
          <a:ln w="63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TextBox 243"/>
          <p:cNvSpPr txBox="1"/>
          <p:nvPr/>
        </p:nvSpPr>
        <p:spPr>
          <a:xfrm>
            <a:off x="3041828" y="6212238"/>
            <a:ext cx="8479612" cy="276999"/>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Secure  Environment  </a:t>
            </a:r>
          </a:p>
        </p:txBody>
      </p:sp>
      <p:sp>
        <p:nvSpPr>
          <p:cNvPr id="245" name="Rectangle 244"/>
          <p:cNvSpPr/>
          <p:nvPr/>
        </p:nvSpPr>
        <p:spPr>
          <a:xfrm>
            <a:off x="1114416" y="2376583"/>
            <a:ext cx="914400" cy="755703"/>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w="0"/>
                <a:solidFill>
                  <a:prstClr val="black"/>
                </a:solidFill>
                <a:effectLst/>
                <a:uLnTx/>
                <a:uFillTx/>
                <a:latin typeface="Calibri" panose="020F0502020204030204"/>
                <a:ea typeface="+mn-ea"/>
                <a:cs typeface="+mn-cs"/>
              </a:rPr>
              <a:t>Health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w="0"/>
                <a:solidFill>
                  <a:prstClr val="black"/>
                </a:solidFill>
                <a:effectLst/>
                <a:uLnTx/>
                <a:uFillTx/>
                <a:latin typeface="Calibri" panose="020F0502020204030204"/>
                <a:ea typeface="+mn-ea"/>
                <a:cs typeface="+mn-cs"/>
              </a:rPr>
              <a:t>Partner A</a:t>
            </a:r>
            <a:endPar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46" name="Rectangle 245"/>
          <p:cNvSpPr/>
          <p:nvPr/>
        </p:nvSpPr>
        <p:spPr>
          <a:xfrm>
            <a:off x="1114416" y="3790407"/>
            <a:ext cx="914400" cy="755703"/>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w="0"/>
                <a:solidFill>
                  <a:prstClr val="black"/>
                </a:solidFill>
                <a:effectLst/>
                <a:uLnTx/>
                <a:uFillTx/>
                <a:latin typeface="Calibri" panose="020F0502020204030204"/>
                <a:ea typeface="+mn-ea"/>
                <a:cs typeface="+mn-cs"/>
              </a:rPr>
              <a:t>Health System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Partner B</a:t>
            </a:r>
          </a:p>
        </p:txBody>
      </p:sp>
      <p:sp>
        <p:nvSpPr>
          <p:cNvPr id="247" name="Rectangle 246"/>
          <p:cNvSpPr/>
          <p:nvPr/>
        </p:nvSpPr>
        <p:spPr>
          <a:xfrm>
            <a:off x="1126942" y="5109408"/>
            <a:ext cx="914400" cy="755703"/>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w="0"/>
                <a:solidFill>
                  <a:prstClr val="black"/>
                </a:solidFill>
                <a:effectLst/>
                <a:uLnTx/>
                <a:uFillTx/>
                <a:latin typeface="Calibri" panose="020F0502020204030204"/>
                <a:ea typeface="+mn-ea"/>
                <a:cs typeface="+mn-cs"/>
              </a:rPr>
              <a:t>Health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Partner C</a:t>
            </a:r>
          </a:p>
        </p:txBody>
      </p:sp>
      <p:sp>
        <p:nvSpPr>
          <p:cNvPr id="252" name="Rectangle 251"/>
          <p:cNvSpPr/>
          <p:nvPr/>
        </p:nvSpPr>
        <p:spPr>
          <a:xfrm rot="10800000" flipH="1" flipV="1">
            <a:off x="4484387" y="2433542"/>
            <a:ext cx="795528" cy="48463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CDM</a:t>
            </a:r>
          </a:p>
        </p:txBody>
      </p:sp>
      <p:sp>
        <p:nvSpPr>
          <p:cNvPr id="253" name="Rectangle 252"/>
          <p:cNvSpPr/>
          <p:nvPr/>
        </p:nvSpPr>
        <p:spPr>
          <a:xfrm>
            <a:off x="4489367" y="3876948"/>
            <a:ext cx="790549" cy="487685"/>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CDM</a:t>
            </a:r>
          </a:p>
        </p:txBody>
      </p:sp>
      <p:sp>
        <p:nvSpPr>
          <p:cNvPr id="254" name="Rectangle 253"/>
          <p:cNvSpPr/>
          <p:nvPr/>
        </p:nvSpPr>
        <p:spPr>
          <a:xfrm>
            <a:off x="4489366" y="5202361"/>
            <a:ext cx="790549" cy="45163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CDM</a:t>
            </a:r>
          </a:p>
        </p:txBody>
      </p:sp>
      <p:sp>
        <p:nvSpPr>
          <p:cNvPr id="257" name="Rectangle 256"/>
          <p:cNvSpPr/>
          <p:nvPr/>
        </p:nvSpPr>
        <p:spPr>
          <a:xfrm rot="10800000" flipH="1" flipV="1">
            <a:off x="6178326" y="3676164"/>
            <a:ext cx="793903" cy="7040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Frozen SAS CDM Data Mart</a:t>
            </a:r>
          </a:p>
        </p:txBody>
      </p:sp>
      <p:sp>
        <p:nvSpPr>
          <p:cNvPr id="258" name="Rectangle 257"/>
          <p:cNvSpPr/>
          <p:nvPr/>
        </p:nvSpPr>
        <p:spPr>
          <a:xfrm rot="10800000" flipH="1" flipV="1">
            <a:off x="6185381" y="4949910"/>
            <a:ext cx="793903" cy="7040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Frozen SAS CDM Data Mart</a:t>
            </a:r>
          </a:p>
        </p:txBody>
      </p:sp>
      <p:cxnSp>
        <p:nvCxnSpPr>
          <p:cNvPr id="259" name="Straight Connector 258"/>
          <p:cNvCxnSpPr/>
          <p:nvPr/>
        </p:nvCxnSpPr>
        <p:spPr>
          <a:xfrm flipV="1">
            <a:off x="5279915" y="2771709"/>
            <a:ext cx="879984" cy="2731"/>
          </a:xfrm>
          <a:prstGeom prst="line">
            <a:avLst/>
          </a:prstGeom>
          <a:noFill/>
          <a:ln w="28575" cap="flat" cmpd="sng" algn="ctr">
            <a:solidFill>
              <a:srgbClr val="7030A0"/>
            </a:solidFill>
            <a:prstDash val="sysDash"/>
            <a:miter lim="800000"/>
            <a:tailEnd type="triangle"/>
          </a:ln>
          <a:effectLst/>
        </p:spPr>
      </p:cxnSp>
      <p:cxnSp>
        <p:nvCxnSpPr>
          <p:cNvPr id="260" name="Straight Connector 259"/>
          <p:cNvCxnSpPr/>
          <p:nvPr/>
        </p:nvCxnSpPr>
        <p:spPr>
          <a:xfrm>
            <a:off x="5279916" y="4211409"/>
            <a:ext cx="898410" cy="1546"/>
          </a:xfrm>
          <a:prstGeom prst="line">
            <a:avLst/>
          </a:prstGeom>
          <a:noFill/>
          <a:ln w="28575" cap="flat" cmpd="sng" algn="ctr">
            <a:solidFill>
              <a:srgbClr val="7030A0"/>
            </a:solidFill>
            <a:prstDash val="sysDash"/>
            <a:miter lim="800000"/>
            <a:tailEnd type="triangle"/>
          </a:ln>
          <a:effectLst/>
        </p:spPr>
      </p:cxnSp>
      <p:cxnSp>
        <p:nvCxnSpPr>
          <p:cNvPr id="261" name="Straight Connector 260"/>
          <p:cNvCxnSpPr/>
          <p:nvPr/>
        </p:nvCxnSpPr>
        <p:spPr>
          <a:xfrm flipV="1">
            <a:off x="5279915" y="5517289"/>
            <a:ext cx="905466" cy="1509"/>
          </a:xfrm>
          <a:prstGeom prst="line">
            <a:avLst/>
          </a:prstGeom>
          <a:noFill/>
          <a:ln w="28575" cap="flat" cmpd="sng" algn="ctr">
            <a:solidFill>
              <a:srgbClr val="7030A0"/>
            </a:solidFill>
            <a:prstDash val="sysDash"/>
            <a:miter lim="800000"/>
            <a:tailEnd type="triangle"/>
          </a:ln>
          <a:effectLst/>
        </p:spPr>
      </p:cxnSp>
      <p:sp>
        <p:nvSpPr>
          <p:cNvPr id="265" name="Rectangle 264"/>
          <p:cNvSpPr/>
          <p:nvPr/>
        </p:nvSpPr>
        <p:spPr>
          <a:xfrm>
            <a:off x="367189" y="6176728"/>
            <a:ext cx="1384907" cy="56675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Pragmatic Trial App Suite</a:t>
            </a:r>
          </a:p>
        </p:txBody>
      </p:sp>
      <p:sp>
        <p:nvSpPr>
          <p:cNvPr id="266" name="Rectangle 265"/>
          <p:cNvSpPr/>
          <p:nvPr/>
        </p:nvSpPr>
        <p:spPr>
          <a:xfrm>
            <a:off x="8304721" y="1582521"/>
            <a:ext cx="1616615" cy="725144"/>
          </a:xfrm>
          <a:prstGeom prst="rect">
            <a:avLst/>
          </a:prstGeom>
          <a:solidFill>
            <a:srgbClr val="9CFEEB"/>
          </a:solidFill>
          <a:ln w="12700" cap="flat" cmpd="sng" algn="ctr">
            <a:solidFill>
              <a:srgbClr val="A5A5A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Study Specific Data Marts (aggregated clinical and other data types)</a:t>
            </a:r>
          </a:p>
        </p:txBody>
      </p:sp>
      <p:sp>
        <p:nvSpPr>
          <p:cNvPr id="267" name="Rectangle 266"/>
          <p:cNvSpPr/>
          <p:nvPr/>
        </p:nvSpPr>
        <p:spPr>
          <a:xfrm>
            <a:off x="5172033" y="5892857"/>
            <a:ext cx="1006292" cy="208715"/>
          </a:xfrm>
          <a:prstGeom prst="rect">
            <a:avLst/>
          </a:prstGeom>
          <a:solidFill>
            <a:srgbClr val="0EFE8C"/>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Sync App</a:t>
            </a:r>
          </a:p>
        </p:txBody>
      </p:sp>
      <p:sp>
        <p:nvSpPr>
          <p:cNvPr id="268" name="Cloud 267"/>
          <p:cNvSpPr/>
          <p:nvPr/>
        </p:nvSpPr>
        <p:spPr>
          <a:xfrm>
            <a:off x="3345457" y="3483246"/>
            <a:ext cx="912248" cy="578217"/>
          </a:xfrm>
          <a:prstGeom prst="cloud">
            <a:avLst/>
          </a:prstGeom>
          <a:solidFill>
            <a:sysClr val="window" lastClr="FFFFFF"/>
          </a:solidFill>
          <a:ln w="28575"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B9BD5">
                    <a:lumMod val="50000"/>
                  </a:srgbClr>
                </a:solidFill>
                <a:effectLst/>
                <a:uLnTx/>
                <a:uFillTx/>
                <a:latin typeface="Calibri" panose="020F0502020204030204"/>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B9BD5">
                    <a:lumMod val="50000"/>
                  </a:srgbClr>
                </a:solidFill>
                <a:effectLst/>
                <a:uLnTx/>
                <a:uFillTx/>
                <a:latin typeface="Calibri" panose="020F0502020204030204"/>
                <a:ea typeface="+mn-ea"/>
                <a:cs typeface="+mn-cs"/>
              </a:rPr>
              <a:t>Lake</a:t>
            </a:r>
          </a:p>
        </p:txBody>
      </p:sp>
      <p:cxnSp>
        <p:nvCxnSpPr>
          <p:cNvPr id="269" name="Straight Connector 268"/>
          <p:cNvCxnSpPr/>
          <p:nvPr/>
        </p:nvCxnSpPr>
        <p:spPr>
          <a:xfrm flipV="1">
            <a:off x="2028385" y="3001953"/>
            <a:ext cx="5518133" cy="0"/>
          </a:xfrm>
          <a:prstGeom prst="line">
            <a:avLst/>
          </a:prstGeom>
          <a:noFill/>
          <a:ln w="28575" cap="flat" cmpd="sng" algn="ctr">
            <a:solidFill>
              <a:sysClr val="windowText" lastClr="000000"/>
            </a:solidFill>
            <a:prstDash val="solid"/>
            <a:miter lim="800000"/>
            <a:tailEnd type="triangle"/>
          </a:ln>
          <a:effectLst/>
        </p:spPr>
      </p:cxnSp>
      <p:cxnSp>
        <p:nvCxnSpPr>
          <p:cNvPr id="270" name="Straight Connector 269"/>
          <p:cNvCxnSpPr/>
          <p:nvPr/>
        </p:nvCxnSpPr>
        <p:spPr>
          <a:xfrm flipV="1">
            <a:off x="2028385" y="4452520"/>
            <a:ext cx="5518133" cy="0"/>
          </a:xfrm>
          <a:prstGeom prst="line">
            <a:avLst/>
          </a:prstGeom>
          <a:noFill/>
          <a:ln w="28575" cap="flat" cmpd="sng" algn="ctr">
            <a:solidFill>
              <a:sysClr val="windowText" lastClr="000000"/>
            </a:solidFill>
            <a:prstDash val="solid"/>
            <a:miter lim="800000"/>
            <a:tailEnd type="triangle"/>
          </a:ln>
          <a:effectLst/>
        </p:spPr>
      </p:cxnSp>
      <p:cxnSp>
        <p:nvCxnSpPr>
          <p:cNvPr id="271" name="Straight Connector 270"/>
          <p:cNvCxnSpPr/>
          <p:nvPr/>
        </p:nvCxnSpPr>
        <p:spPr>
          <a:xfrm flipV="1">
            <a:off x="2059768" y="5782192"/>
            <a:ext cx="5486750" cy="0"/>
          </a:xfrm>
          <a:prstGeom prst="line">
            <a:avLst/>
          </a:prstGeom>
          <a:noFill/>
          <a:ln w="28575" cap="flat" cmpd="sng" algn="ctr">
            <a:solidFill>
              <a:sysClr val="windowText" lastClr="000000"/>
            </a:solidFill>
            <a:prstDash val="solid"/>
            <a:miter lim="800000"/>
            <a:tailEnd type="triangle"/>
          </a:ln>
          <a:effectLst/>
        </p:spPr>
      </p:cxnSp>
      <p:cxnSp>
        <p:nvCxnSpPr>
          <p:cNvPr id="275" name="Elbow Connector 274"/>
          <p:cNvCxnSpPr/>
          <p:nvPr/>
        </p:nvCxnSpPr>
        <p:spPr>
          <a:xfrm flipV="1">
            <a:off x="6972676" y="1024189"/>
            <a:ext cx="77246" cy="1659634"/>
          </a:xfrm>
          <a:prstGeom prst="bentConnector2">
            <a:avLst/>
          </a:prstGeom>
          <a:noFill/>
          <a:ln w="28575" cap="flat" cmpd="sng" algn="ctr">
            <a:solidFill>
              <a:srgbClr val="5B9BD5"/>
            </a:solidFill>
            <a:prstDash val="solid"/>
            <a:miter lim="800000"/>
            <a:tailEnd type="triangle"/>
          </a:ln>
          <a:effectLst/>
        </p:spPr>
      </p:cxnSp>
      <p:cxnSp>
        <p:nvCxnSpPr>
          <p:cNvPr id="276" name="Elbow Connector 275"/>
          <p:cNvCxnSpPr/>
          <p:nvPr/>
        </p:nvCxnSpPr>
        <p:spPr>
          <a:xfrm flipV="1">
            <a:off x="6972229" y="1024189"/>
            <a:ext cx="77693" cy="3098148"/>
          </a:xfrm>
          <a:prstGeom prst="bentConnector2">
            <a:avLst/>
          </a:prstGeom>
          <a:noFill/>
          <a:ln w="28575" cap="flat" cmpd="sng" algn="ctr">
            <a:solidFill>
              <a:srgbClr val="5B9BD5"/>
            </a:solidFill>
            <a:prstDash val="solid"/>
            <a:miter lim="800000"/>
            <a:tailEnd type="triangle"/>
          </a:ln>
          <a:effectLst/>
        </p:spPr>
      </p:cxnSp>
      <p:cxnSp>
        <p:nvCxnSpPr>
          <p:cNvPr id="278" name="Straight Arrow Connector 277"/>
          <p:cNvCxnSpPr/>
          <p:nvPr/>
        </p:nvCxnSpPr>
        <p:spPr>
          <a:xfrm>
            <a:off x="7819066" y="4120790"/>
            <a:ext cx="485656" cy="0"/>
          </a:xfrm>
          <a:prstGeom prst="straightConnector1">
            <a:avLst/>
          </a:prstGeom>
          <a:noFill/>
          <a:ln w="28575" cap="flat" cmpd="sng" algn="ctr">
            <a:solidFill>
              <a:sysClr val="windowText" lastClr="000000"/>
            </a:solidFill>
            <a:prstDash val="solid"/>
            <a:miter lim="800000"/>
            <a:tailEnd type="triangle"/>
          </a:ln>
          <a:effectLst/>
        </p:spPr>
      </p:cxnSp>
      <p:sp>
        <p:nvSpPr>
          <p:cNvPr id="280" name="TextBox 279"/>
          <p:cNvSpPr txBox="1"/>
          <p:nvPr/>
        </p:nvSpPr>
        <p:spPr>
          <a:xfrm>
            <a:off x="3062036" y="1186767"/>
            <a:ext cx="8459404" cy="276465"/>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Secure  Environment  </a:t>
            </a:r>
          </a:p>
        </p:txBody>
      </p:sp>
      <p:sp>
        <p:nvSpPr>
          <p:cNvPr id="281" name="Rectangle 280"/>
          <p:cNvSpPr/>
          <p:nvPr/>
        </p:nvSpPr>
        <p:spPr>
          <a:xfrm>
            <a:off x="8304723" y="2590844"/>
            <a:ext cx="841248" cy="3068977"/>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Combined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CDM </a:t>
            </a:r>
            <a:r>
              <a:rPr kumimoji="0" lang="en-US" sz="950" b="0" i="0" u="none" strike="noStrike" kern="0" cap="none" spc="0" normalizeH="0" baseline="0" noProof="0" dirty="0">
                <a:ln>
                  <a:noFill/>
                </a:ln>
                <a:solidFill>
                  <a:prstClr val="white"/>
                </a:solidFill>
                <a:effectLst/>
                <a:uLnTx/>
                <a:uFillTx/>
                <a:latin typeface="Calibri" panose="020F0502020204030204"/>
                <a:ea typeface="+mn-ea"/>
                <a:cs typeface="+mn-cs"/>
              </a:rPr>
              <a:t>(Longitudinal patient records linked by GPID)</a:t>
            </a:r>
          </a:p>
        </p:txBody>
      </p:sp>
      <p:sp>
        <p:nvSpPr>
          <p:cNvPr id="282" name="TextBox 281"/>
          <p:cNvSpPr txBox="1"/>
          <p:nvPr/>
        </p:nvSpPr>
        <p:spPr>
          <a:xfrm rot="16200000">
            <a:off x="532839" y="3695475"/>
            <a:ext cx="4756524" cy="276999"/>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Secure   Connections</a:t>
            </a:r>
          </a:p>
        </p:txBody>
      </p:sp>
      <p:sp>
        <p:nvSpPr>
          <p:cNvPr id="283" name="Hexagon 282"/>
          <p:cNvSpPr/>
          <p:nvPr/>
        </p:nvSpPr>
        <p:spPr>
          <a:xfrm>
            <a:off x="3424341" y="2676618"/>
            <a:ext cx="766145" cy="307337"/>
          </a:xfrm>
          <a:prstGeom prst="hexagon">
            <a:avLst/>
          </a:prstGeom>
          <a:solidFill>
            <a:srgbClr val="FF6600"/>
          </a:solidFill>
          <a:ln w="12700" cap="flat" cmpd="sng" algn="ctr">
            <a:solidFill>
              <a:srgbClr val="FF33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a:ea typeface="+mn-ea"/>
                <a:cs typeface="+mn-cs"/>
              </a:rPr>
              <a:t>Quality Checks</a:t>
            </a:r>
          </a:p>
        </p:txBody>
      </p:sp>
      <p:cxnSp>
        <p:nvCxnSpPr>
          <p:cNvPr id="285" name="Straight Connector 284"/>
          <p:cNvCxnSpPr/>
          <p:nvPr/>
        </p:nvCxnSpPr>
        <p:spPr>
          <a:xfrm>
            <a:off x="8000272" y="520098"/>
            <a:ext cx="552450" cy="0"/>
          </a:xfrm>
          <a:prstGeom prst="line">
            <a:avLst/>
          </a:prstGeom>
          <a:noFill/>
          <a:ln w="28575" cap="flat" cmpd="sng" algn="ctr">
            <a:solidFill>
              <a:srgbClr val="FF0000"/>
            </a:solidFill>
            <a:prstDash val="dash"/>
            <a:miter lim="800000"/>
          </a:ln>
          <a:effectLst/>
        </p:spPr>
      </p:cxnSp>
      <p:sp>
        <p:nvSpPr>
          <p:cNvPr id="286" name="TextBox 285"/>
          <p:cNvSpPr txBox="1"/>
          <p:nvPr/>
        </p:nvSpPr>
        <p:spPr>
          <a:xfrm>
            <a:off x="8565548" y="389293"/>
            <a:ext cx="95410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Daily transfer</a:t>
            </a:r>
          </a:p>
        </p:txBody>
      </p:sp>
      <p:cxnSp>
        <p:nvCxnSpPr>
          <p:cNvPr id="287" name="Straight Connector 286"/>
          <p:cNvCxnSpPr/>
          <p:nvPr/>
        </p:nvCxnSpPr>
        <p:spPr>
          <a:xfrm>
            <a:off x="8000272" y="755590"/>
            <a:ext cx="552450" cy="0"/>
          </a:xfrm>
          <a:prstGeom prst="line">
            <a:avLst/>
          </a:prstGeom>
          <a:noFill/>
          <a:ln w="28575" cap="flat" cmpd="sng" algn="ctr">
            <a:solidFill>
              <a:srgbClr val="7030A0"/>
            </a:solidFill>
            <a:prstDash val="dash"/>
            <a:miter lim="800000"/>
          </a:ln>
          <a:effectLst/>
        </p:spPr>
      </p:cxnSp>
      <p:sp>
        <p:nvSpPr>
          <p:cNvPr id="288" name="TextBox 287"/>
          <p:cNvSpPr txBox="1"/>
          <p:nvPr/>
        </p:nvSpPr>
        <p:spPr>
          <a:xfrm>
            <a:off x="8565548" y="612753"/>
            <a:ext cx="117211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Quarterly transfer</a:t>
            </a:r>
          </a:p>
        </p:txBody>
      </p:sp>
      <p:sp>
        <p:nvSpPr>
          <p:cNvPr id="289" name="Rectangle 288"/>
          <p:cNvSpPr/>
          <p:nvPr/>
        </p:nvSpPr>
        <p:spPr>
          <a:xfrm>
            <a:off x="10377786" y="2592803"/>
            <a:ext cx="786384" cy="912474"/>
          </a:xfrm>
          <a:prstGeom prst="rect">
            <a:avLst/>
          </a:prstGeom>
          <a:solidFill>
            <a:srgbClr val="97D7FF"/>
          </a:solidFill>
          <a:ln w="12700" cap="flat" cmpd="sng" algn="ctr">
            <a:solidFill>
              <a:srgbClr val="57B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Condition Specific Cohort A</a:t>
            </a:r>
          </a:p>
        </p:txBody>
      </p:sp>
      <p:cxnSp>
        <p:nvCxnSpPr>
          <p:cNvPr id="290" name="Straight Connector 289"/>
          <p:cNvCxnSpPr/>
          <p:nvPr/>
        </p:nvCxnSpPr>
        <p:spPr>
          <a:xfrm flipV="1">
            <a:off x="6972676" y="2771709"/>
            <a:ext cx="573842" cy="2732"/>
          </a:xfrm>
          <a:prstGeom prst="line">
            <a:avLst/>
          </a:prstGeom>
          <a:noFill/>
          <a:ln w="28575" cap="flat" cmpd="sng" algn="ctr">
            <a:solidFill>
              <a:srgbClr val="7030A0"/>
            </a:solidFill>
            <a:prstDash val="sysDash"/>
            <a:miter lim="800000"/>
            <a:tailEnd type="triangle"/>
          </a:ln>
          <a:effectLst/>
        </p:spPr>
      </p:cxnSp>
      <p:cxnSp>
        <p:nvCxnSpPr>
          <p:cNvPr id="291" name="Straight Connector 290"/>
          <p:cNvCxnSpPr/>
          <p:nvPr/>
        </p:nvCxnSpPr>
        <p:spPr>
          <a:xfrm flipV="1">
            <a:off x="6979284" y="4212854"/>
            <a:ext cx="567234" cy="5314"/>
          </a:xfrm>
          <a:prstGeom prst="line">
            <a:avLst/>
          </a:prstGeom>
          <a:noFill/>
          <a:ln w="28575" cap="flat" cmpd="sng" algn="ctr">
            <a:solidFill>
              <a:srgbClr val="7030A0"/>
            </a:solidFill>
            <a:prstDash val="sysDash"/>
            <a:miter lim="800000"/>
            <a:tailEnd type="triangle"/>
          </a:ln>
          <a:effectLst/>
        </p:spPr>
      </p:cxnSp>
      <p:cxnSp>
        <p:nvCxnSpPr>
          <p:cNvPr id="292" name="Straight Connector 291"/>
          <p:cNvCxnSpPr/>
          <p:nvPr/>
        </p:nvCxnSpPr>
        <p:spPr>
          <a:xfrm flipV="1">
            <a:off x="6972676" y="5517289"/>
            <a:ext cx="576072" cy="1911"/>
          </a:xfrm>
          <a:prstGeom prst="line">
            <a:avLst/>
          </a:prstGeom>
          <a:noFill/>
          <a:ln w="28575" cap="flat" cmpd="sng" algn="ctr">
            <a:solidFill>
              <a:srgbClr val="7030A0"/>
            </a:solidFill>
            <a:prstDash val="sysDash"/>
            <a:miter lim="800000"/>
            <a:tailEnd type="triangle"/>
          </a:ln>
          <a:effectLst/>
        </p:spPr>
      </p:cxnSp>
      <p:cxnSp>
        <p:nvCxnSpPr>
          <p:cNvPr id="293" name="Straight Connector 292"/>
          <p:cNvCxnSpPr/>
          <p:nvPr/>
        </p:nvCxnSpPr>
        <p:spPr>
          <a:xfrm>
            <a:off x="8000272" y="971621"/>
            <a:ext cx="552450" cy="0"/>
          </a:xfrm>
          <a:prstGeom prst="line">
            <a:avLst/>
          </a:prstGeom>
          <a:noFill/>
          <a:ln w="28575" cap="flat" cmpd="sng" algn="ctr">
            <a:solidFill>
              <a:sysClr val="windowText" lastClr="000000"/>
            </a:solidFill>
            <a:prstDash val="solid"/>
            <a:miter lim="800000"/>
          </a:ln>
          <a:effectLst/>
        </p:spPr>
      </p:cxnSp>
      <p:sp>
        <p:nvSpPr>
          <p:cNvPr id="294" name="TextBox 293"/>
          <p:cNvSpPr txBox="1"/>
          <p:nvPr/>
        </p:nvSpPr>
        <p:spPr>
          <a:xfrm>
            <a:off x="8565548" y="832631"/>
            <a:ext cx="45557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GPID</a:t>
            </a:r>
          </a:p>
        </p:txBody>
      </p:sp>
      <p:sp>
        <p:nvSpPr>
          <p:cNvPr id="298" name="Rectangle 297"/>
          <p:cNvSpPr/>
          <p:nvPr/>
        </p:nvSpPr>
        <p:spPr>
          <a:xfrm>
            <a:off x="8304722" y="5662724"/>
            <a:ext cx="841249" cy="202387"/>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i2b2</a:t>
            </a:r>
          </a:p>
        </p:txBody>
      </p:sp>
      <p:cxnSp>
        <p:nvCxnSpPr>
          <p:cNvPr id="299" name="Straight Arrow Connector 298"/>
          <p:cNvCxnSpPr/>
          <p:nvPr/>
        </p:nvCxnSpPr>
        <p:spPr>
          <a:xfrm rot="-120000" flipV="1">
            <a:off x="8725144" y="2307665"/>
            <a:ext cx="11358" cy="283179"/>
          </a:xfrm>
          <a:prstGeom prst="straightConnector1">
            <a:avLst/>
          </a:prstGeom>
          <a:noFill/>
          <a:ln w="19050" cap="flat" cmpd="sng" algn="ctr">
            <a:solidFill>
              <a:srgbClr val="FFC000"/>
            </a:solidFill>
            <a:prstDash val="solid"/>
            <a:miter lim="800000"/>
            <a:tailEnd type="triangle"/>
          </a:ln>
          <a:effectLst/>
        </p:spPr>
      </p:cxnSp>
      <p:sp>
        <p:nvSpPr>
          <p:cNvPr id="300" name="Rectangle 299"/>
          <p:cNvSpPr/>
          <p:nvPr/>
        </p:nvSpPr>
        <p:spPr>
          <a:xfrm>
            <a:off x="874129" y="1252975"/>
            <a:ext cx="1167213" cy="859626"/>
          </a:xfrm>
          <a:prstGeom prst="rect">
            <a:avLst/>
          </a:prstGeom>
          <a:solidFill>
            <a:sysClr val="window" lastClr="FFFFFF"/>
          </a:solidFill>
          <a:ln w="12700" cap="flat" cmpd="sng" algn="ctr">
            <a:solidFill>
              <a:srgbClr val="00808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w="0"/>
                <a:solidFill>
                  <a:prstClr val="black"/>
                </a:solidFill>
                <a:effectLst/>
                <a:uLnTx/>
                <a:uFillTx/>
                <a:latin typeface="Calibri" panose="020F0502020204030204"/>
                <a:ea typeface="+mn-ea"/>
                <a:cs typeface="+mn-cs"/>
              </a:rPr>
              <a:t>Longitudinal Data Sources </a:t>
            </a:r>
            <a:r>
              <a:rPr kumimoji="0" lang="en-US" sz="900" b="0" i="0" u="none" strike="noStrike" kern="0" cap="none" spc="0" normalizeH="0" baseline="0" noProof="0" dirty="0">
                <a:ln w="0"/>
                <a:solidFill>
                  <a:prstClr val="black"/>
                </a:solidFill>
                <a:effectLst/>
                <a:uLnTx/>
                <a:uFillTx/>
                <a:latin typeface="Calibri" panose="020F0502020204030204"/>
                <a:ea typeface="+mn-ea"/>
                <a:cs typeface="+mn-cs"/>
              </a:rPr>
              <a:t>(claims, vital records, hospital discharge data, etc.)</a:t>
            </a: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01" name="Straight Connector 300"/>
          <p:cNvCxnSpPr/>
          <p:nvPr/>
        </p:nvCxnSpPr>
        <p:spPr>
          <a:xfrm flipV="1">
            <a:off x="7823519" y="3764805"/>
            <a:ext cx="484632" cy="5314"/>
          </a:xfrm>
          <a:prstGeom prst="line">
            <a:avLst/>
          </a:prstGeom>
          <a:noFill/>
          <a:ln w="28575" cap="flat" cmpd="sng" algn="ctr">
            <a:solidFill>
              <a:srgbClr val="7030A0"/>
            </a:solidFill>
            <a:prstDash val="sysDash"/>
            <a:miter lim="800000"/>
            <a:tailEnd type="triangle"/>
          </a:ln>
          <a:effectLst/>
        </p:spPr>
      </p:cxnSp>
      <p:cxnSp>
        <p:nvCxnSpPr>
          <p:cNvPr id="302" name="Straight Connector 301"/>
          <p:cNvCxnSpPr/>
          <p:nvPr/>
        </p:nvCxnSpPr>
        <p:spPr>
          <a:xfrm>
            <a:off x="8000272" y="291633"/>
            <a:ext cx="552450" cy="0"/>
          </a:xfrm>
          <a:prstGeom prst="line">
            <a:avLst/>
          </a:prstGeom>
          <a:noFill/>
          <a:ln w="19050" cap="flat" cmpd="sng" algn="ctr">
            <a:solidFill>
              <a:srgbClr val="FFC000"/>
            </a:solidFill>
            <a:prstDash val="solid"/>
            <a:miter lim="800000"/>
          </a:ln>
          <a:effectLst/>
        </p:spPr>
      </p:cxnSp>
      <p:sp>
        <p:nvSpPr>
          <p:cNvPr id="303" name="TextBox 302"/>
          <p:cNvSpPr txBox="1"/>
          <p:nvPr/>
        </p:nvSpPr>
        <p:spPr>
          <a:xfrm>
            <a:off x="8564764" y="175838"/>
            <a:ext cx="229904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Use case-specific ad hoc transfers</a:t>
            </a:r>
          </a:p>
        </p:txBody>
      </p:sp>
      <p:cxnSp>
        <p:nvCxnSpPr>
          <p:cNvPr id="304" name="Straight Arrow Connector 303"/>
          <p:cNvCxnSpPr/>
          <p:nvPr/>
        </p:nvCxnSpPr>
        <p:spPr>
          <a:xfrm>
            <a:off x="7818750" y="1797864"/>
            <a:ext cx="485656" cy="0"/>
          </a:xfrm>
          <a:prstGeom prst="straightConnector1">
            <a:avLst/>
          </a:prstGeom>
          <a:noFill/>
          <a:ln w="28575" cap="flat" cmpd="sng" algn="ctr">
            <a:solidFill>
              <a:sysClr val="windowText" lastClr="000000"/>
            </a:solidFill>
            <a:prstDash val="solid"/>
            <a:miter lim="800000"/>
            <a:tailEnd type="triangle"/>
          </a:ln>
          <a:effectLst/>
        </p:spPr>
      </p:cxnSp>
      <p:cxnSp>
        <p:nvCxnSpPr>
          <p:cNvPr id="305" name="Straight Arrow Connector 304"/>
          <p:cNvCxnSpPr/>
          <p:nvPr/>
        </p:nvCxnSpPr>
        <p:spPr>
          <a:xfrm>
            <a:off x="7829636" y="1651437"/>
            <a:ext cx="475488" cy="0"/>
          </a:xfrm>
          <a:prstGeom prst="straightConnector1">
            <a:avLst/>
          </a:prstGeom>
          <a:noFill/>
          <a:ln w="19050" cap="flat" cmpd="sng" algn="ctr">
            <a:solidFill>
              <a:srgbClr val="FFC000"/>
            </a:solidFill>
            <a:prstDash val="solid"/>
            <a:miter lim="800000"/>
            <a:tailEnd type="triangle"/>
          </a:ln>
          <a:effectLst/>
        </p:spPr>
      </p:cxnSp>
      <p:sp>
        <p:nvSpPr>
          <p:cNvPr id="306" name="Rectangle 305"/>
          <p:cNvSpPr/>
          <p:nvPr/>
        </p:nvSpPr>
        <p:spPr>
          <a:xfrm>
            <a:off x="10377785" y="3827612"/>
            <a:ext cx="786384" cy="912474"/>
          </a:xfrm>
          <a:prstGeom prst="rect">
            <a:avLst/>
          </a:prstGeom>
          <a:solidFill>
            <a:srgbClr val="97D7FF"/>
          </a:solidFill>
          <a:ln w="12700" cap="flat" cmpd="sng" algn="ctr">
            <a:solidFill>
              <a:srgbClr val="57B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Condition Specific Cohort B</a:t>
            </a:r>
          </a:p>
        </p:txBody>
      </p:sp>
      <p:sp>
        <p:nvSpPr>
          <p:cNvPr id="307" name="Rectangle 306"/>
          <p:cNvSpPr/>
          <p:nvPr/>
        </p:nvSpPr>
        <p:spPr>
          <a:xfrm>
            <a:off x="10382487" y="5068495"/>
            <a:ext cx="786384" cy="912474"/>
          </a:xfrm>
          <a:prstGeom prst="rect">
            <a:avLst/>
          </a:prstGeom>
          <a:solidFill>
            <a:srgbClr val="97D7FF"/>
          </a:solidFill>
          <a:ln w="12700" cap="flat" cmpd="sng" algn="ctr">
            <a:solidFill>
              <a:srgbClr val="57B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Condition Specific Cohort C</a:t>
            </a:r>
          </a:p>
        </p:txBody>
      </p:sp>
      <p:sp>
        <p:nvSpPr>
          <p:cNvPr id="308" name="Rectangle 307"/>
          <p:cNvSpPr/>
          <p:nvPr/>
        </p:nvSpPr>
        <p:spPr>
          <a:xfrm rot="16200000">
            <a:off x="9599323" y="4175092"/>
            <a:ext cx="3389150" cy="22260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I2b2 &amp; analysis tools</a:t>
            </a:r>
          </a:p>
        </p:txBody>
      </p:sp>
      <p:sp>
        <p:nvSpPr>
          <p:cNvPr id="309" name="Trapezoid 308"/>
          <p:cNvSpPr/>
          <p:nvPr/>
        </p:nvSpPr>
        <p:spPr>
          <a:xfrm>
            <a:off x="9285707" y="3776837"/>
            <a:ext cx="954385" cy="446604"/>
          </a:xfrm>
          <a:prstGeom prst="trapezoid">
            <a:avLst/>
          </a:prstGeom>
          <a:solidFill>
            <a:srgbClr val="DDDDDD"/>
          </a:solidFill>
          <a:ln w="12700" cap="flat" cmpd="sng" algn="ctr">
            <a:solidFill>
              <a:srgbClr val="A5A5A5">
                <a:shade val="50000"/>
              </a:srgbClr>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Data cleaning, Derivations, Transformations</a:t>
            </a:r>
          </a:p>
        </p:txBody>
      </p:sp>
      <p:sp>
        <p:nvSpPr>
          <p:cNvPr id="310" name="Trapezoid 309"/>
          <p:cNvSpPr/>
          <p:nvPr/>
        </p:nvSpPr>
        <p:spPr>
          <a:xfrm>
            <a:off x="9284685" y="5017352"/>
            <a:ext cx="954385" cy="446604"/>
          </a:xfrm>
          <a:prstGeom prst="trapezoid">
            <a:avLst/>
          </a:prstGeom>
          <a:solidFill>
            <a:srgbClr val="DDDDDD"/>
          </a:solidFill>
          <a:ln w="12700" cap="flat" cmpd="sng" algn="ctr">
            <a:solidFill>
              <a:srgbClr val="A5A5A5">
                <a:shade val="50000"/>
              </a:srgbClr>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Data cleaning, Derivations, Transformations</a:t>
            </a:r>
          </a:p>
        </p:txBody>
      </p:sp>
      <p:sp>
        <p:nvSpPr>
          <p:cNvPr id="311" name="Trapezoid 310"/>
          <p:cNvSpPr/>
          <p:nvPr/>
        </p:nvSpPr>
        <p:spPr>
          <a:xfrm>
            <a:off x="9267340" y="2544208"/>
            <a:ext cx="954385" cy="446604"/>
          </a:xfrm>
          <a:prstGeom prst="trapezoid">
            <a:avLst/>
          </a:prstGeom>
          <a:solidFill>
            <a:srgbClr val="DDDDDD"/>
          </a:solidFill>
          <a:ln w="12700" cap="flat" cmpd="sng" algn="ctr">
            <a:solidFill>
              <a:srgbClr val="A5A5A5">
                <a:shade val="50000"/>
              </a:srgbClr>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Data cleaning, Derivations, Transformations</a:t>
            </a:r>
          </a:p>
        </p:txBody>
      </p:sp>
      <p:sp>
        <p:nvSpPr>
          <p:cNvPr id="312" name="TextBox 311"/>
          <p:cNvSpPr txBox="1"/>
          <p:nvPr/>
        </p:nvSpPr>
        <p:spPr>
          <a:xfrm>
            <a:off x="848576" y="127752"/>
            <a:ext cx="34816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Tahoma" panose="020B0604030504040204" pitchFamily="34" charset="0"/>
                <a:cs typeface="Tahoma" panose="020B0604030504040204" pitchFamily="34" charset="0"/>
              </a:rPr>
              <a:t>REACHnet</a:t>
            </a:r>
            <a:r>
              <a:rPr kumimoji="0" lang="en-US" sz="24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 Infrastructure</a:t>
            </a:r>
          </a:p>
        </p:txBody>
      </p:sp>
      <p:sp>
        <p:nvSpPr>
          <p:cNvPr id="315" name="Rectangle 314"/>
          <p:cNvSpPr/>
          <p:nvPr/>
        </p:nvSpPr>
        <p:spPr>
          <a:xfrm rot="10800000" flipH="1" flipV="1">
            <a:off x="6166507" y="2245163"/>
            <a:ext cx="793903" cy="705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Frozen SAS CDM Data Mart</a:t>
            </a:r>
          </a:p>
        </p:txBody>
      </p:sp>
      <p:sp>
        <p:nvSpPr>
          <p:cNvPr id="81" name="Rectangle 80"/>
          <p:cNvSpPr/>
          <p:nvPr/>
        </p:nvSpPr>
        <p:spPr>
          <a:xfrm>
            <a:off x="4487993" y="4770528"/>
            <a:ext cx="795528" cy="228600"/>
          </a:xfrm>
          <a:prstGeom prst="rect">
            <a:avLst/>
          </a:prstGeom>
          <a:solidFill>
            <a:srgbClr val="CC00FF"/>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rPr>
              <a:t>TriNetX</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4489745" y="5006656"/>
            <a:ext cx="790170" cy="201188"/>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i2b2</a:t>
            </a:r>
          </a:p>
        </p:txBody>
      </p:sp>
      <p:sp>
        <p:nvSpPr>
          <p:cNvPr id="131" name="Rectangle 130"/>
          <p:cNvSpPr/>
          <p:nvPr/>
        </p:nvSpPr>
        <p:spPr>
          <a:xfrm>
            <a:off x="11207648" y="438051"/>
            <a:ext cx="910769" cy="574217"/>
          </a:xfrm>
          <a:prstGeom prst="rect">
            <a:avLst/>
          </a:prstGeom>
          <a:solidFill>
            <a:srgbClr val="022FAE"/>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LA </a:t>
            </a: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rPr>
              <a:t>CaTS</a:t>
            </a: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 Genomics</a:t>
            </a:r>
          </a:p>
        </p:txBody>
      </p:sp>
      <p:cxnSp>
        <p:nvCxnSpPr>
          <p:cNvPr id="43" name="Elbow Connector 42"/>
          <p:cNvCxnSpPr/>
          <p:nvPr/>
        </p:nvCxnSpPr>
        <p:spPr>
          <a:xfrm rot="5400000">
            <a:off x="10195929" y="2232752"/>
            <a:ext cx="2804132" cy="385589"/>
          </a:xfrm>
          <a:prstGeom prst="bentConnector3">
            <a:avLst>
              <a:gd name="adj1" fmla="val 100030"/>
            </a:avLst>
          </a:prstGeom>
          <a:noFill/>
          <a:ln w="19050" cap="flat" cmpd="sng" algn="ctr">
            <a:solidFill>
              <a:srgbClr val="FFC000"/>
            </a:solidFill>
            <a:prstDash val="solid"/>
            <a:miter lim="800000"/>
            <a:headEnd type="triangle"/>
            <a:tailEnd type="triangle"/>
          </a:ln>
          <a:effectLst/>
        </p:spPr>
      </p:cxnSp>
      <p:sp>
        <p:nvSpPr>
          <p:cNvPr id="89" name="Rectangle 88"/>
          <p:cNvSpPr/>
          <p:nvPr/>
        </p:nvSpPr>
        <p:spPr>
          <a:xfrm>
            <a:off x="873698" y="1055474"/>
            <a:ext cx="1167644" cy="201716"/>
          </a:xfrm>
          <a:prstGeom prst="rect">
            <a:avLst/>
          </a:prstGeom>
          <a:solidFill>
            <a:sysClr val="window" lastClr="FFFFFF"/>
          </a:solidFill>
          <a:ln w="12700" cap="flat" cmpd="sng" algn="ctr">
            <a:solidFill>
              <a:srgbClr val="00808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w="0"/>
                <a:solidFill>
                  <a:prstClr val="black"/>
                </a:solidFill>
                <a:effectLst/>
                <a:uLnTx/>
                <a:uFillTx/>
                <a:latin typeface="Calibri" panose="020F0502020204030204"/>
                <a:ea typeface="+mn-ea"/>
                <a:cs typeface="+mn-cs"/>
              </a:rPr>
              <a:t>PGD</a:t>
            </a:r>
            <a:endPar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4" name="Hexagon 103"/>
          <p:cNvSpPr/>
          <p:nvPr/>
        </p:nvSpPr>
        <p:spPr>
          <a:xfrm>
            <a:off x="3443404" y="1521717"/>
            <a:ext cx="766145" cy="307337"/>
          </a:xfrm>
          <a:prstGeom prst="hexagon">
            <a:avLst/>
          </a:prstGeom>
          <a:solidFill>
            <a:srgbClr val="FF6600"/>
          </a:solidFill>
          <a:ln w="12700" cap="flat" cmpd="sng" algn="ctr">
            <a:solidFill>
              <a:srgbClr val="FF33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a:ea typeface="+mn-ea"/>
                <a:cs typeface="+mn-cs"/>
              </a:rPr>
              <a:t>Quality Checks</a:t>
            </a:r>
          </a:p>
        </p:txBody>
      </p:sp>
      <p:grpSp>
        <p:nvGrpSpPr>
          <p:cNvPr id="106" name="Group 105"/>
          <p:cNvGrpSpPr/>
          <p:nvPr/>
        </p:nvGrpSpPr>
        <p:grpSpPr>
          <a:xfrm>
            <a:off x="4488027" y="3433233"/>
            <a:ext cx="795528" cy="443713"/>
            <a:chOff x="4487993" y="4758336"/>
            <a:chExt cx="795528" cy="443713"/>
          </a:xfrm>
        </p:grpSpPr>
        <p:sp>
          <p:nvSpPr>
            <p:cNvPr id="108" name="Rectangle 107"/>
            <p:cNvSpPr/>
            <p:nvPr/>
          </p:nvSpPr>
          <p:spPr>
            <a:xfrm>
              <a:off x="4487993" y="4758336"/>
              <a:ext cx="795528" cy="228600"/>
            </a:xfrm>
            <a:prstGeom prst="rect">
              <a:avLst/>
            </a:prstGeom>
            <a:solidFill>
              <a:srgbClr val="CC00FF"/>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rPr>
                <a:t>TriNetX</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4489744" y="4994569"/>
              <a:ext cx="786591" cy="207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i2b2</a:t>
              </a:r>
            </a:p>
          </p:txBody>
        </p:sp>
      </p:grpSp>
      <p:grpSp>
        <p:nvGrpSpPr>
          <p:cNvPr id="110" name="Group 109"/>
          <p:cNvGrpSpPr/>
          <p:nvPr/>
        </p:nvGrpSpPr>
        <p:grpSpPr>
          <a:xfrm>
            <a:off x="4483143" y="2021310"/>
            <a:ext cx="800378" cy="408270"/>
            <a:chOff x="4488516" y="4759865"/>
            <a:chExt cx="779512" cy="408270"/>
          </a:xfrm>
        </p:grpSpPr>
        <p:sp>
          <p:nvSpPr>
            <p:cNvPr id="111" name="Rectangle 110"/>
            <p:cNvSpPr/>
            <p:nvPr/>
          </p:nvSpPr>
          <p:spPr>
            <a:xfrm>
              <a:off x="4488516" y="4759865"/>
              <a:ext cx="779512" cy="211410"/>
            </a:xfrm>
            <a:prstGeom prst="rect">
              <a:avLst/>
            </a:prstGeom>
            <a:solidFill>
              <a:srgbClr val="CC00FF"/>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rPr>
                <a:t>TriNetX</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4489744" y="4983095"/>
              <a:ext cx="777516" cy="18504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i2b2</a:t>
              </a:r>
            </a:p>
          </p:txBody>
        </p:sp>
      </p:grpSp>
      <p:sp>
        <p:nvSpPr>
          <p:cNvPr id="22" name="TextBox 21"/>
          <p:cNvSpPr txBox="1"/>
          <p:nvPr/>
        </p:nvSpPr>
        <p:spPr>
          <a:xfrm>
            <a:off x="6018251" y="394199"/>
            <a:ext cx="77496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alibri"/>
                <a:ea typeface="+mn-ea"/>
                <a:cs typeface="+mn-cs"/>
              </a:rPr>
              <a:t>PopMedNet</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p:cNvGrpSpPr/>
          <p:nvPr/>
        </p:nvGrpSpPr>
        <p:grpSpPr>
          <a:xfrm>
            <a:off x="5675178" y="175838"/>
            <a:ext cx="1711142" cy="840293"/>
            <a:chOff x="6114090" y="175838"/>
            <a:chExt cx="1711142" cy="840293"/>
          </a:xfrm>
        </p:grpSpPr>
        <p:cxnSp>
          <p:nvCxnSpPr>
            <p:cNvPr id="21" name="Straight Connector 20"/>
            <p:cNvCxnSpPr/>
            <p:nvPr/>
          </p:nvCxnSpPr>
          <p:spPr>
            <a:xfrm flipV="1">
              <a:off x="6393111" y="175838"/>
              <a:ext cx="1432121" cy="836430"/>
            </a:xfrm>
            <a:prstGeom prst="line">
              <a:avLst/>
            </a:prstGeom>
            <a:noFill/>
            <a:ln w="19050" cap="flat" cmpd="sng" algn="ctr">
              <a:solidFill>
                <a:srgbClr val="5B9BD5"/>
              </a:solidFill>
              <a:prstDash val="solid"/>
              <a:miter lim="800000"/>
            </a:ln>
            <a:effectLst/>
          </p:spPr>
        </p:cxnSp>
        <p:pic>
          <p:nvPicPr>
            <p:cNvPr id="115" name="Picture 114"/>
            <p:cNvPicPr/>
            <p:nvPr/>
          </p:nvPicPr>
          <p:blipFill>
            <a:blip r:embed="rId2">
              <a:extLst>
                <a:ext uri="{28A0092B-C50C-407E-A947-70E740481C1C}">
                  <a14:useLocalDpi xmlns:a14="http://schemas.microsoft.com/office/drawing/2010/main" val="0"/>
                </a:ext>
              </a:extLst>
            </a:blip>
            <a:srcRect/>
            <a:stretch>
              <a:fillRect/>
            </a:stretch>
          </p:blipFill>
          <p:spPr bwMode="auto">
            <a:xfrm>
              <a:off x="6889315" y="741103"/>
              <a:ext cx="908630" cy="215734"/>
            </a:xfrm>
            <a:prstGeom prst="rect">
              <a:avLst/>
            </a:prstGeom>
            <a:noFill/>
            <a:ln>
              <a:noFill/>
            </a:ln>
          </p:spPr>
        </p:pic>
        <p:grpSp>
          <p:nvGrpSpPr>
            <p:cNvPr id="2" name="Group 1"/>
            <p:cNvGrpSpPr/>
            <p:nvPr/>
          </p:nvGrpSpPr>
          <p:grpSpPr>
            <a:xfrm>
              <a:off x="6114090" y="175838"/>
              <a:ext cx="1698949" cy="840293"/>
              <a:chOff x="6126282" y="175838"/>
              <a:chExt cx="1698949" cy="840293"/>
            </a:xfrm>
          </p:grpSpPr>
          <p:grpSp>
            <p:nvGrpSpPr>
              <p:cNvPr id="262" name="Group 261"/>
              <p:cNvGrpSpPr/>
              <p:nvPr/>
            </p:nvGrpSpPr>
            <p:grpSpPr>
              <a:xfrm>
                <a:off x="6393110" y="175839"/>
                <a:ext cx="1432121" cy="840292"/>
                <a:chOff x="5545047" y="367006"/>
                <a:chExt cx="1283755" cy="571701"/>
              </a:xfrm>
            </p:grpSpPr>
            <p:sp>
              <p:nvSpPr>
                <p:cNvPr id="263" name="Rectangle 262"/>
                <p:cNvSpPr/>
                <p:nvPr/>
              </p:nvSpPr>
              <p:spPr>
                <a:xfrm>
                  <a:off x="5545047" y="367006"/>
                  <a:ext cx="1283755" cy="571701"/>
                </a:xfrm>
                <a:prstGeom prst="rect">
                  <a:avLst/>
                </a:prstGeom>
                <a:noFill/>
                <a:ln w="19050" cap="flat" cmpd="sng" algn="ctr">
                  <a:solidFill>
                    <a:srgbClr val="5B9BD5"/>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264" name="Picture 2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624" y="399422"/>
                  <a:ext cx="757237" cy="165793"/>
                </a:xfrm>
                <a:prstGeom prst="rect">
                  <a:avLst/>
                </a:prstGeom>
              </p:spPr>
            </p:pic>
          </p:grpSp>
          <p:sp>
            <p:nvSpPr>
              <p:cNvPr id="24" name="Rectangle 23"/>
              <p:cNvSpPr/>
              <p:nvPr/>
            </p:nvSpPr>
            <p:spPr>
              <a:xfrm>
                <a:off x="6126282" y="175838"/>
                <a:ext cx="266828" cy="836430"/>
              </a:xfrm>
              <a:prstGeom prst="rect">
                <a:avLst/>
              </a:prstGeom>
              <a:noFill/>
              <a:ln w="19050" cap="flat" cmpd="sng" algn="ctr">
                <a:solidFill>
                  <a:srgbClr val="5B9BD5"/>
                </a:solidFill>
                <a:prstDash val="solid"/>
                <a:miter lim="800000"/>
              </a:ln>
              <a:effectLst/>
            </p:spPr>
            <p:txBody>
              <a:bodyPr vert="vert27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Calibri" panose="020F0502020204030204"/>
                    <a:ea typeface="+mn-ea"/>
                    <a:cs typeface="+mn-cs"/>
                  </a:rPr>
                  <a:t>PTR Queries</a:t>
                </a:r>
              </a:p>
            </p:txBody>
          </p:sp>
        </p:grpSp>
      </p:grpSp>
      <p:cxnSp>
        <p:nvCxnSpPr>
          <p:cNvPr id="27" name="Elbow Connector 26"/>
          <p:cNvCxnSpPr>
            <a:stCxn id="252" idx="3"/>
            <a:endCxn id="267" idx="0"/>
          </p:cNvCxnSpPr>
          <p:nvPr/>
        </p:nvCxnSpPr>
        <p:spPr>
          <a:xfrm>
            <a:off x="5279915" y="2675858"/>
            <a:ext cx="395264" cy="3216999"/>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53" idx="3"/>
            <a:endCxn id="267" idx="0"/>
          </p:cNvCxnSpPr>
          <p:nvPr/>
        </p:nvCxnSpPr>
        <p:spPr>
          <a:xfrm>
            <a:off x="5279916" y="4120791"/>
            <a:ext cx="395263" cy="1772066"/>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54" idx="3"/>
            <a:endCxn id="267" idx="0"/>
          </p:cNvCxnSpPr>
          <p:nvPr/>
        </p:nvCxnSpPr>
        <p:spPr>
          <a:xfrm>
            <a:off x="5279915" y="5428180"/>
            <a:ext cx="395264" cy="464677"/>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67" idx="2"/>
          </p:cNvCxnSpPr>
          <p:nvPr/>
        </p:nvCxnSpPr>
        <p:spPr>
          <a:xfrm rot="5400000">
            <a:off x="3493830" y="4373621"/>
            <a:ext cx="453398" cy="3909301"/>
          </a:xfrm>
          <a:prstGeom prst="bent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Elbow Connector 276"/>
          <p:cNvCxnSpPr/>
          <p:nvPr/>
        </p:nvCxnSpPr>
        <p:spPr>
          <a:xfrm flipV="1">
            <a:off x="6979284" y="1024189"/>
            <a:ext cx="70638" cy="4402482"/>
          </a:xfrm>
          <a:prstGeom prst="bentConnector2">
            <a:avLst/>
          </a:prstGeom>
          <a:noFill/>
          <a:ln w="28575" cap="flat" cmpd="sng" algn="ctr">
            <a:solidFill>
              <a:srgbClr val="5B9BD5"/>
            </a:solidFill>
            <a:prstDash val="solid"/>
            <a:miter lim="800000"/>
            <a:tailEnd type="triangle"/>
          </a:ln>
          <a:effectLst/>
        </p:spPr>
      </p:cxnSp>
      <p:sp>
        <p:nvSpPr>
          <p:cNvPr id="4" name="Rectangle 3"/>
          <p:cNvSpPr/>
          <p:nvPr/>
        </p:nvSpPr>
        <p:spPr>
          <a:xfrm>
            <a:off x="5291359" y="2244540"/>
            <a:ext cx="659273" cy="185040"/>
          </a:xfrm>
          <a:prstGeom prst="rect">
            <a:avLst/>
          </a:prstGeom>
          <a:solidFill>
            <a:srgbClr val="FF66CC"/>
          </a:solidFill>
          <a:ln w="9525">
            <a:solidFill>
              <a:srgbClr val="FF339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SMART</a:t>
            </a:r>
          </a:p>
        </p:txBody>
      </p:sp>
      <p:cxnSp>
        <p:nvCxnSpPr>
          <p:cNvPr id="93" name="Straight Connector 92"/>
          <p:cNvCxnSpPr/>
          <p:nvPr/>
        </p:nvCxnSpPr>
        <p:spPr>
          <a:xfrm flipV="1">
            <a:off x="2041342" y="5389435"/>
            <a:ext cx="2448024" cy="0"/>
          </a:xfrm>
          <a:prstGeom prst="line">
            <a:avLst/>
          </a:prstGeom>
          <a:noFill/>
          <a:ln w="28575" cap="flat" cmpd="sng" algn="ctr">
            <a:solidFill>
              <a:srgbClr val="FF0000"/>
            </a:solidFill>
            <a:prstDash val="sysDash"/>
            <a:miter lim="800000"/>
            <a:tailEnd type="triangle"/>
          </a:ln>
          <a:effectLst/>
        </p:spPr>
      </p:cxnSp>
      <p:sp>
        <p:nvSpPr>
          <p:cNvPr id="94" name="Hexagon 93"/>
          <p:cNvSpPr/>
          <p:nvPr/>
        </p:nvSpPr>
        <p:spPr>
          <a:xfrm>
            <a:off x="3443404" y="5414945"/>
            <a:ext cx="753907" cy="294756"/>
          </a:xfrm>
          <a:prstGeom prst="hexagon">
            <a:avLst/>
          </a:prstGeom>
          <a:solidFill>
            <a:srgbClr val="FF6600"/>
          </a:solidFill>
          <a:ln w="12700" cap="flat" cmpd="sng" algn="ctr">
            <a:solidFill>
              <a:srgbClr val="FF33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a:ea typeface="+mn-ea"/>
                <a:cs typeface="+mn-cs"/>
              </a:rPr>
              <a:t>Quality Checks</a:t>
            </a:r>
          </a:p>
        </p:txBody>
      </p:sp>
      <p:sp>
        <p:nvSpPr>
          <p:cNvPr id="90" name="TextBox 89"/>
          <p:cNvSpPr txBox="1"/>
          <p:nvPr/>
        </p:nvSpPr>
        <p:spPr>
          <a:xfrm rot="16200000">
            <a:off x="231587" y="3544691"/>
            <a:ext cx="4351279" cy="279147"/>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GPID Hashing</a:t>
            </a:r>
          </a:p>
        </p:txBody>
      </p:sp>
      <p:sp>
        <p:nvSpPr>
          <p:cNvPr id="5" name="Hexagon 4">
            <a:extLst>
              <a:ext uri="{FF2B5EF4-FFF2-40B4-BE49-F238E27FC236}">
                <a16:creationId xmlns:a16="http://schemas.microsoft.com/office/drawing/2014/main" id="{64C00409-85EC-419C-8ECE-A58791516827}"/>
              </a:ext>
            </a:extLst>
          </p:cNvPr>
          <p:cNvSpPr/>
          <p:nvPr/>
        </p:nvSpPr>
        <p:spPr>
          <a:xfrm>
            <a:off x="3401661" y="4142668"/>
            <a:ext cx="753907" cy="294756"/>
          </a:xfrm>
          <a:prstGeom prst="hexagon">
            <a:avLst/>
          </a:prstGeom>
          <a:solidFill>
            <a:srgbClr val="FF6600"/>
          </a:solidFill>
          <a:ln w="12700" cap="flat" cmpd="sng" algn="ctr">
            <a:solidFill>
              <a:srgbClr val="FF33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a:ea typeface="+mn-ea"/>
                <a:cs typeface="+mn-cs"/>
              </a:rPr>
              <a:t>Quality Checks</a:t>
            </a:r>
          </a:p>
        </p:txBody>
      </p:sp>
      <p:sp>
        <p:nvSpPr>
          <p:cNvPr id="6" name="Cloud 5">
            <a:extLst>
              <a:ext uri="{FF2B5EF4-FFF2-40B4-BE49-F238E27FC236}">
                <a16:creationId xmlns:a16="http://schemas.microsoft.com/office/drawing/2014/main" id="{EE69EACE-F47E-4A0C-8AF7-99ACAA619D34}"/>
              </a:ext>
            </a:extLst>
          </p:cNvPr>
          <p:cNvSpPr/>
          <p:nvPr/>
        </p:nvSpPr>
        <p:spPr>
          <a:xfrm>
            <a:off x="3389594" y="2031788"/>
            <a:ext cx="912248" cy="578217"/>
          </a:xfrm>
          <a:prstGeom prst="cloud">
            <a:avLst/>
          </a:prstGeom>
          <a:solidFill>
            <a:sysClr val="window" lastClr="FFFFFF"/>
          </a:solidFill>
          <a:ln w="28575"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5B9BD5">
                    <a:lumMod val="50000"/>
                  </a:srgbClr>
                </a:solidFill>
                <a:effectLst/>
                <a:uLnTx/>
                <a:uFillTx/>
                <a:latin typeface="Calibri" panose="020F0502020204030204"/>
                <a:ea typeface="+mn-ea"/>
                <a:cs typeface="+mn-cs"/>
              </a:rPr>
              <a:t>Partner ETL</a:t>
            </a:r>
          </a:p>
        </p:txBody>
      </p:sp>
      <p:sp>
        <p:nvSpPr>
          <p:cNvPr id="7" name="Cloud 6">
            <a:extLst>
              <a:ext uri="{FF2B5EF4-FFF2-40B4-BE49-F238E27FC236}">
                <a16:creationId xmlns:a16="http://schemas.microsoft.com/office/drawing/2014/main" id="{4836057B-AA88-42EE-A93A-D21A78A97ED5}"/>
              </a:ext>
            </a:extLst>
          </p:cNvPr>
          <p:cNvSpPr/>
          <p:nvPr/>
        </p:nvSpPr>
        <p:spPr>
          <a:xfrm>
            <a:off x="3401661" y="4782704"/>
            <a:ext cx="912248" cy="578217"/>
          </a:xfrm>
          <a:prstGeom prst="cloud">
            <a:avLst/>
          </a:prstGeom>
          <a:solidFill>
            <a:sysClr val="window" lastClr="FFFFFF"/>
          </a:solidFill>
          <a:ln w="28575"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5B9BD5">
                    <a:lumMod val="50000"/>
                  </a:srgbClr>
                </a:solidFill>
                <a:effectLst/>
                <a:uLnTx/>
                <a:uFillTx/>
                <a:latin typeface="Calibri" panose="020F0502020204030204"/>
                <a:ea typeface="+mn-ea"/>
                <a:cs typeface="+mn-cs"/>
              </a:rPr>
              <a:t>Views Access</a:t>
            </a:r>
          </a:p>
        </p:txBody>
      </p:sp>
    </p:spTree>
    <p:extLst>
      <p:ext uri="{BB962C8B-B14F-4D97-AF65-F5344CB8AC3E}">
        <p14:creationId xmlns:p14="http://schemas.microsoft.com/office/powerpoint/2010/main" val="146540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93694-ADD2-4FDB-84C5-E2935D9FCA98}"/>
              </a:ext>
            </a:extLst>
          </p:cNvPr>
          <p:cNvSpPr>
            <a:spLocks noGrp="1"/>
          </p:cNvSpPr>
          <p:nvPr>
            <p:ph type="body" sz="quarter" idx="12"/>
          </p:nvPr>
        </p:nvSpPr>
        <p:spPr>
          <a:xfrm>
            <a:off x="758473" y="3502490"/>
            <a:ext cx="8898023" cy="1340445"/>
          </a:xfrm>
        </p:spPr>
        <p:txBody>
          <a:bodyPr/>
          <a:lstStyle/>
          <a:p>
            <a:r>
              <a:rPr lang="en-US" sz="6400" dirty="0">
                <a:latin typeface="Calibri" panose="020F0502020204030204" pitchFamily="34" charset="0"/>
                <a:cs typeface="Calibri" panose="020F0502020204030204" pitchFamily="34" charset="0"/>
              </a:rPr>
              <a:t>REACHnet Infrastructure and Research Use Case</a:t>
            </a:r>
          </a:p>
        </p:txBody>
      </p:sp>
      <p:sp>
        <p:nvSpPr>
          <p:cNvPr id="3" name="Subtitle 2">
            <a:extLst>
              <a:ext uri="{FF2B5EF4-FFF2-40B4-BE49-F238E27FC236}">
                <a16:creationId xmlns:a16="http://schemas.microsoft.com/office/drawing/2014/main" id="{E1BFDF99-60F6-48A6-93FA-8E403C45BD07}"/>
              </a:ext>
            </a:extLst>
          </p:cNvPr>
          <p:cNvSpPr>
            <a:spLocks noGrp="1"/>
          </p:cNvSpPr>
          <p:nvPr>
            <p:ph type="subTitle" idx="11"/>
          </p:nvPr>
        </p:nvSpPr>
        <p:spPr>
          <a:xfrm>
            <a:off x="758474" y="5222400"/>
            <a:ext cx="8615933" cy="707976"/>
          </a:xfrm>
        </p:spPr>
        <p:txBody>
          <a:bodyPr/>
          <a:lstStyle/>
          <a:p>
            <a:r>
              <a:rPr lang="en-US" dirty="0">
                <a:latin typeface="Calibri" panose="020F0502020204030204" pitchFamily="34" charset="0"/>
                <a:cs typeface="Calibri" panose="020F0502020204030204" pitchFamily="34" charset="0"/>
              </a:rPr>
              <a:t>September 16, 2020</a:t>
            </a:r>
          </a:p>
        </p:txBody>
      </p:sp>
    </p:spTree>
    <p:extLst>
      <p:ext uri="{BB962C8B-B14F-4D97-AF65-F5344CB8AC3E}">
        <p14:creationId xmlns:p14="http://schemas.microsoft.com/office/powerpoint/2010/main" val="410992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5EDFB5-1423-45B4-9C83-4A6BB11B66C8}"/>
              </a:ext>
            </a:extLst>
          </p:cNvPr>
          <p:cNvSpPr>
            <a:spLocks noGrp="1"/>
          </p:cNvSpPr>
          <p:nvPr>
            <p:ph type="sldNum" sz="quarter" idx="4"/>
          </p:nvPr>
        </p:nvSpPr>
        <p:spPr/>
        <p:txBody>
          <a:bodyPr/>
          <a:lstStyle/>
          <a:p>
            <a:pPr defTabSz="609585">
              <a:defRPr/>
            </a:pPr>
            <a:fld id="{9B6C6909-76DB-DD44-B40F-DC1AA2F0D687}" type="slidenum">
              <a:rPr lang="en-US"/>
              <a:pPr defTabSz="609585">
                <a:defRPr/>
              </a:pPr>
              <a:t>16</a:t>
            </a:fld>
            <a:endParaRPr lang="en-US" dirty="0"/>
          </a:p>
        </p:txBody>
      </p:sp>
      <p:sp>
        <p:nvSpPr>
          <p:cNvPr id="4" name="Title 3">
            <a:extLst>
              <a:ext uri="{FF2B5EF4-FFF2-40B4-BE49-F238E27FC236}">
                <a16:creationId xmlns:a16="http://schemas.microsoft.com/office/drawing/2014/main" id="{250E901B-DA3E-4A1E-9640-61298B836FE7}"/>
              </a:ext>
            </a:extLst>
          </p:cNvPr>
          <p:cNvSpPr>
            <a:spLocks noGrp="1"/>
          </p:cNvSpPr>
          <p:nvPr>
            <p:ph type="title"/>
          </p:nvPr>
        </p:nvSpPr>
        <p:spPr>
          <a:xfrm>
            <a:off x="643467" y="495301"/>
            <a:ext cx="10634133" cy="656167"/>
          </a:xfrm>
        </p:spPr>
        <p:txBody>
          <a:bodyPr/>
          <a:lstStyle/>
          <a:p>
            <a:r>
              <a:rPr lang="en-US" dirty="0">
                <a:latin typeface="Arial" panose="020B0604020202020204" pitchFamily="34" charset="0"/>
                <a:cs typeface="Arial" panose="020B0604020202020204" pitchFamily="34" charset="0"/>
              </a:rPr>
              <a:t>What is REACHnet?</a:t>
            </a:r>
          </a:p>
        </p:txBody>
      </p:sp>
      <p:sp>
        <p:nvSpPr>
          <p:cNvPr id="9" name="Rectangle: Rounded Corners 8">
            <a:extLst>
              <a:ext uri="{FF2B5EF4-FFF2-40B4-BE49-F238E27FC236}">
                <a16:creationId xmlns:a16="http://schemas.microsoft.com/office/drawing/2014/main" id="{7D513C1C-DC02-4E9A-B4A0-05C2089875E2}"/>
              </a:ext>
            </a:extLst>
          </p:cNvPr>
          <p:cNvSpPr/>
          <p:nvPr/>
        </p:nvSpPr>
        <p:spPr>
          <a:xfrm>
            <a:off x="394387" y="1559776"/>
            <a:ext cx="2658413" cy="1598625"/>
          </a:xfrm>
          <a:prstGeom prst="roundRect">
            <a:avLst/>
          </a:prstGeom>
          <a:solidFill>
            <a:schemeClr val="tx2">
              <a:lumMod val="75000"/>
            </a:schemeClr>
          </a:solidFill>
          <a:ln>
            <a:solidFill>
              <a:schemeClr val="tx2">
                <a:lumMod val="5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defTabSz="609585">
              <a:defRPr/>
            </a:pPr>
            <a:r>
              <a:rPr lang="en-US" sz="2133" b="1" dirty="0">
                <a:solidFill>
                  <a:srgbClr val="FFFFFE"/>
                </a:solidFill>
                <a:latin typeface="Arial" panose="020B0604020202020204" pitchFamily="34" charset="0"/>
                <a:cs typeface="Arial" panose="020B0604020202020204" pitchFamily="34" charset="0"/>
              </a:rPr>
              <a:t>1 of 9 Clinical Research Networks in PCORnet</a:t>
            </a:r>
          </a:p>
        </p:txBody>
      </p:sp>
      <p:sp>
        <p:nvSpPr>
          <p:cNvPr id="14" name="Rectangle: Rounded Corners 13">
            <a:extLst>
              <a:ext uri="{FF2B5EF4-FFF2-40B4-BE49-F238E27FC236}">
                <a16:creationId xmlns:a16="http://schemas.microsoft.com/office/drawing/2014/main" id="{6D67DF80-2CB6-4EEA-ADA1-C4C63AAB7DFD}"/>
              </a:ext>
            </a:extLst>
          </p:cNvPr>
          <p:cNvSpPr/>
          <p:nvPr/>
        </p:nvSpPr>
        <p:spPr>
          <a:xfrm>
            <a:off x="3329861" y="1559777"/>
            <a:ext cx="8088672" cy="917024"/>
          </a:xfrm>
          <a:prstGeom prst="roundRect">
            <a:avLst/>
          </a:prstGeom>
          <a:solidFill>
            <a:schemeClr val="accent1">
              <a:lumMod val="75000"/>
            </a:schemeClr>
          </a:solidFill>
          <a:ln>
            <a:solidFill>
              <a:schemeClr val="accent1">
                <a:lumMod val="5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defTabSz="609585"/>
            <a:r>
              <a:rPr lang="en-US" sz="1867" b="1" dirty="0">
                <a:solidFill>
                  <a:srgbClr val="FFFFFE"/>
                </a:solidFill>
                <a:latin typeface="Arial" panose="020B0604020202020204" pitchFamily="34" charset="0"/>
                <a:cs typeface="Arial" panose="020B0604020202020204" pitchFamily="34" charset="0"/>
              </a:rPr>
              <a:t>REACHnet enables the conduct of multi-site research with enhanced efficiency in real-world healthcare delivery systems</a:t>
            </a:r>
          </a:p>
        </p:txBody>
      </p:sp>
      <p:sp>
        <p:nvSpPr>
          <p:cNvPr id="11" name="Rectangle: Rounded Corners 10">
            <a:extLst>
              <a:ext uri="{FF2B5EF4-FFF2-40B4-BE49-F238E27FC236}">
                <a16:creationId xmlns:a16="http://schemas.microsoft.com/office/drawing/2014/main" id="{D6BD0F72-7203-44DF-8331-479D5AA6F0B6}"/>
              </a:ext>
            </a:extLst>
          </p:cNvPr>
          <p:cNvSpPr/>
          <p:nvPr/>
        </p:nvSpPr>
        <p:spPr>
          <a:xfrm>
            <a:off x="394389" y="3333003"/>
            <a:ext cx="2658411" cy="892799"/>
          </a:xfrm>
          <a:prstGeom prst="roundRect">
            <a:avLst/>
          </a:prstGeom>
          <a:solidFill>
            <a:schemeClr val="tx2">
              <a:lumMod val="75000"/>
            </a:schemeClr>
          </a:solidFill>
          <a:ln>
            <a:solidFill>
              <a:schemeClr val="tx2">
                <a:lumMod val="5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defTabSz="609585">
              <a:defRPr/>
            </a:pPr>
            <a:r>
              <a:rPr lang="en-US" sz="2133" b="1" dirty="0">
                <a:solidFill>
                  <a:srgbClr val="FFFFFE"/>
                </a:solidFill>
                <a:latin typeface="Arial" panose="020B0604020202020204" pitchFamily="34" charset="0"/>
                <a:cs typeface="Arial" panose="020B0604020202020204" pitchFamily="34" charset="0"/>
              </a:rPr>
              <a:t>Administered by LPHI</a:t>
            </a:r>
          </a:p>
        </p:txBody>
      </p:sp>
      <p:sp>
        <p:nvSpPr>
          <p:cNvPr id="12" name="Rectangle: Rounded Corners 11">
            <a:extLst>
              <a:ext uri="{FF2B5EF4-FFF2-40B4-BE49-F238E27FC236}">
                <a16:creationId xmlns:a16="http://schemas.microsoft.com/office/drawing/2014/main" id="{F28C63E6-97D7-459C-89B0-260D7F1672EC}"/>
              </a:ext>
            </a:extLst>
          </p:cNvPr>
          <p:cNvSpPr/>
          <p:nvPr/>
        </p:nvSpPr>
        <p:spPr>
          <a:xfrm>
            <a:off x="394389" y="4396801"/>
            <a:ext cx="2658411" cy="2004600"/>
          </a:xfrm>
          <a:prstGeom prst="roundRect">
            <a:avLst/>
          </a:prstGeom>
          <a:solidFill>
            <a:schemeClr val="tx2">
              <a:lumMod val="75000"/>
            </a:schemeClr>
          </a:solidFill>
          <a:ln>
            <a:solidFill>
              <a:schemeClr val="tx2">
                <a:lumMod val="5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defTabSz="609585">
              <a:defRPr/>
            </a:pPr>
            <a:r>
              <a:rPr lang="en-US" sz="2133" b="1" dirty="0">
                <a:solidFill>
                  <a:srgbClr val="FFFFFE"/>
                </a:solidFill>
                <a:latin typeface="Arial" panose="020B0604020202020204" pitchFamily="34" charset="0"/>
                <a:cs typeface="Arial" panose="020B0604020202020204" pitchFamily="34" charset="0"/>
              </a:rPr>
              <a:t>Reflects EHR data for &gt; 8 million patients across LA and TX</a:t>
            </a:r>
          </a:p>
        </p:txBody>
      </p:sp>
      <p:sp>
        <p:nvSpPr>
          <p:cNvPr id="2" name="TextBox 1">
            <a:extLst>
              <a:ext uri="{FF2B5EF4-FFF2-40B4-BE49-F238E27FC236}">
                <a16:creationId xmlns:a16="http://schemas.microsoft.com/office/drawing/2014/main" id="{540A750C-3C52-49AA-B305-836599FC989A}"/>
              </a:ext>
            </a:extLst>
          </p:cNvPr>
          <p:cNvSpPr txBox="1"/>
          <p:nvPr/>
        </p:nvSpPr>
        <p:spPr>
          <a:xfrm>
            <a:off x="3456000" y="2899201"/>
            <a:ext cx="1728000" cy="584775"/>
          </a:xfrm>
          <a:prstGeom prst="rect">
            <a:avLst/>
          </a:prstGeom>
          <a:noFill/>
        </p:spPr>
        <p:txBody>
          <a:bodyPr wrap="square" rtlCol="0">
            <a:spAutoFit/>
          </a:bodyPr>
          <a:lstStyle/>
          <a:p>
            <a:pPr algn="ctr" defTabSz="609585"/>
            <a:r>
              <a:rPr lang="en-US" sz="1600" b="1" dirty="0">
                <a:solidFill>
                  <a:srgbClr val="212120"/>
                </a:solidFill>
                <a:latin typeface="Arial" panose="020B0604020202020204" pitchFamily="34" charset="0"/>
                <a:cs typeface="Arial" panose="020B0604020202020204" pitchFamily="34" charset="0"/>
              </a:rPr>
              <a:t>Original members:</a:t>
            </a:r>
          </a:p>
        </p:txBody>
      </p:sp>
      <p:sp>
        <p:nvSpPr>
          <p:cNvPr id="13" name="TextBox 12">
            <a:extLst>
              <a:ext uri="{FF2B5EF4-FFF2-40B4-BE49-F238E27FC236}">
                <a16:creationId xmlns:a16="http://schemas.microsoft.com/office/drawing/2014/main" id="{94BDE167-8D5B-4067-9BF0-878879472265}"/>
              </a:ext>
            </a:extLst>
          </p:cNvPr>
          <p:cNvSpPr txBox="1"/>
          <p:nvPr/>
        </p:nvSpPr>
        <p:spPr>
          <a:xfrm>
            <a:off x="3456000" y="4983763"/>
            <a:ext cx="1728000" cy="584775"/>
          </a:xfrm>
          <a:prstGeom prst="rect">
            <a:avLst/>
          </a:prstGeom>
          <a:noFill/>
        </p:spPr>
        <p:txBody>
          <a:bodyPr wrap="square" rtlCol="0">
            <a:spAutoFit/>
          </a:bodyPr>
          <a:lstStyle/>
          <a:p>
            <a:pPr algn="ctr" defTabSz="609585"/>
            <a:r>
              <a:rPr lang="en-US" sz="1600" b="1" dirty="0">
                <a:solidFill>
                  <a:srgbClr val="212120"/>
                </a:solidFill>
                <a:latin typeface="Arial" panose="020B0604020202020204" pitchFamily="34" charset="0"/>
                <a:cs typeface="Arial" panose="020B0604020202020204" pitchFamily="34" charset="0"/>
              </a:rPr>
              <a:t>New </a:t>
            </a:r>
          </a:p>
          <a:p>
            <a:pPr algn="ctr" defTabSz="609585"/>
            <a:r>
              <a:rPr lang="en-US" sz="1600" b="1" dirty="0">
                <a:solidFill>
                  <a:srgbClr val="212120"/>
                </a:solidFill>
                <a:latin typeface="Arial" panose="020B0604020202020204" pitchFamily="34" charset="0"/>
                <a:cs typeface="Arial" panose="020B0604020202020204" pitchFamily="34" charset="0"/>
              </a:rPr>
              <a:t>members:</a:t>
            </a:r>
          </a:p>
        </p:txBody>
      </p:sp>
      <p:pic>
        <p:nvPicPr>
          <p:cNvPr id="16" name="Picture 15">
            <a:extLst>
              <a:ext uri="{FF2B5EF4-FFF2-40B4-BE49-F238E27FC236}">
                <a16:creationId xmlns:a16="http://schemas.microsoft.com/office/drawing/2014/main" id="{6CB6BDF2-3118-4696-BEDD-9E4A5201BCD8}"/>
              </a:ext>
            </a:extLst>
          </p:cNvPr>
          <p:cNvPicPr>
            <a:picLocks noChangeAspect="1"/>
          </p:cNvPicPr>
          <p:nvPr/>
        </p:nvPicPr>
        <p:blipFill>
          <a:blip r:embed="rId2"/>
          <a:stretch>
            <a:fillRect/>
          </a:stretch>
        </p:blipFill>
        <p:spPr>
          <a:xfrm>
            <a:off x="5184001" y="2924119"/>
            <a:ext cx="1610575" cy="647789"/>
          </a:xfrm>
          <a:prstGeom prst="rect">
            <a:avLst/>
          </a:prstGeom>
        </p:spPr>
      </p:pic>
      <p:pic>
        <p:nvPicPr>
          <p:cNvPr id="18" name="Picture 17">
            <a:extLst>
              <a:ext uri="{FF2B5EF4-FFF2-40B4-BE49-F238E27FC236}">
                <a16:creationId xmlns:a16="http://schemas.microsoft.com/office/drawing/2014/main" id="{E05C4C36-C6CE-404E-BA2F-0A9A51B45A6D}"/>
              </a:ext>
            </a:extLst>
          </p:cNvPr>
          <p:cNvPicPr>
            <a:picLocks noChangeAspect="1"/>
          </p:cNvPicPr>
          <p:nvPr/>
        </p:nvPicPr>
        <p:blipFill>
          <a:blip r:embed="rId3"/>
          <a:stretch>
            <a:fillRect/>
          </a:stretch>
        </p:blipFill>
        <p:spPr>
          <a:xfrm>
            <a:off x="6075174" y="3664301"/>
            <a:ext cx="1780373" cy="999535"/>
          </a:xfrm>
          <a:prstGeom prst="rect">
            <a:avLst/>
          </a:prstGeom>
        </p:spPr>
      </p:pic>
      <p:pic>
        <p:nvPicPr>
          <p:cNvPr id="20" name="Picture 19">
            <a:extLst>
              <a:ext uri="{FF2B5EF4-FFF2-40B4-BE49-F238E27FC236}">
                <a16:creationId xmlns:a16="http://schemas.microsoft.com/office/drawing/2014/main" id="{64324BAF-AB85-49F1-81FC-4AB70B00EF9F}"/>
              </a:ext>
            </a:extLst>
          </p:cNvPr>
          <p:cNvPicPr>
            <a:picLocks noChangeAspect="1"/>
          </p:cNvPicPr>
          <p:nvPr/>
        </p:nvPicPr>
        <p:blipFill>
          <a:blip r:embed="rId4"/>
          <a:stretch>
            <a:fillRect/>
          </a:stretch>
        </p:blipFill>
        <p:spPr>
          <a:xfrm>
            <a:off x="7250238" y="3029899"/>
            <a:ext cx="1723327" cy="737148"/>
          </a:xfrm>
          <a:prstGeom prst="rect">
            <a:avLst/>
          </a:prstGeom>
        </p:spPr>
      </p:pic>
      <p:pic>
        <p:nvPicPr>
          <p:cNvPr id="21" name="Picture 20">
            <a:extLst>
              <a:ext uri="{FF2B5EF4-FFF2-40B4-BE49-F238E27FC236}">
                <a16:creationId xmlns:a16="http://schemas.microsoft.com/office/drawing/2014/main" id="{4063B496-FC0E-40B7-8BD7-2BBFDE6100A4}"/>
              </a:ext>
            </a:extLst>
          </p:cNvPr>
          <p:cNvPicPr>
            <a:picLocks noChangeAspect="1"/>
          </p:cNvPicPr>
          <p:nvPr/>
        </p:nvPicPr>
        <p:blipFill>
          <a:blip r:embed="rId5"/>
          <a:stretch>
            <a:fillRect/>
          </a:stretch>
        </p:blipFill>
        <p:spPr>
          <a:xfrm>
            <a:off x="10014744" y="3039750"/>
            <a:ext cx="1262857" cy="778500"/>
          </a:xfrm>
          <a:prstGeom prst="rect">
            <a:avLst/>
          </a:prstGeom>
        </p:spPr>
      </p:pic>
      <p:pic>
        <p:nvPicPr>
          <p:cNvPr id="6" name="Picture 5">
            <a:extLst>
              <a:ext uri="{FF2B5EF4-FFF2-40B4-BE49-F238E27FC236}">
                <a16:creationId xmlns:a16="http://schemas.microsoft.com/office/drawing/2014/main" id="{22CFA3CE-A7BC-4712-A35A-8E1A05A41A99}"/>
              </a:ext>
            </a:extLst>
          </p:cNvPr>
          <p:cNvPicPr>
            <a:picLocks noChangeAspect="1"/>
          </p:cNvPicPr>
          <p:nvPr/>
        </p:nvPicPr>
        <p:blipFill>
          <a:blip r:embed="rId6"/>
          <a:stretch>
            <a:fillRect/>
          </a:stretch>
        </p:blipFill>
        <p:spPr>
          <a:xfrm>
            <a:off x="4981111" y="4949482"/>
            <a:ext cx="2245180" cy="647789"/>
          </a:xfrm>
          <a:prstGeom prst="rect">
            <a:avLst/>
          </a:prstGeom>
        </p:spPr>
      </p:pic>
      <p:pic>
        <p:nvPicPr>
          <p:cNvPr id="7" name="Picture 6">
            <a:extLst>
              <a:ext uri="{FF2B5EF4-FFF2-40B4-BE49-F238E27FC236}">
                <a16:creationId xmlns:a16="http://schemas.microsoft.com/office/drawing/2014/main" id="{A80B3E92-0B1F-4390-93B5-4C234CB53E7E}"/>
              </a:ext>
            </a:extLst>
          </p:cNvPr>
          <p:cNvPicPr>
            <a:picLocks noChangeAspect="1"/>
          </p:cNvPicPr>
          <p:nvPr/>
        </p:nvPicPr>
        <p:blipFill>
          <a:blip r:embed="rId7"/>
          <a:stretch>
            <a:fillRect/>
          </a:stretch>
        </p:blipFill>
        <p:spPr>
          <a:xfrm>
            <a:off x="7343712" y="5030802"/>
            <a:ext cx="2055056" cy="647789"/>
          </a:xfrm>
          <a:prstGeom prst="rect">
            <a:avLst/>
          </a:prstGeom>
        </p:spPr>
      </p:pic>
      <p:pic>
        <p:nvPicPr>
          <p:cNvPr id="22" name="Picture 21">
            <a:extLst>
              <a:ext uri="{FF2B5EF4-FFF2-40B4-BE49-F238E27FC236}">
                <a16:creationId xmlns:a16="http://schemas.microsoft.com/office/drawing/2014/main" id="{9BF8A5F3-F600-43E2-81B8-6E16EE55ECD0}"/>
              </a:ext>
            </a:extLst>
          </p:cNvPr>
          <p:cNvPicPr>
            <a:picLocks noChangeAspect="1"/>
          </p:cNvPicPr>
          <p:nvPr/>
        </p:nvPicPr>
        <p:blipFill>
          <a:blip r:embed="rId8"/>
          <a:stretch>
            <a:fillRect/>
          </a:stretch>
        </p:blipFill>
        <p:spPr>
          <a:xfrm>
            <a:off x="8624842" y="3596827"/>
            <a:ext cx="1723327" cy="1117408"/>
          </a:xfrm>
          <a:prstGeom prst="rect">
            <a:avLst/>
          </a:prstGeom>
        </p:spPr>
      </p:pic>
    </p:spTree>
    <p:extLst>
      <p:ext uri="{BB962C8B-B14F-4D97-AF65-F5344CB8AC3E}">
        <p14:creationId xmlns:p14="http://schemas.microsoft.com/office/powerpoint/2010/main" val="128238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077E69-65D9-4272-B6E4-6B961E03409C}"/>
              </a:ext>
            </a:extLst>
          </p:cNvPr>
          <p:cNvSpPr>
            <a:spLocks noGrp="1"/>
          </p:cNvSpPr>
          <p:nvPr>
            <p:ph type="sldNum" sz="quarter" idx="4"/>
          </p:nvPr>
        </p:nvSpPr>
        <p:spPr>
          <a:xfrm>
            <a:off x="11500556" y="6661367"/>
            <a:ext cx="721737" cy="203605"/>
          </a:xfrm>
        </p:spPr>
        <p:txBody>
          <a:bodyPr anchor="ctr">
            <a:normAutofit/>
          </a:bodyPr>
          <a:lstStyle/>
          <a:p>
            <a:pPr defTabSz="609585">
              <a:lnSpc>
                <a:spcPct val="90000"/>
              </a:lnSpc>
              <a:spcAft>
                <a:spcPts val="800"/>
              </a:spcAft>
            </a:pPr>
            <a:fld id="{9B6C6909-76DB-DD44-B40F-DC1AA2F0D687}" type="slidenum">
              <a:rPr lang="en-US" sz="533"/>
              <a:pPr defTabSz="609585">
                <a:lnSpc>
                  <a:spcPct val="90000"/>
                </a:lnSpc>
                <a:spcAft>
                  <a:spcPts val="800"/>
                </a:spcAft>
              </a:pPr>
              <a:t>17</a:t>
            </a:fld>
            <a:endParaRPr lang="en-US" sz="533"/>
          </a:p>
        </p:txBody>
      </p:sp>
      <p:sp>
        <p:nvSpPr>
          <p:cNvPr id="4" name="Title 3">
            <a:extLst>
              <a:ext uri="{FF2B5EF4-FFF2-40B4-BE49-F238E27FC236}">
                <a16:creationId xmlns:a16="http://schemas.microsoft.com/office/drawing/2014/main" id="{99D07287-1776-4E52-98A2-2E6C8DEA052C}"/>
              </a:ext>
            </a:extLst>
          </p:cNvPr>
          <p:cNvSpPr>
            <a:spLocks noGrp="1"/>
          </p:cNvSpPr>
          <p:nvPr>
            <p:ph type="title"/>
          </p:nvPr>
        </p:nvSpPr>
        <p:spPr>
          <a:xfrm>
            <a:off x="643467" y="495301"/>
            <a:ext cx="10634133" cy="637500"/>
          </a:xfrm>
        </p:spPr>
        <p:txBody>
          <a:bodyPr>
            <a:noAutofit/>
          </a:bodyPr>
          <a:lstStyle/>
          <a:p>
            <a:r>
              <a:rPr lang="en-US" sz="4267" dirty="0">
                <a:latin typeface="Arial" panose="020B0604020202020204" pitchFamily="34" charset="0"/>
                <a:cs typeface="Arial" panose="020B0604020202020204" pitchFamily="34" charset="0"/>
              </a:rPr>
              <a:t>PCORnet</a:t>
            </a:r>
            <a:r>
              <a:rPr lang="en-US" sz="4267" baseline="30000" dirty="0">
                <a:latin typeface="Arial" panose="020B0604020202020204" pitchFamily="34" charset="0"/>
                <a:cs typeface="Arial" panose="020B0604020202020204" pitchFamily="34" charset="0"/>
              </a:rPr>
              <a:t>®</a:t>
            </a:r>
            <a:r>
              <a:rPr lang="en-US" sz="4267" dirty="0">
                <a:latin typeface="Arial" panose="020B0604020202020204" pitchFamily="34" charset="0"/>
                <a:cs typeface="Arial" panose="020B0604020202020204" pitchFamily="34" charset="0"/>
              </a:rPr>
              <a:t> Common Data Model</a:t>
            </a:r>
          </a:p>
        </p:txBody>
      </p:sp>
      <p:pic>
        <p:nvPicPr>
          <p:cNvPr id="8" name="Picture 7">
            <a:extLst>
              <a:ext uri="{FF2B5EF4-FFF2-40B4-BE49-F238E27FC236}">
                <a16:creationId xmlns:a16="http://schemas.microsoft.com/office/drawing/2014/main" id="{0A33E7A4-C701-4D8E-BE3B-3652309E4D7D}"/>
              </a:ext>
            </a:extLst>
          </p:cNvPr>
          <p:cNvPicPr>
            <a:picLocks noChangeAspect="1"/>
          </p:cNvPicPr>
          <p:nvPr/>
        </p:nvPicPr>
        <p:blipFill>
          <a:blip r:embed="rId2"/>
          <a:stretch>
            <a:fillRect/>
          </a:stretch>
        </p:blipFill>
        <p:spPr>
          <a:xfrm>
            <a:off x="2159583" y="1286401"/>
            <a:ext cx="8071328" cy="5159969"/>
          </a:xfrm>
          <a:prstGeom prst="rect">
            <a:avLst/>
          </a:prstGeom>
        </p:spPr>
      </p:pic>
    </p:spTree>
    <p:extLst>
      <p:ext uri="{BB962C8B-B14F-4D97-AF65-F5344CB8AC3E}">
        <p14:creationId xmlns:p14="http://schemas.microsoft.com/office/powerpoint/2010/main" val="408126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9F7F05-6ADA-4558-B9C1-B07A8F9B33C2}"/>
              </a:ext>
            </a:extLst>
          </p:cNvPr>
          <p:cNvSpPr>
            <a:spLocks noGrp="1"/>
          </p:cNvSpPr>
          <p:nvPr>
            <p:ph type="sldNum" sz="quarter" idx="4"/>
          </p:nvPr>
        </p:nvSpPr>
        <p:spPr/>
        <p:txBody>
          <a:bodyPr/>
          <a:lstStyle/>
          <a:p>
            <a:pPr defTabSz="609585"/>
            <a:fld id="{9B6C6909-76DB-DD44-B40F-DC1AA2F0D687}" type="slidenum">
              <a:rPr lang="en-US"/>
              <a:pPr defTabSz="609585"/>
              <a:t>18</a:t>
            </a:fld>
            <a:endParaRPr lang="en-US" dirty="0"/>
          </a:p>
        </p:txBody>
      </p:sp>
      <p:sp>
        <p:nvSpPr>
          <p:cNvPr id="4" name="Title 3">
            <a:extLst>
              <a:ext uri="{FF2B5EF4-FFF2-40B4-BE49-F238E27FC236}">
                <a16:creationId xmlns:a16="http://schemas.microsoft.com/office/drawing/2014/main" id="{B3268DF9-E49D-4FEA-BF4B-C73E41DEA793}"/>
              </a:ext>
            </a:extLst>
          </p:cNvPr>
          <p:cNvSpPr>
            <a:spLocks noGrp="1"/>
          </p:cNvSpPr>
          <p:nvPr>
            <p:ph type="title"/>
          </p:nvPr>
        </p:nvSpPr>
        <p:spPr>
          <a:xfrm>
            <a:off x="643467" y="370501"/>
            <a:ext cx="4857333" cy="435900"/>
          </a:xfrm>
        </p:spPr>
        <p:txBody>
          <a:bodyPr/>
          <a:lstStyle/>
          <a:p>
            <a:r>
              <a:rPr lang="en-US" sz="2400" dirty="0">
                <a:latin typeface="Arial" panose="020B0604020202020204" pitchFamily="34" charset="0"/>
                <a:cs typeface="Arial" panose="020B0604020202020204" pitchFamily="34" charset="0"/>
              </a:rPr>
              <a:t>REACHnet Infrastructure</a:t>
            </a:r>
          </a:p>
        </p:txBody>
      </p:sp>
      <p:pic>
        <p:nvPicPr>
          <p:cNvPr id="191" name="Picture 190">
            <a:extLst>
              <a:ext uri="{FF2B5EF4-FFF2-40B4-BE49-F238E27FC236}">
                <a16:creationId xmlns:a16="http://schemas.microsoft.com/office/drawing/2014/main" id="{D3B0D2A5-AD84-46CD-A7BF-FDFD56BA223F}"/>
              </a:ext>
            </a:extLst>
          </p:cNvPr>
          <p:cNvPicPr>
            <a:picLocks noChangeAspect="1"/>
          </p:cNvPicPr>
          <p:nvPr/>
        </p:nvPicPr>
        <p:blipFill>
          <a:blip r:embed="rId2"/>
          <a:stretch>
            <a:fillRect/>
          </a:stretch>
        </p:blipFill>
        <p:spPr>
          <a:xfrm>
            <a:off x="809320" y="176129"/>
            <a:ext cx="10573360" cy="6311372"/>
          </a:xfrm>
          <a:prstGeom prst="rect">
            <a:avLst/>
          </a:prstGeom>
        </p:spPr>
      </p:pic>
    </p:spTree>
    <p:extLst>
      <p:ext uri="{BB962C8B-B14F-4D97-AF65-F5344CB8AC3E}">
        <p14:creationId xmlns:p14="http://schemas.microsoft.com/office/powerpoint/2010/main" val="79588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077E69-65D9-4272-B6E4-6B961E03409C}"/>
              </a:ext>
            </a:extLst>
          </p:cNvPr>
          <p:cNvSpPr>
            <a:spLocks noGrp="1"/>
          </p:cNvSpPr>
          <p:nvPr>
            <p:ph type="sldNum" sz="quarter" idx="4"/>
          </p:nvPr>
        </p:nvSpPr>
        <p:spPr>
          <a:xfrm>
            <a:off x="11500556" y="6661367"/>
            <a:ext cx="721737" cy="203605"/>
          </a:xfrm>
        </p:spPr>
        <p:txBody>
          <a:bodyPr anchor="ctr">
            <a:normAutofit/>
          </a:bodyPr>
          <a:lstStyle/>
          <a:p>
            <a:pPr defTabSz="609585">
              <a:lnSpc>
                <a:spcPct val="90000"/>
              </a:lnSpc>
              <a:spcAft>
                <a:spcPts val="800"/>
              </a:spcAft>
            </a:pPr>
            <a:fld id="{9B6C6909-76DB-DD44-B40F-DC1AA2F0D687}" type="slidenum">
              <a:rPr lang="en-US" sz="533"/>
              <a:pPr defTabSz="609585">
                <a:lnSpc>
                  <a:spcPct val="90000"/>
                </a:lnSpc>
                <a:spcAft>
                  <a:spcPts val="800"/>
                </a:spcAft>
              </a:pPr>
              <a:t>19</a:t>
            </a:fld>
            <a:endParaRPr lang="en-US" sz="533"/>
          </a:p>
        </p:txBody>
      </p:sp>
      <p:sp>
        <p:nvSpPr>
          <p:cNvPr id="4" name="Title 3">
            <a:extLst>
              <a:ext uri="{FF2B5EF4-FFF2-40B4-BE49-F238E27FC236}">
                <a16:creationId xmlns:a16="http://schemas.microsoft.com/office/drawing/2014/main" id="{99D07287-1776-4E52-98A2-2E6C8DEA052C}"/>
              </a:ext>
            </a:extLst>
          </p:cNvPr>
          <p:cNvSpPr>
            <a:spLocks noGrp="1"/>
          </p:cNvSpPr>
          <p:nvPr>
            <p:ph type="title"/>
          </p:nvPr>
        </p:nvSpPr>
        <p:spPr>
          <a:xfrm>
            <a:off x="643467" y="495301"/>
            <a:ext cx="10634133" cy="858300"/>
          </a:xfrm>
        </p:spPr>
        <p:txBody>
          <a:bodyPr>
            <a:normAutofit fontScale="90000"/>
          </a:bodyPr>
          <a:lstStyle/>
          <a:p>
            <a:r>
              <a:rPr lang="en-US" dirty="0">
                <a:latin typeface="Arial" panose="020B0604020202020204" pitchFamily="34" charset="0"/>
                <a:cs typeface="Arial" panose="020B0604020202020204" pitchFamily="34" charset="0"/>
              </a:rPr>
              <a:t>REACHnet Data Contribution Models</a:t>
            </a:r>
          </a:p>
        </p:txBody>
      </p:sp>
      <p:graphicFrame>
        <p:nvGraphicFramePr>
          <p:cNvPr id="6" name="Content Placeholder 1">
            <a:extLst>
              <a:ext uri="{FF2B5EF4-FFF2-40B4-BE49-F238E27FC236}">
                <a16:creationId xmlns:a16="http://schemas.microsoft.com/office/drawing/2014/main" id="{1B3C40D7-0E58-4F0E-BF08-F1EB084A0281}"/>
              </a:ext>
            </a:extLst>
          </p:cNvPr>
          <p:cNvGraphicFramePr>
            <a:graphicFrameLocks noGrp="1"/>
          </p:cNvGraphicFramePr>
          <p:nvPr>
            <p:ph sz="quarter" idx="10"/>
          </p:nvPr>
        </p:nvGraphicFramePr>
        <p:xfrm>
          <a:off x="664634" y="1657887"/>
          <a:ext cx="10612967" cy="4421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74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a:xfrm>
            <a:off x="838200" y="365125"/>
            <a:ext cx="10515600" cy="1325563"/>
          </a:xfrm>
        </p:spPr>
        <p:txBody>
          <a:bodyPr/>
          <a:lstStyle/>
          <a:p>
            <a:r>
              <a:rPr lang="en-US" dirty="0"/>
              <a:t>Meeting Agenda</a:t>
            </a:r>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2899074580"/>
              </p:ext>
            </p:extLst>
          </p:nvPr>
        </p:nvGraphicFramePr>
        <p:xfrm>
          <a:off x="949912" y="1522306"/>
          <a:ext cx="10278821" cy="2362200"/>
        </p:xfrm>
        <a:graphic>
          <a:graphicData uri="http://schemas.openxmlformats.org/drawingml/2006/table">
            <a:tbl>
              <a:tblPr firstRow="1" bandRow="1">
                <a:tableStyleId>{5C22544A-7EE6-4342-B048-85BDC9FD1C3A}</a:tableStyleId>
              </a:tblPr>
              <a:tblGrid>
                <a:gridCol w="5274719">
                  <a:extLst>
                    <a:ext uri="{9D8B030D-6E8A-4147-A177-3AD203B41FA5}">
                      <a16:colId xmlns:a16="http://schemas.microsoft.com/office/drawing/2014/main" val="430683765"/>
                    </a:ext>
                  </a:extLst>
                </a:gridCol>
                <a:gridCol w="3629583">
                  <a:extLst>
                    <a:ext uri="{9D8B030D-6E8A-4147-A177-3AD203B41FA5}">
                      <a16:colId xmlns:a16="http://schemas.microsoft.com/office/drawing/2014/main" val="3832863597"/>
                    </a:ext>
                  </a:extLst>
                </a:gridCol>
                <a:gridCol w="137451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Presenter</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ea typeface="+mn-ea"/>
                        </a:rPr>
                        <a:t>Welcome</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Maria Michaels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2 mins</a:t>
                      </a:r>
                    </a:p>
                  </a:txBody>
                  <a:tcPr marL="76200" marR="76200" marT="0" marB="0"/>
                </a:tc>
                <a:extLst>
                  <a:ext uri="{0D108BD9-81ED-4DB2-BD59-A6C34878D82A}">
                    <a16:rowId xmlns:a16="http://schemas.microsoft.com/office/drawing/2014/main" val="293460308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PCORnet Data Processing/Quality Needs</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Kristin Lyman (</a:t>
                      </a:r>
                      <a:r>
                        <a:rPr lang="en-US" sz="2400" dirty="0" err="1">
                          <a:effectLst/>
                          <a:latin typeface="+mn-lt"/>
                          <a:ea typeface="Calibri" panose="020F0502020204030204" pitchFamily="34" charset="0"/>
                        </a:rPr>
                        <a:t>REACHnet</a:t>
                      </a:r>
                      <a:r>
                        <a:rPr lang="en-US" sz="2400" dirty="0">
                          <a:effectLst/>
                          <a:latin typeface="+mn-lt"/>
                          <a:ea typeface="Calibri" panose="020F0502020204030204" pitchFamily="34" charset="0"/>
                        </a:rPr>
                        <a:t>)</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45 mins</a:t>
                      </a:r>
                    </a:p>
                  </a:txBody>
                  <a:tcPr marL="76200" marR="76200" marT="0" marB="0"/>
                </a:tc>
                <a:extLst>
                  <a:ext uri="{0D108BD9-81ED-4DB2-BD59-A6C34878D82A}">
                    <a16:rowId xmlns:a16="http://schemas.microsoft.com/office/drawing/2014/main" val="216082127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Questions/ Statements from PCORnet Sites</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Maria Michaels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10 mins</a:t>
                      </a:r>
                    </a:p>
                  </a:txBody>
                  <a:tcPr marL="76200" marR="76200" marT="0" marB="0"/>
                </a:tc>
                <a:extLst>
                  <a:ext uri="{0D108BD9-81ED-4DB2-BD59-A6C34878D82A}">
                    <a16:rowId xmlns:a16="http://schemas.microsoft.com/office/drawing/2014/main" val="1757443981"/>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Maria Michaels (CDC)</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3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223DE-715F-4F6C-AC61-BCD871C6C065}"/>
              </a:ext>
            </a:extLst>
          </p:cNvPr>
          <p:cNvSpPr>
            <a:spLocks noGrp="1"/>
          </p:cNvSpPr>
          <p:nvPr>
            <p:ph sz="quarter" idx="10"/>
          </p:nvPr>
        </p:nvSpPr>
        <p:spPr>
          <a:xfrm>
            <a:off x="664634" y="1238400"/>
            <a:ext cx="10612967" cy="5049600"/>
          </a:xfrm>
        </p:spPr>
        <p:txBody>
          <a:bodyPr>
            <a:normAutofit/>
          </a:bodyPr>
          <a:lstStyle/>
          <a:p>
            <a:pPr marL="0" indent="0">
              <a:buNone/>
            </a:pPr>
            <a:r>
              <a:rPr lang="en-US" sz="2133" dirty="0">
                <a:latin typeface="Arial" panose="020B0604020202020204" pitchFamily="34" charset="0"/>
                <a:cs typeface="Arial" panose="020B0604020202020204" pitchFamily="34" charset="0"/>
              </a:rPr>
              <a:t>Context: Request for data that is not currently housed in the REACHnet data center (i.e., data that falls outside of the elements contained in the PCORnet CDM)</a:t>
            </a:r>
          </a:p>
          <a:p>
            <a:pPr marL="457189" indent="-457189">
              <a:buFont typeface="+mj-lt"/>
              <a:buAutoNum type="arabicPeriod"/>
            </a:pPr>
            <a:r>
              <a:rPr lang="en-US" sz="2133" dirty="0">
                <a:latin typeface="Arial" panose="020B0604020202020204" pitchFamily="34" charset="0"/>
                <a:cs typeface="Arial" panose="020B0604020202020204" pitchFamily="34" charset="0"/>
              </a:rPr>
              <a:t>Research participation: a) research partner submits request through REACHnet “Front Door”; b) REACHnet confirms feasibility; c) REACHnet members confirm interest in participating.</a:t>
            </a:r>
          </a:p>
          <a:p>
            <a:pPr marL="457189" indent="-457189">
              <a:buFont typeface="+mj-lt"/>
              <a:buAutoNum type="arabicPeriod"/>
            </a:pPr>
            <a:r>
              <a:rPr lang="en-US" sz="2133" dirty="0">
                <a:latin typeface="Arial" panose="020B0604020202020204" pitchFamily="34" charset="0"/>
                <a:cs typeface="Arial" panose="020B0604020202020204" pitchFamily="34" charset="0"/>
              </a:rPr>
              <a:t>Regulatory: Study-specific data sharing and use agreement required between research partner, LPHI, participating REACHnet member(s).</a:t>
            </a:r>
          </a:p>
          <a:p>
            <a:pPr marL="457189" indent="-457189">
              <a:buFont typeface="+mj-lt"/>
              <a:buAutoNum type="arabicPeriod"/>
            </a:pPr>
            <a:r>
              <a:rPr lang="en-US" sz="2133" dirty="0">
                <a:latin typeface="Arial" panose="020B0604020202020204" pitchFamily="34" charset="0"/>
                <a:cs typeface="Arial" panose="020B0604020202020204" pitchFamily="34" charset="0"/>
              </a:rPr>
              <a:t>Data extraction:  REACHnet coordinates with the participating REACHnet member(s) to locate, transform, and extract the relevant data (process differs based on applicable data contribution model).</a:t>
            </a:r>
          </a:p>
          <a:p>
            <a:pPr marL="457189" indent="-457189">
              <a:buFont typeface="+mj-lt"/>
              <a:buAutoNum type="arabicPeriod"/>
            </a:pPr>
            <a:r>
              <a:rPr lang="en-US" sz="2133" dirty="0">
                <a:latin typeface="Arial" panose="020B0604020202020204" pitchFamily="34" charset="0"/>
                <a:cs typeface="Arial" panose="020B0604020202020204" pitchFamily="34" charset="0"/>
              </a:rPr>
              <a:t>Other considerations: a) whether data needs to be linked to PCORnet CDM data; b) how often data needs to be updated; c) whether data updates are incremental or full refreshes.</a:t>
            </a:r>
          </a:p>
          <a:p>
            <a:pPr marL="457189" indent="-457189">
              <a:buFont typeface="+mj-lt"/>
              <a:buAutoNum type="arabicPeriod"/>
            </a:pPr>
            <a:endParaRPr lang="en-US" sz="2133"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AAAE7D7-D9A2-46CE-81A0-FD7A01806157}"/>
              </a:ext>
            </a:extLst>
          </p:cNvPr>
          <p:cNvSpPr>
            <a:spLocks noGrp="1"/>
          </p:cNvSpPr>
          <p:nvPr>
            <p:ph type="sldNum" sz="quarter" idx="4"/>
          </p:nvPr>
        </p:nvSpPr>
        <p:spPr/>
        <p:txBody>
          <a:bodyPr/>
          <a:lstStyle/>
          <a:p>
            <a:pPr defTabSz="609585"/>
            <a:fld id="{9B6C6909-76DB-DD44-B40F-DC1AA2F0D687}" type="slidenum">
              <a:rPr lang="en-US"/>
              <a:pPr defTabSz="609585"/>
              <a:t>20</a:t>
            </a:fld>
            <a:endParaRPr lang="en-US" dirty="0"/>
          </a:p>
        </p:txBody>
      </p:sp>
      <p:sp>
        <p:nvSpPr>
          <p:cNvPr id="4" name="Title 3">
            <a:extLst>
              <a:ext uri="{FF2B5EF4-FFF2-40B4-BE49-F238E27FC236}">
                <a16:creationId xmlns:a16="http://schemas.microsoft.com/office/drawing/2014/main" id="{8745E0E1-66E1-4AEF-8C49-878E45111646}"/>
              </a:ext>
            </a:extLst>
          </p:cNvPr>
          <p:cNvSpPr>
            <a:spLocks noGrp="1"/>
          </p:cNvSpPr>
          <p:nvPr>
            <p:ph type="title"/>
          </p:nvPr>
        </p:nvSpPr>
        <p:spPr>
          <a:xfrm>
            <a:off x="643467" y="495301"/>
            <a:ext cx="10634133" cy="743100"/>
          </a:xfrm>
        </p:spPr>
        <p:txBody>
          <a:bodyPr/>
          <a:lstStyle/>
          <a:p>
            <a:r>
              <a:rPr lang="en-US" sz="4267" dirty="0">
                <a:latin typeface="Arial" panose="020B0604020202020204" pitchFamily="34" charset="0"/>
                <a:cs typeface="Arial" panose="020B0604020202020204" pitchFamily="34" charset="0"/>
              </a:rPr>
              <a:t>REACHnet Research Use Case</a:t>
            </a:r>
            <a:endParaRPr lang="en-US" sz="4267" dirty="0"/>
          </a:p>
        </p:txBody>
      </p:sp>
    </p:spTree>
    <p:extLst>
      <p:ext uri="{BB962C8B-B14F-4D97-AF65-F5344CB8AC3E}">
        <p14:creationId xmlns:p14="http://schemas.microsoft.com/office/powerpoint/2010/main" val="219523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ea typeface="Calibri" panose="020F0502020204030204" pitchFamily="34" charset="0"/>
              </a:rPr>
              <a:t>Old Slides</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MedMorph Background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59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281871" y="-82043"/>
            <a:ext cx="11760358" cy="1325563"/>
          </a:xfrm>
        </p:spPr>
        <p:txBody>
          <a:bodyPr>
            <a:noAutofit/>
          </a:bodyPr>
          <a:lstStyle/>
          <a:p>
            <a:r>
              <a:rPr lang="en-US" sz="42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6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p:txBody>
          <a:bodyPr vert="horz" lIns="91440" tIns="45720" rIns="91440" bIns="45720" rtlCol="0" anchor="ctr">
            <a:noAutofit/>
          </a:bodyPr>
          <a:lstStyle/>
          <a:p>
            <a:r>
              <a:rPr lang="en-US" sz="4200" dirty="0"/>
              <a:t>Making EHR Data More Available for Research and Public Health (MedMorph)</a:t>
            </a:r>
          </a:p>
        </p:txBody>
      </p:sp>
      <p:sp>
        <p:nvSpPr>
          <p:cNvPr id="8" name="Content Placeholder 7">
            <a:extLst>
              <a:ext uri="{FF2B5EF4-FFF2-40B4-BE49-F238E27FC236}">
                <a16:creationId xmlns:a16="http://schemas.microsoft.com/office/drawing/2014/main" id="{98B204C0-794D-4925-978B-F2E285A7DFD1}"/>
              </a:ext>
            </a:extLst>
          </p:cNvPr>
          <p:cNvSpPr>
            <a:spLocks noGrp="1"/>
          </p:cNvSpPr>
          <p:nvPr>
            <p:ph idx="1"/>
          </p:nvPr>
        </p:nvSpPr>
        <p:spPr/>
        <p:txBody>
          <a:bodyPr>
            <a:normAutofit fontScale="92500" lnSpcReduction="10000"/>
          </a:body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 (IGs)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0" indent="0">
              <a:buNone/>
            </a:pPr>
            <a:endParaRPr lang="en-US" dirty="0"/>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8113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r>
              <a:rPr lang="en-US" dirty="0"/>
              <a:t>Technical Expert Panel (TEP): </a:t>
            </a:r>
            <a:br>
              <a:rPr lang="en-US" dirty="0"/>
            </a:br>
            <a:r>
              <a:rPr lang="en-US" dirty="0"/>
              <a:t>Participating Stakeholder Groups</a:t>
            </a:r>
          </a:p>
        </p:txBody>
      </p:sp>
      <p:sp>
        <p:nvSpPr>
          <p:cNvPr id="6" name="Content Placeholder 5">
            <a:extLst>
              <a:ext uri="{FF2B5EF4-FFF2-40B4-BE49-F238E27FC236}">
                <a16:creationId xmlns:a16="http://schemas.microsoft.com/office/drawing/2014/main" id="{16889CD8-6FB1-4B80-B21F-41B21878174F}"/>
              </a:ext>
            </a:extLst>
          </p:cNvPr>
          <p:cNvSpPr>
            <a:spLocks noGrp="1"/>
          </p:cNvSpPr>
          <p:nvPr>
            <p:ph sz="half" idx="1"/>
          </p:nvPr>
        </p:nvSpPr>
        <p:spPr>
          <a:xfrm>
            <a:off x="838200" y="1825624"/>
            <a:ext cx="5181600" cy="4441361"/>
          </a:xfrm>
        </p:spPr>
        <p:txBody>
          <a:bodyPr>
            <a:normAutofit fontScale="92500" lnSpcReduction="10000"/>
          </a:bodyPr>
          <a:lstStyle/>
          <a:p>
            <a:pPr>
              <a:lnSpc>
                <a:spcPct val="120000"/>
              </a:lnSpc>
            </a:pPr>
            <a:r>
              <a:rPr lang="en-US" dirty="0">
                <a:solidFill>
                  <a:srgbClr val="1A2028"/>
                </a:solidFill>
              </a:rPr>
              <a:t>Federal Partners</a:t>
            </a:r>
          </a:p>
          <a:p>
            <a:pPr>
              <a:lnSpc>
                <a:spcPct val="120000"/>
              </a:lnSpc>
            </a:pPr>
            <a:r>
              <a:rPr lang="en-US" dirty="0">
                <a:solidFill>
                  <a:srgbClr val="1A2028"/>
                </a:solidFill>
              </a:rPr>
              <a:t>Health IT developers </a:t>
            </a:r>
          </a:p>
          <a:p>
            <a:pPr>
              <a:lnSpc>
                <a:spcPct val="120000"/>
              </a:lnSpc>
            </a:pPr>
            <a:r>
              <a:rPr lang="en-US" dirty="0">
                <a:solidFill>
                  <a:srgbClr val="1A2028"/>
                </a:solidFill>
              </a:rPr>
              <a:t>Clinicians/ Healthcare Organizations</a:t>
            </a:r>
          </a:p>
          <a:p>
            <a:pPr>
              <a:lnSpc>
                <a:spcPct val="120000"/>
              </a:lnSpc>
            </a:pPr>
            <a:r>
              <a:rPr lang="en-US" dirty="0">
                <a:solidFill>
                  <a:srgbClr val="1A2028"/>
                </a:solidFill>
              </a:rPr>
              <a:t>Medical Societies</a:t>
            </a:r>
          </a:p>
          <a:p>
            <a:pPr>
              <a:lnSpc>
                <a:spcPct val="120000"/>
              </a:lnSpc>
            </a:pPr>
            <a:r>
              <a:rPr lang="en-US" dirty="0">
                <a:solidFill>
                  <a:srgbClr val="1A2028"/>
                </a:solidFill>
              </a:rPr>
              <a:t>Public Health Organizations</a:t>
            </a:r>
          </a:p>
          <a:p>
            <a:pPr>
              <a:lnSpc>
                <a:spcPct val="120000"/>
              </a:lnSpc>
            </a:pPr>
            <a:r>
              <a:rPr lang="en-US" dirty="0">
                <a:solidFill>
                  <a:srgbClr val="1A2028"/>
                </a:solidFill>
              </a:rPr>
              <a:t>Evaluation experts</a:t>
            </a:r>
          </a:p>
          <a:p>
            <a:pPr>
              <a:lnSpc>
                <a:spcPct val="120000"/>
              </a:lnSpc>
            </a:pPr>
            <a:r>
              <a:rPr lang="en-US" dirty="0">
                <a:solidFill>
                  <a:srgbClr val="1A2028"/>
                </a:solidFill>
              </a:rPr>
              <a:t>Laboratory Professional Groups</a:t>
            </a:r>
            <a:endParaRPr lang="en-US" dirty="0"/>
          </a:p>
        </p:txBody>
      </p:sp>
      <p:sp>
        <p:nvSpPr>
          <p:cNvPr id="8" name="Content Placeholder 7">
            <a:extLst>
              <a:ext uri="{FF2B5EF4-FFF2-40B4-BE49-F238E27FC236}">
                <a16:creationId xmlns:a16="http://schemas.microsoft.com/office/drawing/2014/main" id="{7F5AFF6D-A177-4C2F-979E-1305AEB8EDA3}"/>
              </a:ext>
            </a:extLst>
          </p:cNvPr>
          <p:cNvSpPr>
            <a:spLocks noGrp="1"/>
          </p:cNvSpPr>
          <p:nvPr>
            <p:ph sz="half" idx="2"/>
          </p:nvPr>
        </p:nvSpPr>
        <p:spPr>
          <a:xfrm>
            <a:off x="6172200" y="1825625"/>
            <a:ext cx="5181600" cy="3834406"/>
          </a:xfrm>
        </p:spPr>
        <p:txBody>
          <a:bodyPr>
            <a:normAutofit fontScale="92500" lnSpcReduction="10000"/>
          </a:bodyPr>
          <a:lstStyle/>
          <a:p>
            <a:pPr>
              <a:lnSpc>
                <a:spcPct val="120000"/>
              </a:lnSpc>
            </a:pPr>
            <a:r>
              <a:rPr lang="en-US" dirty="0">
                <a:solidFill>
                  <a:srgbClr val="1A2028"/>
                </a:solidFill>
              </a:rPr>
              <a:t>Standards experts</a:t>
            </a:r>
          </a:p>
          <a:p>
            <a:pPr>
              <a:lnSpc>
                <a:spcPct val="120000"/>
              </a:lnSpc>
            </a:pPr>
            <a:r>
              <a:rPr lang="en-US" dirty="0">
                <a:solidFill>
                  <a:srgbClr val="1A2028"/>
                </a:solidFill>
              </a:rPr>
              <a:t>Clinical decision support developers</a:t>
            </a:r>
          </a:p>
          <a:p>
            <a:pPr>
              <a:lnSpc>
                <a:spcPct val="120000"/>
              </a:lnSpc>
            </a:pPr>
            <a:r>
              <a:rPr lang="en-US" dirty="0">
                <a:solidFill>
                  <a:srgbClr val="1A2028"/>
                </a:solidFill>
              </a:rPr>
              <a:t>Clinical quality measure developers</a:t>
            </a:r>
          </a:p>
          <a:p>
            <a:pPr>
              <a:lnSpc>
                <a:spcPct val="120000"/>
              </a:lnSpc>
            </a:pPr>
            <a:r>
              <a:rPr lang="en-US" dirty="0">
                <a:solidFill>
                  <a:srgbClr val="1A2028"/>
                </a:solidFill>
              </a:rPr>
              <a:t>Researchers</a:t>
            </a:r>
          </a:p>
          <a:p>
            <a:pPr>
              <a:lnSpc>
                <a:spcPct val="120000"/>
              </a:lnSpc>
            </a:pPr>
            <a:r>
              <a:rPr lang="en-US" dirty="0">
                <a:solidFill>
                  <a:srgbClr val="1A2028"/>
                </a:solidFill>
              </a:rPr>
              <a:t>Policy or technical support for implementation</a:t>
            </a:r>
          </a:p>
        </p:txBody>
      </p:sp>
      <p:sp>
        <p:nvSpPr>
          <p:cNvPr id="9" name="TextBox 8">
            <a:extLst>
              <a:ext uri="{FF2B5EF4-FFF2-40B4-BE49-F238E27FC236}">
                <a16:creationId xmlns:a16="http://schemas.microsoft.com/office/drawing/2014/main" id="{DA2B01F9-A00F-4780-B11F-FAA6307A29F1}"/>
              </a:ext>
            </a:extLst>
          </p:cNvPr>
          <p:cNvSpPr txBox="1"/>
          <p:nvPr/>
        </p:nvSpPr>
        <p:spPr>
          <a:xfrm>
            <a:off x="6409508" y="5660031"/>
            <a:ext cx="4761926" cy="923330"/>
          </a:xfrm>
          <a:prstGeom prst="rect">
            <a:avLst/>
          </a:prstGeom>
          <a:noFill/>
          <a:ln>
            <a:solidFill>
              <a:srgbClr val="B50937"/>
            </a:solidFill>
          </a:ln>
        </p:spPr>
        <p:txBody>
          <a:bodyPr wrap="square" rtlCol="0">
            <a:spAutoFit/>
          </a:bodyPr>
          <a:lstStyle/>
          <a:p>
            <a:r>
              <a:rPr lang="en-US" b="1" i="1" dirty="0"/>
              <a:t>*NOTE: </a:t>
            </a:r>
            <a:r>
              <a:rPr lang="en-US" i="1" dirty="0"/>
              <a:t>Over 100 individuals from these partner groups have participated in the </a:t>
            </a:r>
            <a:r>
              <a:rPr lang="en-US" i="1" dirty="0" err="1"/>
              <a:t>MedMorph</a:t>
            </a:r>
            <a:r>
              <a:rPr lang="en-US" i="1" dirty="0"/>
              <a:t> TEP and at least one of its workgroups.</a:t>
            </a:r>
          </a:p>
        </p:txBody>
      </p:sp>
    </p:spTree>
    <p:extLst>
      <p:ext uri="{BB962C8B-B14F-4D97-AF65-F5344CB8AC3E}">
        <p14:creationId xmlns:p14="http://schemas.microsoft.com/office/powerpoint/2010/main" val="157715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186333"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6132026" y="26532"/>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b="1"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114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1A323BE-71F9-444D-ABAB-A1DF4C2B5635}"/>
              </a:ext>
            </a:extLst>
          </p:cNvPr>
          <p:cNvGrpSpPr/>
          <p:nvPr/>
        </p:nvGrpSpPr>
        <p:grpSpPr>
          <a:xfrm>
            <a:off x="1379936" y="1697928"/>
            <a:ext cx="8495584" cy="4908217"/>
            <a:chOff x="350129" y="1433768"/>
            <a:chExt cx="8247089" cy="4908217"/>
          </a:xfrm>
        </p:grpSpPr>
        <p:grpSp>
          <p:nvGrpSpPr>
            <p:cNvPr id="45" name="Group 44">
              <a:extLst>
                <a:ext uri="{FF2B5EF4-FFF2-40B4-BE49-F238E27FC236}">
                  <a16:creationId xmlns:a16="http://schemas.microsoft.com/office/drawing/2014/main" id="{EFE47871-AB67-46A2-949F-A8BFA0FA13B7}"/>
                </a:ext>
              </a:extLst>
            </p:cNvPr>
            <p:cNvGrpSpPr/>
            <p:nvPr/>
          </p:nvGrpSpPr>
          <p:grpSpPr>
            <a:xfrm>
              <a:off x="350129" y="1433768"/>
              <a:ext cx="8247089" cy="4901258"/>
              <a:chOff x="216151" y="1535090"/>
              <a:chExt cx="8247089" cy="4901258"/>
            </a:xfrm>
          </p:grpSpPr>
          <p:sp>
            <p:nvSpPr>
              <p:cNvPr id="46" name="Rectangle 45">
                <a:extLst>
                  <a:ext uri="{FF2B5EF4-FFF2-40B4-BE49-F238E27FC236}">
                    <a16:creationId xmlns:a16="http://schemas.microsoft.com/office/drawing/2014/main" id="{CAE97333-9BFD-4C9B-B398-778D04C4FC24}"/>
                  </a:ext>
                </a:extLst>
              </p:cNvPr>
              <p:cNvSpPr/>
              <p:nvPr/>
            </p:nvSpPr>
            <p:spPr>
              <a:xfrm>
                <a:off x="2429525" y="1535090"/>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EHR </a:t>
                </a:r>
              </a:p>
            </p:txBody>
          </p:sp>
          <p:sp>
            <p:nvSpPr>
              <p:cNvPr id="47" name="Rectangle 46">
                <a:extLst>
                  <a:ext uri="{FF2B5EF4-FFF2-40B4-BE49-F238E27FC236}">
                    <a16:creationId xmlns:a16="http://schemas.microsoft.com/office/drawing/2014/main" id="{03435C98-4D6F-4201-A718-A0ADB93D1BC0}"/>
                  </a:ext>
                </a:extLst>
              </p:cNvPr>
              <p:cNvSpPr/>
              <p:nvPr/>
            </p:nvSpPr>
            <p:spPr>
              <a:xfrm>
                <a:off x="4889907" y="1535090"/>
                <a:ext cx="1282018" cy="1068796"/>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Trusted Third Party</a:t>
                </a:r>
              </a:p>
            </p:txBody>
          </p:sp>
          <p:pic>
            <p:nvPicPr>
              <p:cNvPr id="48" name="Picture 11">
                <a:extLst>
                  <a:ext uri="{FF2B5EF4-FFF2-40B4-BE49-F238E27FC236}">
                    <a16:creationId xmlns:a16="http://schemas.microsoft.com/office/drawing/2014/main" id="{616EC26F-AE94-4E88-9A24-68D055334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51" y="1728529"/>
                <a:ext cx="1017213" cy="682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9" name="Rectangle 48">
                <a:extLst>
                  <a:ext uri="{FF2B5EF4-FFF2-40B4-BE49-F238E27FC236}">
                    <a16:creationId xmlns:a16="http://schemas.microsoft.com/office/drawing/2014/main" id="{08AF7FD6-5EC7-4934-8FC5-FAD8017B22A1}"/>
                  </a:ext>
                </a:extLst>
              </p:cNvPr>
              <p:cNvSpPr/>
              <p:nvPr/>
            </p:nvSpPr>
            <p:spPr>
              <a:xfrm>
                <a:off x="2409421" y="3575668"/>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Backend Services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App</a:t>
                </a:r>
              </a:p>
            </p:txBody>
          </p:sp>
          <p:sp>
            <p:nvSpPr>
              <p:cNvPr id="50" name="Rectangle 49">
                <a:extLst>
                  <a:ext uri="{FF2B5EF4-FFF2-40B4-BE49-F238E27FC236}">
                    <a16:creationId xmlns:a16="http://schemas.microsoft.com/office/drawing/2014/main" id="{4A138B1A-C4FA-4F93-8078-84C7EA2F47AB}"/>
                  </a:ext>
                </a:extLst>
              </p:cNvPr>
              <p:cNvSpPr/>
              <p:nvPr/>
            </p:nvSpPr>
            <p:spPr>
              <a:xfrm>
                <a:off x="4889907" y="5366684"/>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Knowledge Artifact Repository</a:t>
                </a:r>
              </a:p>
            </p:txBody>
          </p:sp>
          <p:sp>
            <p:nvSpPr>
              <p:cNvPr id="51" name="Rectangle 50">
                <a:extLst>
                  <a:ext uri="{FF2B5EF4-FFF2-40B4-BE49-F238E27FC236}">
                    <a16:creationId xmlns:a16="http://schemas.microsoft.com/office/drawing/2014/main" id="{585ADB17-C70F-4188-934E-72752CD506E7}"/>
                  </a:ext>
                </a:extLst>
              </p:cNvPr>
              <p:cNvSpPr/>
              <p:nvPr/>
            </p:nvSpPr>
            <p:spPr>
              <a:xfrm>
                <a:off x="232707" y="5352606"/>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Data/Trust Services</a:t>
                </a:r>
              </a:p>
            </p:txBody>
          </p:sp>
          <p:sp>
            <p:nvSpPr>
              <p:cNvPr id="52" name="Rectangle 51">
                <a:extLst>
                  <a:ext uri="{FF2B5EF4-FFF2-40B4-BE49-F238E27FC236}">
                    <a16:creationId xmlns:a16="http://schemas.microsoft.com/office/drawing/2014/main" id="{EC05F4AF-1503-46DE-B744-4326BD5709B8}"/>
                  </a:ext>
                </a:extLst>
              </p:cNvPr>
              <p:cNvSpPr/>
              <p:nvPr/>
            </p:nvSpPr>
            <p:spPr>
              <a:xfrm>
                <a:off x="7181222" y="376318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PHA</a:t>
                </a:r>
              </a:p>
            </p:txBody>
          </p:sp>
          <p:sp>
            <p:nvSpPr>
              <p:cNvPr id="53" name="Rectangle 52">
                <a:extLst>
                  <a:ext uri="{FF2B5EF4-FFF2-40B4-BE49-F238E27FC236}">
                    <a16:creationId xmlns:a16="http://schemas.microsoft.com/office/drawing/2014/main" id="{A76AA83D-4C70-4D91-AE20-CCED9E0B9A14}"/>
                  </a:ext>
                </a:extLst>
              </p:cNvPr>
              <p:cNvSpPr/>
              <p:nvPr/>
            </p:nvSpPr>
            <p:spPr>
              <a:xfrm>
                <a:off x="7181222" y="4451587"/>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 Repository</a:t>
                </a:r>
              </a:p>
            </p:txBody>
          </p:sp>
          <p:sp>
            <p:nvSpPr>
              <p:cNvPr id="54" name="TextBox 53">
                <a:extLst>
                  <a:ext uri="{FF2B5EF4-FFF2-40B4-BE49-F238E27FC236}">
                    <a16:creationId xmlns:a16="http://schemas.microsoft.com/office/drawing/2014/main" id="{C89E1824-93DE-4079-B62D-93048CB41296}"/>
                  </a:ext>
                </a:extLst>
              </p:cNvPr>
              <p:cNvSpPr txBox="1"/>
              <p:nvPr/>
            </p:nvSpPr>
            <p:spPr>
              <a:xfrm>
                <a:off x="394378" y="2411316"/>
                <a:ext cx="724878"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prstClr val="black"/>
                    </a:solidFill>
                    <a:effectLst/>
                    <a:uLnTx/>
                    <a:uFillTx/>
                    <a:latin typeface="Constantia"/>
                  </a:rPr>
                  <a:t>Provider</a:t>
                </a:r>
              </a:p>
            </p:txBody>
          </p:sp>
        </p:grpSp>
        <p:sp>
          <p:nvSpPr>
            <p:cNvPr id="55" name="Rectangle 54">
              <a:extLst>
                <a:ext uri="{FF2B5EF4-FFF2-40B4-BE49-F238E27FC236}">
                  <a16:creationId xmlns:a16="http://schemas.microsoft.com/office/drawing/2014/main" id="{09638588-C45A-4353-B271-92C89A004D7E}"/>
                </a:ext>
              </a:extLst>
            </p:cNvPr>
            <p:cNvSpPr/>
            <p:nvPr/>
          </p:nvSpPr>
          <p:spPr>
            <a:xfrm>
              <a:off x="7315200" y="297286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Research Organization</a:t>
              </a:r>
            </a:p>
          </p:txBody>
        </p:sp>
        <p:cxnSp>
          <p:nvCxnSpPr>
            <p:cNvPr id="56" name="Straight Arrow Connector 55">
              <a:extLst>
                <a:ext uri="{FF2B5EF4-FFF2-40B4-BE49-F238E27FC236}">
                  <a16:creationId xmlns:a16="http://schemas.microsoft.com/office/drawing/2014/main" id="{89918D02-736A-4B8D-8A89-196930642917}"/>
                </a:ext>
              </a:extLst>
            </p:cNvPr>
            <p:cNvCxnSpPr>
              <a:stCxn id="48" idx="3"/>
              <a:endCxn id="46" idx="1"/>
            </p:cNvCxnSpPr>
            <p:nvPr/>
          </p:nvCxnSpPr>
          <p:spPr>
            <a:xfrm flipV="1">
              <a:off x="1367342" y="1968600"/>
              <a:ext cx="1196161" cy="1"/>
            </a:xfrm>
            <a:prstGeom prst="straightConnector1">
              <a:avLst/>
            </a:prstGeom>
            <a:noFill/>
            <a:ln w="9525" cap="flat" cmpd="sng" algn="ctr">
              <a:solidFill>
                <a:srgbClr val="549E39">
                  <a:shade val="50000"/>
                  <a:satMod val="103000"/>
                </a:srgbClr>
              </a:solidFill>
              <a:prstDash val="solid"/>
              <a:tailEnd type="triangle"/>
            </a:ln>
            <a:effectLst/>
          </p:spPr>
        </p:cxnSp>
        <p:sp>
          <p:nvSpPr>
            <p:cNvPr id="57" name="TextBox 56">
              <a:extLst>
                <a:ext uri="{FF2B5EF4-FFF2-40B4-BE49-F238E27FC236}">
                  <a16:creationId xmlns:a16="http://schemas.microsoft.com/office/drawing/2014/main" id="{96F287B3-A6C9-4159-AF08-46B4EC56A33A}"/>
                </a:ext>
              </a:extLst>
            </p:cNvPr>
            <p:cNvSpPr txBox="1"/>
            <p:nvPr/>
          </p:nvSpPr>
          <p:spPr>
            <a:xfrm>
              <a:off x="1396785" y="1725525"/>
              <a:ext cx="1186543" cy="246221"/>
            </a:xfrm>
            <a:prstGeom prst="rect">
              <a:avLst/>
            </a:prstGeom>
            <a:noFill/>
          </p:spPr>
          <p:txBody>
            <a:bodyPr wrap="none" rtlCol="0">
              <a:spAutoFit/>
            </a:bodyPr>
            <a:lstStyle/>
            <a:p>
              <a:r>
                <a:rPr lang="en-US" sz="1000" b="1" i="1" dirty="0">
                  <a:solidFill>
                    <a:prstClr val="black"/>
                  </a:solidFill>
                  <a:latin typeface="Constantia"/>
                </a:rPr>
                <a:t>Updates/Sign off</a:t>
              </a:r>
            </a:p>
          </p:txBody>
        </p:sp>
        <p:cxnSp>
          <p:nvCxnSpPr>
            <p:cNvPr id="58" name="Straight Arrow Connector 57">
              <a:extLst>
                <a:ext uri="{FF2B5EF4-FFF2-40B4-BE49-F238E27FC236}">
                  <a16:creationId xmlns:a16="http://schemas.microsoft.com/office/drawing/2014/main" id="{2755F4BE-03EE-4148-ADAA-12F01B9BDF1B}"/>
                </a:ext>
              </a:extLst>
            </p:cNvPr>
            <p:cNvCxnSpPr>
              <a:cxnSpLocks/>
            </p:cNvCxnSpPr>
            <p:nvPr/>
          </p:nvCxnSpPr>
          <p:spPr>
            <a:xfrm>
              <a:off x="2601819" y="2511852"/>
              <a:ext cx="0" cy="955199"/>
            </a:xfrm>
            <a:prstGeom prst="straightConnector1">
              <a:avLst/>
            </a:prstGeom>
            <a:noFill/>
            <a:ln w="9525" cap="flat" cmpd="sng" algn="ctr">
              <a:solidFill>
                <a:srgbClr val="549E39">
                  <a:shade val="50000"/>
                  <a:satMod val="103000"/>
                </a:srgbClr>
              </a:solidFill>
              <a:prstDash val="solid"/>
              <a:tailEnd type="triangle"/>
            </a:ln>
            <a:effectLst/>
          </p:spPr>
        </p:cxnSp>
        <p:cxnSp>
          <p:nvCxnSpPr>
            <p:cNvPr id="59" name="Straight Arrow Connector 58">
              <a:extLst>
                <a:ext uri="{FF2B5EF4-FFF2-40B4-BE49-F238E27FC236}">
                  <a16:creationId xmlns:a16="http://schemas.microsoft.com/office/drawing/2014/main" id="{4FA0DF3D-793C-4AD1-9E6D-C535C4AB7392}"/>
                </a:ext>
              </a:extLst>
            </p:cNvPr>
            <p:cNvCxnSpPr>
              <a:cxnSpLocks/>
            </p:cNvCxnSpPr>
            <p:nvPr/>
          </p:nvCxnSpPr>
          <p:spPr>
            <a:xfrm flipV="1">
              <a:off x="2755542" y="2502564"/>
              <a:ext cx="0" cy="964487"/>
            </a:xfrm>
            <a:prstGeom prst="straightConnector1">
              <a:avLst/>
            </a:prstGeom>
            <a:noFill/>
            <a:ln w="9525" cap="flat" cmpd="sng" algn="ctr">
              <a:solidFill>
                <a:srgbClr val="549E39">
                  <a:shade val="50000"/>
                  <a:satMod val="103000"/>
                </a:srgbClr>
              </a:solidFill>
              <a:prstDash val="solid"/>
              <a:tailEnd type="triangle"/>
            </a:ln>
            <a:effectLst/>
          </p:spPr>
        </p:cxnSp>
        <p:cxnSp>
          <p:nvCxnSpPr>
            <p:cNvPr id="60" name="Elbow Connector 50">
              <a:extLst>
                <a:ext uri="{FF2B5EF4-FFF2-40B4-BE49-F238E27FC236}">
                  <a16:creationId xmlns:a16="http://schemas.microsoft.com/office/drawing/2014/main" id="{78BB50DF-6BDE-4B8F-82CC-E2C16A27555C}"/>
                </a:ext>
              </a:extLst>
            </p:cNvPr>
            <p:cNvCxnSpPr>
              <a:cxnSpLocks/>
            </p:cNvCxnSpPr>
            <p:nvPr/>
          </p:nvCxnSpPr>
          <p:spPr>
            <a:xfrm flipV="1">
              <a:off x="3839322" y="2502564"/>
              <a:ext cx="2205553" cy="1231267"/>
            </a:xfrm>
            <a:prstGeom prst="bentConnector3">
              <a:avLst>
                <a:gd name="adj1" fmla="val 99939"/>
              </a:avLst>
            </a:prstGeom>
            <a:noFill/>
            <a:ln w="9525" cap="flat" cmpd="sng" algn="ctr">
              <a:solidFill>
                <a:srgbClr val="549E39">
                  <a:shade val="50000"/>
                  <a:satMod val="103000"/>
                </a:srgbClr>
              </a:solidFill>
              <a:prstDash val="solid"/>
              <a:tailEnd type="triangle"/>
            </a:ln>
            <a:effectLst/>
          </p:spPr>
        </p:cxnSp>
        <p:cxnSp>
          <p:nvCxnSpPr>
            <p:cNvPr id="61" name="Elbow Connector 54">
              <a:extLst>
                <a:ext uri="{FF2B5EF4-FFF2-40B4-BE49-F238E27FC236}">
                  <a16:creationId xmlns:a16="http://schemas.microsoft.com/office/drawing/2014/main" id="{EC811EF0-D3CB-41E1-83BA-5F702D69279A}"/>
                </a:ext>
              </a:extLst>
            </p:cNvPr>
            <p:cNvCxnSpPr>
              <a:cxnSpLocks/>
            </p:cNvCxnSpPr>
            <p:nvPr/>
          </p:nvCxnSpPr>
          <p:spPr>
            <a:xfrm rot="10800000" flipV="1">
              <a:off x="3851326" y="2519146"/>
              <a:ext cx="1394492" cy="1062253"/>
            </a:xfrm>
            <a:prstGeom prst="bentConnector3">
              <a:avLst>
                <a:gd name="adj1" fmla="val -669"/>
              </a:avLst>
            </a:prstGeom>
            <a:noFill/>
            <a:ln w="9525" cap="flat" cmpd="sng" algn="ctr">
              <a:solidFill>
                <a:srgbClr val="549E39">
                  <a:shade val="50000"/>
                  <a:satMod val="103000"/>
                </a:srgbClr>
              </a:solidFill>
              <a:prstDash val="solid"/>
              <a:tailEnd type="triangle"/>
            </a:ln>
            <a:effectLst/>
          </p:spPr>
        </p:cxnSp>
        <p:cxnSp>
          <p:nvCxnSpPr>
            <p:cNvPr id="62" name="Elbow Connector 69">
              <a:extLst>
                <a:ext uri="{FF2B5EF4-FFF2-40B4-BE49-F238E27FC236}">
                  <a16:creationId xmlns:a16="http://schemas.microsoft.com/office/drawing/2014/main" id="{3BC283BE-0BE6-4DE8-B3D9-1CC8830353AB}"/>
                </a:ext>
              </a:extLst>
            </p:cNvPr>
            <p:cNvCxnSpPr>
              <a:cxnSpLocks/>
            </p:cNvCxnSpPr>
            <p:nvPr/>
          </p:nvCxnSpPr>
          <p:spPr>
            <a:xfrm>
              <a:off x="3860588" y="4190225"/>
              <a:ext cx="2235412" cy="1075137"/>
            </a:xfrm>
            <a:prstGeom prst="bentConnector3">
              <a:avLst>
                <a:gd name="adj1" fmla="val 99737"/>
              </a:avLst>
            </a:prstGeom>
            <a:noFill/>
            <a:ln w="9525" cap="flat" cmpd="sng" algn="ctr">
              <a:solidFill>
                <a:srgbClr val="549E39">
                  <a:shade val="50000"/>
                  <a:satMod val="103000"/>
                </a:srgbClr>
              </a:solidFill>
              <a:prstDash val="solid"/>
              <a:tailEnd type="triangle"/>
            </a:ln>
            <a:effectLst/>
          </p:spPr>
        </p:cxnSp>
        <p:cxnSp>
          <p:nvCxnSpPr>
            <p:cNvPr id="63" name="Elbow Connector 75">
              <a:extLst>
                <a:ext uri="{FF2B5EF4-FFF2-40B4-BE49-F238E27FC236}">
                  <a16:creationId xmlns:a16="http://schemas.microsoft.com/office/drawing/2014/main" id="{5AC37034-E031-4066-B5AA-EBAB379F2335}"/>
                </a:ext>
              </a:extLst>
            </p:cNvPr>
            <p:cNvCxnSpPr>
              <a:cxnSpLocks/>
            </p:cNvCxnSpPr>
            <p:nvPr/>
          </p:nvCxnSpPr>
          <p:spPr>
            <a:xfrm rot="10800000">
              <a:off x="3851325" y="4343338"/>
              <a:ext cx="1441354" cy="922027"/>
            </a:xfrm>
            <a:prstGeom prst="bentConnector3">
              <a:avLst>
                <a:gd name="adj1" fmla="val 2420"/>
              </a:avLst>
            </a:prstGeom>
            <a:noFill/>
            <a:ln w="9525" cap="flat" cmpd="sng" algn="ctr">
              <a:solidFill>
                <a:srgbClr val="549E39">
                  <a:shade val="50000"/>
                  <a:satMod val="103000"/>
                </a:srgbClr>
              </a:solidFill>
              <a:prstDash val="solid"/>
              <a:tailEnd type="triangle"/>
            </a:ln>
            <a:effectLst/>
          </p:spPr>
        </p:cxnSp>
        <p:cxnSp>
          <p:nvCxnSpPr>
            <p:cNvPr id="64" name="Elbow Connector 83">
              <a:extLst>
                <a:ext uri="{FF2B5EF4-FFF2-40B4-BE49-F238E27FC236}">
                  <a16:creationId xmlns:a16="http://schemas.microsoft.com/office/drawing/2014/main" id="{6CD73A9D-578A-4F90-A34F-AF51DC43566D}"/>
                </a:ext>
              </a:extLst>
            </p:cNvPr>
            <p:cNvCxnSpPr>
              <a:cxnSpLocks/>
            </p:cNvCxnSpPr>
            <p:nvPr/>
          </p:nvCxnSpPr>
          <p:spPr>
            <a:xfrm rot="10800000" flipV="1">
              <a:off x="1657777" y="4544009"/>
              <a:ext cx="1997559" cy="1544060"/>
            </a:xfrm>
            <a:prstGeom prst="bentConnector3">
              <a:avLst>
                <a:gd name="adj1" fmla="val 3290"/>
              </a:avLst>
            </a:prstGeom>
            <a:noFill/>
            <a:ln w="9525" cap="flat" cmpd="sng" algn="ctr">
              <a:solidFill>
                <a:srgbClr val="549E39">
                  <a:shade val="50000"/>
                  <a:satMod val="103000"/>
                </a:srgbClr>
              </a:solidFill>
              <a:prstDash val="solid"/>
              <a:tailEnd type="triangle"/>
            </a:ln>
            <a:effectLst/>
          </p:spPr>
        </p:cxnSp>
        <p:cxnSp>
          <p:nvCxnSpPr>
            <p:cNvPr id="65" name="Elbow Connector 89">
              <a:extLst>
                <a:ext uri="{FF2B5EF4-FFF2-40B4-BE49-F238E27FC236}">
                  <a16:creationId xmlns:a16="http://schemas.microsoft.com/office/drawing/2014/main" id="{20287F04-D2CB-4FA8-9032-B39BA18D515F}"/>
                </a:ext>
              </a:extLst>
            </p:cNvPr>
            <p:cNvCxnSpPr>
              <a:cxnSpLocks/>
            </p:cNvCxnSpPr>
            <p:nvPr/>
          </p:nvCxnSpPr>
          <p:spPr>
            <a:xfrm rot="5400000" flipH="1" flipV="1">
              <a:off x="1655041" y="4546747"/>
              <a:ext cx="1069663" cy="1064193"/>
            </a:xfrm>
            <a:prstGeom prst="bentConnector3">
              <a:avLst>
                <a:gd name="adj1" fmla="val 1429"/>
              </a:avLst>
            </a:prstGeom>
            <a:noFill/>
            <a:ln w="9525" cap="flat" cmpd="sng" algn="ctr">
              <a:solidFill>
                <a:srgbClr val="549E39">
                  <a:shade val="50000"/>
                  <a:satMod val="103000"/>
                </a:srgbClr>
              </a:solidFill>
              <a:prstDash val="solid"/>
              <a:tailEnd type="triangle"/>
            </a:ln>
            <a:effectLst/>
          </p:spPr>
        </p:cxnSp>
        <p:cxnSp>
          <p:nvCxnSpPr>
            <p:cNvPr id="66" name="Straight Arrow Connector 65">
              <a:extLst>
                <a:ext uri="{FF2B5EF4-FFF2-40B4-BE49-F238E27FC236}">
                  <a16:creationId xmlns:a16="http://schemas.microsoft.com/office/drawing/2014/main" id="{00C0007F-CF71-41AD-A426-ADF8E5B32CCB}"/>
                </a:ext>
              </a:extLst>
            </p:cNvPr>
            <p:cNvCxnSpPr/>
            <p:nvPr/>
          </p:nvCxnSpPr>
          <p:spPr>
            <a:xfrm>
              <a:off x="3871429" y="3886200"/>
              <a:ext cx="3454612" cy="0"/>
            </a:xfrm>
            <a:prstGeom prst="straightConnector1">
              <a:avLst/>
            </a:prstGeom>
            <a:noFill/>
            <a:ln w="9525" cap="flat" cmpd="sng" algn="ctr">
              <a:solidFill>
                <a:srgbClr val="549E39">
                  <a:shade val="50000"/>
                  <a:satMod val="103000"/>
                </a:srgbClr>
              </a:solidFill>
              <a:prstDash val="solid"/>
              <a:tailEnd type="triangle"/>
            </a:ln>
            <a:effectLst/>
          </p:spPr>
        </p:cxnSp>
        <p:sp>
          <p:nvSpPr>
            <p:cNvPr id="67" name="TextBox 66">
              <a:extLst>
                <a:ext uri="{FF2B5EF4-FFF2-40B4-BE49-F238E27FC236}">
                  <a16:creationId xmlns:a16="http://schemas.microsoft.com/office/drawing/2014/main" id="{322DBBDE-29CB-48B4-84D1-21DBEF3F5253}"/>
                </a:ext>
              </a:extLst>
            </p:cNvPr>
            <p:cNvSpPr txBox="1"/>
            <p:nvPr/>
          </p:nvSpPr>
          <p:spPr>
            <a:xfrm>
              <a:off x="1791609" y="2558712"/>
              <a:ext cx="918841" cy="246221"/>
            </a:xfrm>
            <a:prstGeom prst="rect">
              <a:avLst/>
            </a:prstGeom>
            <a:noFill/>
          </p:spPr>
          <p:txBody>
            <a:bodyPr wrap="none" rtlCol="0">
              <a:spAutoFit/>
            </a:bodyPr>
            <a:lstStyle/>
            <a:p>
              <a:r>
                <a:rPr lang="en-US" sz="1000" b="1" i="1" dirty="0">
                  <a:solidFill>
                    <a:prstClr val="black"/>
                  </a:solidFill>
                  <a:latin typeface="Constantia"/>
                </a:rPr>
                <a:t>Notification</a:t>
              </a:r>
            </a:p>
          </p:txBody>
        </p:sp>
        <p:sp>
          <p:nvSpPr>
            <p:cNvPr id="68" name="TextBox 67">
              <a:extLst>
                <a:ext uri="{FF2B5EF4-FFF2-40B4-BE49-F238E27FC236}">
                  <a16:creationId xmlns:a16="http://schemas.microsoft.com/office/drawing/2014/main" id="{88934A89-A3E8-4F70-B8A6-D4E22149B2DE}"/>
                </a:ext>
              </a:extLst>
            </p:cNvPr>
            <p:cNvSpPr txBox="1"/>
            <p:nvPr/>
          </p:nvSpPr>
          <p:spPr>
            <a:xfrm>
              <a:off x="2712994" y="2708512"/>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69" name="TextBox 68">
              <a:extLst>
                <a:ext uri="{FF2B5EF4-FFF2-40B4-BE49-F238E27FC236}">
                  <a16:creationId xmlns:a16="http://schemas.microsoft.com/office/drawing/2014/main" id="{345C30B4-48A0-4E52-B7D0-910C05A31C07}"/>
                </a:ext>
              </a:extLst>
            </p:cNvPr>
            <p:cNvSpPr txBox="1"/>
            <p:nvPr/>
          </p:nvSpPr>
          <p:spPr>
            <a:xfrm>
              <a:off x="6629400" y="3661267"/>
              <a:ext cx="619080" cy="253916"/>
            </a:xfrm>
            <a:prstGeom prst="rect">
              <a:avLst/>
            </a:prstGeom>
            <a:noFill/>
          </p:spPr>
          <p:txBody>
            <a:bodyPr wrap="none" rtlCol="0">
              <a:spAutoFit/>
            </a:bodyPr>
            <a:lstStyle/>
            <a:p>
              <a:r>
                <a:rPr lang="en-US" sz="1000" b="1" i="1" dirty="0">
                  <a:solidFill>
                    <a:prstClr val="black"/>
                  </a:solidFill>
                  <a:latin typeface="Constantia"/>
                </a:rPr>
                <a:t>Report</a:t>
              </a:r>
            </a:p>
          </p:txBody>
        </p:sp>
        <p:sp>
          <p:nvSpPr>
            <p:cNvPr id="70" name="TextBox 69">
              <a:extLst>
                <a:ext uri="{FF2B5EF4-FFF2-40B4-BE49-F238E27FC236}">
                  <a16:creationId xmlns:a16="http://schemas.microsoft.com/office/drawing/2014/main" id="{5F039CB0-AAD4-4629-9161-39A5E458D439}"/>
                </a:ext>
              </a:extLst>
            </p:cNvPr>
            <p:cNvSpPr txBox="1"/>
            <p:nvPr/>
          </p:nvSpPr>
          <p:spPr>
            <a:xfrm>
              <a:off x="6012081" y="2895638"/>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1" name="TextBox 70">
              <a:extLst>
                <a:ext uri="{FF2B5EF4-FFF2-40B4-BE49-F238E27FC236}">
                  <a16:creationId xmlns:a16="http://schemas.microsoft.com/office/drawing/2014/main" id="{15330CB1-F519-422C-B4D0-BD6C5DDB91EC}"/>
                </a:ext>
              </a:extLst>
            </p:cNvPr>
            <p:cNvSpPr txBox="1"/>
            <p:nvPr/>
          </p:nvSpPr>
          <p:spPr>
            <a:xfrm>
              <a:off x="4375658" y="263354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72" name="Elbow Connector 116">
              <a:extLst>
                <a:ext uri="{FF2B5EF4-FFF2-40B4-BE49-F238E27FC236}">
                  <a16:creationId xmlns:a16="http://schemas.microsoft.com/office/drawing/2014/main" id="{47C95413-0426-4172-80B4-752634F4744B}"/>
                </a:ext>
              </a:extLst>
            </p:cNvPr>
            <p:cNvCxnSpPr>
              <a:cxnSpLocks/>
              <a:stCxn id="47" idx="3"/>
              <a:endCxn id="55" idx="0"/>
            </p:cNvCxnSpPr>
            <p:nvPr/>
          </p:nvCxnSpPr>
          <p:spPr>
            <a:xfrm>
              <a:off x="6305903" y="1968166"/>
              <a:ext cx="1650306" cy="1004703"/>
            </a:xfrm>
            <a:prstGeom prst="bentConnector2">
              <a:avLst/>
            </a:prstGeom>
            <a:noFill/>
            <a:ln w="9525" cap="flat" cmpd="sng" algn="ctr">
              <a:solidFill>
                <a:srgbClr val="549E39">
                  <a:shade val="50000"/>
                  <a:satMod val="103000"/>
                </a:srgbClr>
              </a:solidFill>
              <a:prstDash val="solid"/>
              <a:tailEnd type="triangle"/>
            </a:ln>
            <a:effectLst/>
          </p:spPr>
        </p:cxnSp>
        <p:sp>
          <p:nvSpPr>
            <p:cNvPr id="73" name="TextBox 72">
              <a:extLst>
                <a:ext uri="{FF2B5EF4-FFF2-40B4-BE49-F238E27FC236}">
                  <a16:creationId xmlns:a16="http://schemas.microsoft.com/office/drawing/2014/main" id="{83B1E230-DCFE-4396-A500-1F22BFDDDF0A}"/>
                </a:ext>
              </a:extLst>
            </p:cNvPr>
            <p:cNvSpPr txBox="1"/>
            <p:nvPr/>
          </p:nvSpPr>
          <p:spPr>
            <a:xfrm>
              <a:off x="6550738" y="1613713"/>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sp>
          <p:nvSpPr>
            <p:cNvPr id="74" name="TextBox 73">
              <a:extLst>
                <a:ext uri="{FF2B5EF4-FFF2-40B4-BE49-F238E27FC236}">
                  <a16:creationId xmlns:a16="http://schemas.microsoft.com/office/drawing/2014/main" id="{AE1F0603-A30B-4507-83DC-1E35D62FBAB8}"/>
                </a:ext>
              </a:extLst>
            </p:cNvPr>
            <p:cNvSpPr txBox="1"/>
            <p:nvPr/>
          </p:nvSpPr>
          <p:spPr>
            <a:xfrm>
              <a:off x="2601819" y="6088069"/>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5" name="TextBox 74">
              <a:extLst>
                <a:ext uri="{FF2B5EF4-FFF2-40B4-BE49-F238E27FC236}">
                  <a16:creationId xmlns:a16="http://schemas.microsoft.com/office/drawing/2014/main" id="{C4A165C6-6105-4083-B2C9-ADFBFDC67673}"/>
                </a:ext>
              </a:extLst>
            </p:cNvPr>
            <p:cNvSpPr txBox="1"/>
            <p:nvPr/>
          </p:nvSpPr>
          <p:spPr>
            <a:xfrm>
              <a:off x="1676400" y="4694464"/>
              <a:ext cx="1175322" cy="707886"/>
            </a:xfrm>
            <a:prstGeom prst="rect">
              <a:avLst/>
            </a:prstGeom>
            <a:noFill/>
          </p:spPr>
          <p:txBody>
            <a:bodyPr wrap="none" rtlCol="0">
              <a:spAutoFit/>
            </a:bodyPr>
            <a:lstStyle/>
            <a:p>
              <a:r>
                <a:rPr lang="en-US" sz="1000" b="1" i="1" dirty="0">
                  <a:solidFill>
                    <a:prstClr val="black"/>
                  </a:solidFill>
                  <a:latin typeface="Constantia"/>
                </a:rPr>
                <a:t>De-Identified/</a:t>
              </a:r>
              <a:br>
                <a:rPr lang="en-US" sz="1000" b="1" i="1" dirty="0">
                  <a:solidFill>
                    <a:prstClr val="black"/>
                  </a:solidFill>
                  <a:latin typeface="Constantia"/>
                </a:rPr>
              </a:br>
              <a:r>
                <a:rPr lang="en-US" sz="1000" b="1" i="1" dirty="0">
                  <a:solidFill>
                    <a:prstClr val="black"/>
                  </a:solidFill>
                  <a:latin typeface="Constantia"/>
                </a:rPr>
                <a:t>Pseudonymized/</a:t>
              </a:r>
              <a:br>
                <a:rPr lang="en-US" sz="1000" b="1" i="1" dirty="0">
                  <a:solidFill>
                    <a:prstClr val="black"/>
                  </a:solidFill>
                  <a:latin typeface="Constantia"/>
                </a:rPr>
              </a:br>
              <a:r>
                <a:rPr lang="en-US" sz="1000" b="1" i="1" dirty="0">
                  <a:solidFill>
                    <a:prstClr val="black"/>
                  </a:solidFill>
                  <a:latin typeface="Constantia"/>
                </a:rPr>
                <a:t>Anonymized</a:t>
              </a:r>
            </a:p>
            <a:p>
              <a:r>
                <a:rPr lang="en-US" sz="1000" b="1" i="1" dirty="0">
                  <a:solidFill>
                    <a:prstClr val="black"/>
                  </a:solidFill>
                  <a:latin typeface="Constantia"/>
                </a:rPr>
                <a:t>Data</a:t>
              </a:r>
            </a:p>
          </p:txBody>
        </p:sp>
        <p:sp>
          <p:nvSpPr>
            <p:cNvPr id="76" name="TextBox 75">
              <a:extLst>
                <a:ext uri="{FF2B5EF4-FFF2-40B4-BE49-F238E27FC236}">
                  <a16:creationId xmlns:a16="http://schemas.microsoft.com/office/drawing/2014/main" id="{07A491F2-6DCF-4B90-87D5-E3AE21D8E698}"/>
                </a:ext>
              </a:extLst>
            </p:cNvPr>
            <p:cNvSpPr txBox="1"/>
            <p:nvPr/>
          </p:nvSpPr>
          <p:spPr>
            <a:xfrm>
              <a:off x="6108103" y="4681636"/>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77" name="TextBox 76">
              <a:extLst>
                <a:ext uri="{FF2B5EF4-FFF2-40B4-BE49-F238E27FC236}">
                  <a16:creationId xmlns:a16="http://schemas.microsoft.com/office/drawing/2014/main" id="{3A27046D-AF7A-4A30-95F3-6C3E5EF0E55A}"/>
                </a:ext>
              </a:extLst>
            </p:cNvPr>
            <p:cNvSpPr txBox="1"/>
            <p:nvPr/>
          </p:nvSpPr>
          <p:spPr>
            <a:xfrm>
              <a:off x="4639579" y="4648297"/>
              <a:ext cx="747320" cy="400110"/>
            </a:xfrm>
            <a:prstGeom prst="rect">
              <a:avLst/>
            </a:prstGeom>
            <a:noFill/>
          </p:spPr>
          <p:txBody>
            <a:bodyPr wrap="none" rtlCol="0">
              <a:spAutoFit/>
            </a:bodyPr>
            <a:lstStyle/>
            <a:p>
              <a:r>
                <a:rPr lang="en-US" sz="1000" b="1" i="1" dirty="0">
                  <a:solidFill>
                    <a:prstClr val="black"/>
                  </a:solidFill>
                  <a:latin typeface="Constantia"/>
                </a:rPr>
                <a:t>Query </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78" name="Straight Arrow Connector 77">
              <a:extLst>
                <a:ext uri="{FF2B5EF4-FFF2-40B4-BE49-F238E27FC236}">
                  <a16:creationId xmlns:a16="http://schemas.microsoft.com/office/drawing/2014/main" id="{F1570321-9809-497A-A950-B032FA285613}"/>
                </a:ext>
              </a:extLst>
            </p:cNvPr>
            <p:cNvCxnSpPr>
              <a:stCxn id="47" idx="1"/>
              <a:endCxn id="46" idx="3"/>
            </p:cNvCxnSpPr>
            <p:nvPr/>
          </p:nvCxnSpPr>
          <p:spPr>
            <a:xfrm flipH="1">
              <a:off x="3871429" y="1968166"/>
              <a:ext cx="1152456" cy="434"/>
            </a:xfrm>
            <a:prstGeom prst="straightConnector1">
              <a:avLst/>
            </a:prstGeom>
            <a:noFill/>
            <a:ln w="9525" cap="flat" cmpd="sng" algn="ctr">
              <a:solidFill>
                <a:srgbClr val="549E39">
                  <a:shade val="50000"/>
                  <a:satMod val="103000"/>
                </a:srgbClr>
              </a:solidFill>
              <a:prstDash val="solid"/>
              <a:tailEnd type="triangle"/>
            </a:ln>
            <a:effectLst/>
          </p:spPr>
        </p:cxnSp>
        <p:sp>
          <p:nvSpPr>
            <p:cNvPr id="79" name="TextBox 78">
              <a:extLst>
                <a:ext uri="{FF2B5EF4-FFF2-40B4-BE49-F238E27FC236}">
                  <a16:creationId xmlns:a16="http://schemas.microsoft.com/office/drawing/2014/main" id="{800BDDD6-310E-4813-81A9-DBC45272F0D7}"/>
                </a:ext>
              </a:extLst>
            </p:cNvPr>
            <p:cNvSpPr txBox="1"/>
            <p:nvPr/>
          </p:nvSpPr>
          <p:spPr>
            <a:xfrm>
              <a:off x="4034477" y="1613926"/>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0" name="Straight Arrow Connector 79">
              <a:extLst>
                <a:ext uri="{FF2B5EF4-FFF2-40B4-BE49-F238E27FC236}">
                  <a16:creationId xmlns:a16="http://schemas.microsoft.com/office/drawing/2014/main" id="{2F5A274E-5F05-4ACF-B116-742803AAB7C4}"/>
                </a:ext>
              </a:extLst>
            </p:cNvPr>
            <p:cNvCxnSpPr/>
            <p:nvPr/>
          </p:nvCxnSpPr>
          <p:spPr>
            <a:xfrm flipV="1">
              <a:off x="3839321" y="2519145"/>
              <a:ext cx="0" cy="964487"/>
            </a:xfrm>
            <a:prstGeom prst="straightConnector1">
              <a:avLst/>
            </a:prstGeom>
            <a:noFill/>
            <a:ln w="9525" cap="flat" cmpd="sng" algn="ctr">
              <a:solidFill>
                <a:srgbClr val="549E39">
                  <a:shade val="50000"/>
                  <a:satMod val="103000"/>
                </a:srgbClr>
              </a:solidFill>
              <a:prstDash val="solid"/>
              <a:tailEnd type="triangle"/>
            </a:ln>
            <a:effectLst/>
          </p:spPr>
        </p:cxnSp>
        <p:sp>
          <p:nvSpPr>
            <p:cNvPr id="81" name="TextBox 80">
              <a:extLst>
                <a:ext uri="{FF2B5EF4-FFF2-40B4-BE49-F238E27FC236}">
                  <a16:creationId xmlns:a16="http://schemas.microsoft.com/office/drawing/2014/main" id="{03155BC8-4336-4173-A8B9-727D3616C95D}"/>
                </a:ext>
              </a:extLst>
            </p:cNvPr>
            <p:cNvSpPr txBox="1"/>
            <p:nvPr/>
          </p:nvSpPr>
          <p:spPr>
            <a:xfrm>
              <a:off x="3770075" y="304603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2" name="Straight Arrow Connector 81">
              <a:extLst>
                <a:ext uri="{FF2B5EF4-FFF2-40B4-BE49-F238E27FC236}">
                  <a16:creationId xmlns:a16="http://schemas.microsoft.com/office/drawing/2014/main" id="{7039C5A4-0C03-401B-B49D-284814B22C88}"/>
                </a:ext>
              </a:extLst>
            </p:cNvPr>
            <p:cNvCxnSpPr>
              <a:cxnSpLocks/>
            </p:cNvCxnSpPr>
            <p:nvPr/>
          </p:nvCxnSpPr>
          <p:spPr>
            <a:xfrm>
              <a:off x="3197362" y="2519147"/>
              <a:ext cx="0" cy="955199"/>
            </a:xfrm>
            <a:prstGeom prst="straightConnector1">
              <a:avLst/>
            </a:prstGeom>
            <a:noFill/>
            <a:ln w="9525" cap="flat" cmpd="sng" algn="ctr">
              <a:solidFill>
                <a:srgbClr val="549E39">
                  <a:shade val="50000"/>
                  <a:satMod val="103000"/>
                </a:srgbClr>
              </a:solidFill>
              <a:prstDash val="solid"/>
              <a:tailEnd type="triangle"/>
            </a:ln>
            <a:effectLst/>
          </p:spPr>
        </p:cxnSp>
        <p:sp>
          <p:nvSpPr>
            <p:cNvPr id="83" name="TextBox 82">
              <a:extLst>
                <a:ext uri="{FF2B5EF4-FFF2-40B4-BE49-F238E27FC236}">
                  <a16:creationId xmlns:a16="http://schemas.microsoft.com/office/drawing/2014/main" id="{C2443385-68DA-40B6-B5E0-10743DD293F3}"/>
                </a:ext>
              </a:extLst>
            </p:cNvPr>
            <p:cNvSpPr txBox="1"/>
            <p:nvPr/>
          </p:nvSpPr>
          <p:spPr>
            <a:xfrm>
              <a:off x="3136878" y="2818206"/>
              <a:ext cx="723709" cy="400110"/>
            </a:xfrm>
            <a:prstGeom prst="rect">
              <a:avLst/>
            </a:prstGeom>
            <a:noFill/>
          </p:spPr>
          <p:txBody>
            <a:bodyPr wrap="square" rtlCol="0">
              <a:spAutoFit/>
            </a:bodyPr>
            <a:lstStyle/>
            <a:p>
              <a:r>
                <a:rPr lang="en-US" sz="1000" b="1" i="1" dirty="0">
                  <a:solidFill>
                    <a:prstClr val="black"/>
                  </a:solidFill>
                  <a:latin typeface="Constantia"/>
                </a:rPr>
                <a:t>Query</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84" name="Straight Arrow Connector 83">
              <a:extLst>
                <a:ext uri="{FF2B5EF4-FFF2-40B4-BE49-F238E27FC236}">
                  <a16:creationId xmlns:a16="http://schemas.microsoft.com/office/drawing/2014/main" id="{D9B1538D-AA1E-4F50-AFEF-6DA06DE5F660}"/>
                </a:ext>
              </a:extLst>
            </p:cNvPr>
            <p:cNvCxnSpPr>
              <a:cxnSpLocks/>
            </p:cNvCxnSpPr>
            <p:nvPr/>
          </p:nvCxnSpPr>
          <p:spPr>
            <a:xfrm flipH="1">
              <a:off x="3851325" y="4035488"/>
              <a:ext cx="3463875" cy="3112"/>
            </a:xfrm>
            <a:prstGeom prst="straightConnector1">
              <a:avLst/>
            </a:prstGeom>
            <a:noFill/>
            <a:ln w="9525" cap="flat" cmpd="sng" algn="ctr">
              <a:solidFill>
                <a:srgbClr val="549E39">
                  <a:shade val="50000"/>
                  <a:satMod val="103000"/>
                </a:srgbClr>
              </a:solidFill>
              <a:prstDash val="solid"/>
              <a:tailEnd type="triangle"/>
            </a:ln>
            <a:effectLst/>
          </p:spPr>
        </p:cxnSp>
        <p:sp>
          <p:nvSpPr>
            <p:cNvPr id="85" name="Rectangle 84">
              <a:extLst>
                <a:ext uri="{FF2B5EF4-FFF2-40B4-BE49-F238E27FC236}">
                  <a16:creationId xmlns:a16="http://schemas.microsoft.com/office/drawing/2014/main" id="{62DBC9F4-C898-46F8-A776-2A0800295083}"/>
                </a:ext>
              </a:extLst>
            </p:cNvPr>
            <p:cNvSpPr/>
            <p:nvPr/>
          </p:nvSpPr>
          <p:spPr>
            <a:xfrm>
              <a:off x="6548269" y="4013870"/>
              <a:ext cx="747320" cy="246221"/>
            </a:xfrm>
            <a:prstGeom prst="rect">
              <a:avLst/>
            </a:prstGeom>
          </p:spPr>
          <p:txBody>
            <a:bodyPr wrap="none">
              <a:spAutoFit/>
            </a:bodyPr>
            <a:lstStyle/>
            <a:p>
              <a:r>
                <a:rPr lang="en-US" sz="1000" b="1" i="1" dirty="0">
                  <a:solidFill>
                    <a:prstClr val="black"/>
                  </a:solidFill>
                  <a:latin typeface="Constantia"/>
                </a:rPr>
                <a:t>Response</a:t>
              </a:r>
              <a:endParaRPr lang="en-US" sz="2000" dirty="0">
                <a:solidFill>
                  <a:prstClr val="black"/>
                </a:solidFill>
                <a:latin typeface="Constantia"/>
              </a:endParaRPr>
            </a:p>
          </p:txBody>
        </p:sp>
      </p:grpSp>
      <p:sp>
        <p:nvSpPr>
          <p:cNvPr id="89" name="Title 88">
            <a:extLst>
              <a:ext uri="{FF2B5EF4-FFF2-40B4-BE49-F238E27FC236}">
                <a16:creationId xmlns:a16="http://schemas.microsoft.com/office/drawing/2014/main" id="{DF4E8684-302D-41F0-BFD9-B030C1C81F70}"/>
              </a:ext>
            </a:extLst>
          </p:cNvPr>
          <p:cNvSpPr>
            <a:spLocks noGrp="1"/>
          </p:cNvSpPr>
          <p:nvPr>
            <p:ph type="title"/>
          </p:nvPr>
        </p:nvSpPr>
        <p:spPr>
          <a:xfrm>
            <a:off x="838200" y="365125"/>
            <a:ext cx="11038840" cy="1325563"/>
          </a:xfrm>
        </p:spPr>
        <p:txBody>
          <a:bodyPr>
            <a:normAutofit/>
          </a:bodyPr>
          <a:lstStyle/>
          <a:p>
            <a:r>
              <a:rPr lang="en-US" dirty="0"/>
              <a:t>MedMorph Abstract Model of Actors and Systems </a:t>
            </a:r>
          </a:p>
        </p:txBody>
      </p:sp>
    </p:spTree>
    <p:extLst>
      <p:ext uri="{BB962C8B-B14F-4D97-AF65-F5344CB8AC3E}">
        <p14:creationId xmlns:p14="http://schemas.microsoft.com/office/powerpoint/2010/main" val="32147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Value for PCORnet</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9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D3B39-7BD9-4F76-8FAE-386DBC3BA2A1}"/>
              </a:ext>
            </a:extLst>
          </p:cNvPr>
          <p:cNvSpPr>
            <a:spLocks noGrp="1"/>
          </p:cNvSpPr>
          <p:nvPr>
            <p:ph type="title"/>
          </p:nvPr>
        </p:nvSpPr>
        <p:spPr/>
        <p:txBody>
          <a:bodyPr/>
          <a:lstStyle/>
          <a:p>
            <a:r>
              <a:rPr lang="en-US" dirty="0"/>
              <a:t>PCORnet Data Processing/Quality Needs</a:t>
            </a:r>
          </a:p>
        </p:txBody>
      </p:sp>
      <p:sp>
        <p:nvSpPr>
          <p:cNvPr id="4" name="Text Placeholder 3">
            <a:extLst>
              <a:ext uri="{FF2B5EF4-FFF2-40B4-BE49-F238E27FC236}">
                <a16:creationId xmlns:a16="http://schemas.microsoft.com/office/drawing/2014/main" id="{43ABAAB8-9E95-49B6-9F37-887840C1349B}"/>
              </a:ext>
            </a:extLst>
          </p:cNvPr>
          <p:cNvSpPr>
            <a:spLocks noGrp="1"/>
          </p:cNvSpPr>
          <p:nvPr>
            <p:ph type="body" idx="1"/>
          </p:nvPr>
        </p:nvSpPr>
        <p:spPr/>
        <p:txBody>
          <a:bodyPr/>
          <a:lstStyle/>
          <a:p>
            <a:r>
              <a:rPr lang="en-US" dirty="0"/>
              <a:t>Kristin Lyman</a:t>
            </a:r>
          </a:p>
        </p:txBody>
      </p:sp>
    </p:spTree>
    <p:extLst>
      <p:ext uri="{BB962C8B-B14F-4D97-AF65-F5344CB8AC3E}">
        <p14:creationId xmlns:p14="http://schemas.microsoft.com/office/powerpoint/2010/main" val="4284920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DD1A-8EB2-475C-8408-84BEF74BFC84}"/>
              </a:ext>
            </a:extLst>
          </p:cNvPr>
          <p:cNvSpPr>
            <a:spLocks noGrp="1"/>
          </p:cNvSpPr>
          <p:nvPr>
            <p:ph type="title"/>
          </p:nvPr>
        </p:nvSpPr>
        <p:spPr/>
        <p:txBody>
          <a:bodyPr/>
          <a:lstStyle/>
          <a:p>
            <a:r>
              <a:rPr lang="en-US" dirty="0"/>
              <a:t>What’s in it for PCORnet?</a:t>
            </a:r>
          </a:p>
        </p:txBody>
      </p:sp>
      <p:sp>
        <p:nvSpPr>
          <p:cNvPr id="3" name="Content Placeholder 2">
            <a:extLst>
              <a:ext uri="{FF2B5EF4-FFF2-40B4-BE49-F238E27FC236}">
                <a16:creationId xmlns:a16="http://schemas.microsoft.com/office/drawing/2014/main" id="{54AD634F-1688-4EB5-8562-560C359D10AC}"/>
              </a:ext>
            </a:extLst>
          </p:cNvPr>
          <p:cNvSpPr>
            <a:spLocks noGrp="1"/>
          </p:cNvSpPr>
          <p:nvPr>
            <p:ph idx="1"/>
          </p:nvPr>
        </p:nvSpPr>
        <p:spPr>
          <a:xfrm>
            <a:off x="838200" y="1460810"/>
            <a:ext cx="10515600" cy="4716153"/>
          </a:xfrm>
        </p:spPr>
        <p:txBody>
          <a:bodyPr/>
          <a:lstStyle/>
          <a:p>
            <a:pPr marL="0" indent="0">
              <a:buNone/>
            </a:pPr>
            <a:r>
              <a:rPr lang="en-US" dirty="0"/>
              <a:t>The Research Content IG will help provide…</a:t>
            </a:r>
          </a:p>
          <a:p>
            <a:pPr marL="0" indent="0">
              <a:buNone/>
            </a:pPr>
            <a:endParaRPr lang="en-US" sz="1000" dirty="0"/>
          </a:p>
          <a:p>
            <a:r>
              <a:rPr lang="en-US" dirty="0"/>
              <a:t>Standardization across EHRs, institutions, etc. so that implementation is more consistent &amp; can be more portable between sites or platforms (e.g., if there are transitions between systems or onboarding of more sites)</a:t>
            </a:r>
          </a:p>
          <a:p>
            <a:r>
              <a:rPr lang="en-US" dirty="0"/>
              <a:t>Consistent description of how to leverage EHR FHIR implementations for data exchange between EHRs and an endpoint (e.g., data marts)</a:t>
            </a:r>
          </a:p>
          <a:p>
            <a:endParaRPr lang="en-US" dirty="0"/>
          </a:p>
        </p:txBody>
      </p:sp>
      <p:grpSp>
        <p:nvGrpSpPr>
          <p:cNvPr id="5" name="Group 4">
            <a:extLst>
              <a:ext uri="{FF2B5EF4-FFF2-40B4-BE49-F238E27FC236}">
                <a16:creationId xmlns:a16="http://schemas.microsoft.com/office/drawing/2014/main" id="{E05F56FE-4D7F-4DD5-A287-DB12F40E8EEB}"/>
              </a:ext>
            </a:extLst>
          </p:cNvPr>
          <p:cNvGrpSpPr/>
          <p:nvPr/>
        </p:nvGrpSpPr>
        <p:grpSpPr>
          <a:xfrm>
            <a:off x="479577" y="4744798"/>
            <a:ext cx="5116959" cy="1984917"/>
            <a:chOff x="838199" y="4772723"/>
            <a:chExt cx="5116959" cy="1984917"/>
          </a:xfrm>
        </p:grpSpPr>
        <p:pic>
          <p:nvPicPr>
            <p:cNvPr id="1026" name="Picture 2" descr="Used Cars for Sale - CarMax">
              <a:extLst>
                <a:ext uri="{FF2B5EF4-FFF2-40B4-BE49-F238E27FC236}">
                  <a16:creationId xmlns:a16="http://schemas.microsoft.com/office/drawing/2014/main" id="{CAF83876-994E-42DA-96C6-572B50504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95"/>
            <a:stretch/>
          </p:blipFill>
          <p:spPr bwMode="auto">
            <a:xfrm>
              <a:off x="838199" y="4772723"/>
              <a:ext cx="5116959" cy="1984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678241-EFC4-41DC-A8A9-9ED459006483}"/>
                </a:ext>
              </a:extLst>
            </p:cNvPr>
            <p:cNvSpPr txBox="1"/>
            <p:nvPr/>
          </p:nvSpPr>
          <p:spPr>
            <a:xfrm>
              <a:off x="3396678" y="5597912"/>
              <a:ext cx="1095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EHR</a:t>
              </a:r>
            </a:p>
          </p:txBody>
        </p:sp>
      </p:grpSp>
      <p:grpSp>
        <p:nvGrpSpPr>
          <p:cNvPr id="6" name="Group 5">
            <a:extLst>
              <a:ext uri="{FF2B5EF4-FFF2-40B4-BE49-F238E27FC236}">
                <a16:creationId xmlns:a16="http://schemas.microsoft.com/office/drawing/2014/main" id="{8B6C603C-4E7B-44C4-9333-D1D98D986FCF}"/>
              </a:ext>
            </a:extLst>
          </p:cNvPr>
          <p:cNvGrpSpPr/>
          <p:nvPr/>
        </p:nvGrpSpPr>
        <p:grpSpPr>
          <a:xfrm>
            <a:off x="8380486" y="4744799"/>
            <a:ext cx="2973314" cy="1984917"/>
            <a:chOff x="5965903" y="4772723"/>
            <a:chExt cx="2973314" cy="1984917"/>
          </a:xfrm>
        </p:grpSpPr>
        <p:pic>
          <p:nvPicPr>
            <p:cNvPr id="1030" name="Picture 6" descr="Fleet Management Software and System | Geotab">
              <a:extLst>
                <a:ext uri="{FF2B5EF4-FFF2-40B4-BE49-F238E27FC236}">
                  <a16:creationId xmlns:a16="http://schemas.microsoft.com/office/drawing/2014/main" id="{16ACED1F-E919-4648-9F42-36B721E60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2"/>
            <a:stretch/>
          </p:blipFill>
          <p:spPr bwMode="auto">
            <a:xfrm>
              <a:off x="6796092" y="4772723"/>
              <a:ext cx="2143125" cy="1984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72E65E-EDD2-4134-B0D8-C776FFD86B0B}"/>
                </a:ext>
              </a:extLst>
            </p:cNvPr>
            <p:cNvSpPr txBox="1"/>
            <p:nvPr/>
          </p:nvSpPr>
          <p:spPr>
            <a:xfrm>
              <a:off x="5965903" y="5597912"/>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8992923-4D39-460A-A0F1-30205B86B4A1}"/>
                </a:ext>
              </a:extLst>
            </p:cNvPr>
            <p:cNvSpPr txBox="1"/>
            <p:nvPr/>
          </p:nvSpPr>
          <p:spPr>
            <a:xfrm>
              <a:off x="8067588" y="6088387"/>
              <a:ext cx="713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IG</a:t>
              </a:r>
            </a:p>
          </p:txBody>
        </p:sp>
      </p:grpSp>
      <p:grpSp>
        <p:nvGrpSpPr>
          <p:cNvPr id="11" name="Group 10">
            <a:extLst>
              <a:ext uri="{FF2B5EF4-FFF2-40B4-BE49-F238E27FC236}">
                <a16:creationId xmlns:a16="http://schemas.microsoft.com/office/drawing/2014/main" id="{0A1479B9-BEE9-48FB-89A4-4120FD003573}"/>
              </a:ext>
            </a:extLst>
          </p:cNvPr>
          <p:cNvGrpSpPr/>
          <p:nvPr/>
        </p:nvGrpSpPr>
        <p:grpSpPr>
          <a:xfrm>
            <a:off x="5437342" y="4729827"/>
            <a:ext cx="2717673" cy="1984917"/>
            <a:chOff x="5437342" y="4729827"/>
            <a:chExt cx="2717673" cy="1984917"/>
          </a:xfrm>
        </p:grpSpPr>
        <p:grpSp>
          <p:nvGrpSpPr>
            <p:cNvPr id="9" name="Group 8">
              <a:extLst>
                <a:ext uri="{FF2B5EF4-FFF2-40B4-BE49-F238E27FC236}">
                  <a16:creationId xmlns:a16="http://schemas.microsoft.com/office/drawing/2014/main" id="{901EDABA-F675-49AE-908E-52D94D857B18}"/>
                </a:ext>
              </a:extLst>
            </p:cNvPr>
            <p:cNvGrpSpPr/>
            <p:nvPr/>
          </p:nvGrpSpPr>
          <p:grpSpPr>
            <a:xfrm>
              <a:off x="5437342" y="4729827"/>
              <a:ext cx="2717673" cy="1984917"/>
              <a:chOff x="5437342" y="4729827"/>
              <a:chExt cx="2717673" cy="1984917"/>
            </a:xfrm>
          </p:grpSpPr>
          <p:sp>
            <p:nvSpPr>
              <p:cNvPr id="12" name="TextBox 11">
                <a:extLst>
                  <a:ext uri="{FF2B5EF4-FFF2-40B4-BE49-F238E27FC236}">
                    <a16:creationId xmlns:a16="http://schemas.microsoft.com/office/drawing/2014/main" id="{0706990D-0607-4C52-BBD1-F9B99D62CBE0}"/>
                  </a:ext>
                </a:extLst>
              </p:cNvPr>
              <p:cNvSpPr txBox="1"/>
              <p:nvPr/>
            </p:nvSpPr>
            <p:spPr>
              <a:xfrm>
                <a:off x="5437342" y="5597133"/>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1CAD768A-E585-48F1-9414-95C678B5BDCB}"/>
                  </a:ext>
                </a:extLst>
              </p:cNvPr>
              <p:cNvPicPr>
                <a:picLocks noChangeAspect="1"/>
              </p:cNvPicPr>
              <p:nvPr/>
            </p:nvPicPr>
            <p:blipFill>
              <a:blip r:embed="rId4">
                <a:duotone>
                  <a:schemeClr val="accent1">
                    <a:shade val="45000"/>
                    <a:satMod val="135000"/>
                  </a:schemeClr>
                  <a:prstClr val="white"/>
                </a:duotone>
              </a:blip>
              <a:stretch>
                <a:fillRect/>
              </a:stretch>
            </p:blipFill>
            <p:spPr>
              <a:xfrm>
                <a:off x="6358033" y="4729827"/>
                <a:ext cx="1796982" cy="1984917"/>
              </a:xfrm>
              <a:prstGeom prst="rect">
                <a:avLst/>
              </a:prstGeom>
            </p:spPr>
          </p:pic>
          <p:sp>
            <p:nvSpPr>
              <p:cNvPr id="14" name="TextBox 13">
                <a:extLst>
                  <a:ext uri="{FF2B5EF4-FFF2-40B4-BE49-F238E27FC236}">
                    <a16:creationId xmlns:a16="http://schemas.microsoft.com/office/drawing/2014/main" id="{AD61A299-0078-457E-861E-57D8B91F1B97}"/>
                  </a:ext>
                </a:extLst>
              </p:cNvPr>
              <p:cNvSpPr txBox="1"/>
              <p:nvPr/>
            </p:nvSpPr>
            <p:spPr>
              <a:xfrm>
                <a:off x="6509643" y="5856270"/>
                <a:ext cx="102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sp>
          <p:nvSpPr>
            <p:cNvPr id="16" name="TextBox 15">
              <a:extLst>
                <a:ext uri="{FF2B5EF4-FFF2-40B4-BE49-F238E27FC236}">
                  <a16:creationId xmlns:a16="http://schemas.microsoft.com/office/drawing/2014/main" id="{9756EF1F-B0B0-4359-86AC-6DA51EC54ABC}"/>
                </a:ext>
              </a:extLst>
            </p:cNvPr>
            <p:cNvSpPr txBox="1"/>
            <p:nvPr/>
          </p:nvSpPr>
          <p:spPr>
            <a:xfrm>
              <a:off x="6476125" y="5023395"/>
              <a:ext cx="10956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grpSp>
    </p:spTree>
    <p:extLst>
      <p:ext uri="{BB962C8B-B14F-4D97-AF65-F5344CB8AC3E}">
        <p14:creationId xmlns:p14="http://schemas.microsoft.com/office/powerpoint/2010/main" val="6194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Research Requirements Collected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4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C199-1E7C-4DF9-AE6D-9BDC825C1419}"/>
              </a:ext>
            </a:extLst>
          </p:cNvPr>
          <p:cNvSpPr>
            <a:spLocks noGrp="1"/>
          </p:cNvSpPr>
          <p:nvPr>
            <p:ph type="title"/>
          </p:nvPr>
        </p:nvSpPr>
        <p:spPr/>
        <p:txBody>
          <a:bodyPr/>
          <a:lstStyle/>
          <a:p>
            <a:r>
              <a:rPr lang="en-US" dirty="0"/>
              <a:t>Research Requirements Collected</a:t>
            </a:r>
          </a:p>
        </p:txBody>
      </p:sp>
      <p:sp>
        <p:nvSpPr>
          <p:cNvPr id="3" name="Content Placeholder 2">
            <a:extLst>
              <a:ext uri="{FF2B5EF4-FFF2-40B4-BE49-F238E27FC236}">
                <a16:creationId xmlns:a16="http://schemas.microsoft.com/office/drawing/2014/main" id="{6F0F2C1D-7F5A-4A27-8AA4-4685E133B16C}"/>
              </a:ext>
            </a:extLst>
          </p:cNvPr>
          <p:cNvSpPr>
            <a:spLocks noGrp="1"/>
          </p:cNvSpPr>
          <p:nvPr>
            <p:ph idx="1"/>
          </p:nvPr>
        </p:nvSpPr>
        <p:spPr/>
        <p:txBody>
          <a:bodyPr/>
          <a:lstStyle/>
          <a:p>
            <a:r>
              <a:rPr lang="en-US" dirty="0"/>
              <a:t>We have met with Louisiana Public Health Institute (LPHI) a few times and have collected some requirements for Use Stories and a Research Content IG</a:t>
            </a:r>
          </a:p>
          <a:p>
            <a:r>
              <a:rPr lang="en-US" dirty="0"/>
              <a:t>Collected Requirements can be found on the Research Use Case Confluence Page </a:t>
            </a:r>
          </a:p>
          <a:p>
            <a:pPr lvl="1"/>
            <a:r>
              <a:rPr lang="en-US" dirty="0">
                <a:hlinkClick r:id="rId2"/>
              </a:rPr>
              <a:t>https://carradora.atlassian.net/wiki/spaces/MedMorph/pages/858980359/Research+Use+Case+-+DRAFT</a:t>
            </a:r>
            <a:endParaRPr lang="en-US" dirty="0"/>
          </a:p>
          <a:p>
            <a:pPr lvl="1"/>
            <a:endParaRPr lang="en-US" dirty="0"/>
          </a:p>
        </p:txBody>
      </p:sp>
    </p:spTree>
    <p:extLst>
      <p:ext uri="{BB962C8B-B14F-4D97-AF65-F5344CB8AC3E}">
        <p14:creationId xmlns:p14="http://schemas.microsoft.com/office/powerpoint/2010/main" val="2022362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lstStyle/>
          <a:p>
            <a:r>
              <a:rPr lang="en-US" dirty="0"/>
              <a:t>User Stories</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lstStyle/>
          <a:p>
            <a:r>
              <a:rPr lang="en-US" dirty="0"/>
              <a:t>User Story 1 – Onboard a New Research Data Partner</a:t>
            </a:r>
          </a:p>
          <a:p>
            <a:pPr lvl="1"/>
            <a:r>
              <a:rPr lang="en-US" dirty="0"/>
              <a:t>User story text and diagrams</a:t>
            </a:r>
          </a:p>
          <a:p>
            <a:r>
              <a:rPr lang="en-US" dirty="0"/>
              <a:t>User Story 2 – Accessing Additional Data for a Specific Research Question</a:t>
            </a:r>
          </a:p>
          <a:p>
            <a:pPr lvl="1"/>
            <a:r>
              <a:rPr lang="en-US" dirty="0"/>
              <a:t>Needs additional work on the user story text and diagrams</a:t>
            </a:r>
          </a:p>
        </p:txBody>
      </p:sp>
    </p:spTree>
    <p:extLst>
      <p:ext uri="{BB962C8B-B14F-4D97-AF65-F5344CB8AC3E}">
        <p14:creationId xmlns:p14="http://schemas.microsoft.com/office/powerpoint/2010/main" val="4025160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84BF-5841-4EBF-B71E-44CF714D46A1}"/>
              </a:ext>
            </a:extLst>
          </p:cNvPr>
          <p:cNvSpPr>
            <a:spLocks noGrp="1"/>
          </p:cNvSpPr>
          <p:nvPr>
            <p:ph type="title"/>
          </p:nvPr>
        </p:nvSpPr>
        <p:spPr/>
        <p:txBody>
          <a:bodyPr/>
          <a:lstStyle/>
          <a:p>
            <a:r>
              <a:rPr lang="en-US" dirty="0"/>
              <a:t>Actors</a:t>
            </a:r>
          </a:p>
        </p:txBody>
      </p:sp>
      <p:sp>
        <p:nvSpPr>
          <p:cNvPr id="3" name="Content Placeholder 2">
            <a:extLst>
              <a:ext uri="{FF2B5EF4-FFF2-40B4-BE49-F238E27FC236}">
                <a16:creationId xmlns:a16="http://schemas.microsoft.com/office/drawing/2014/main" id="{DA9D21BF-7A46-46B7-A75A-7E3AEDE062B9}"/>
              </a:ext>
            </a:extLst>
          </p:cNvPr>
          <p:cNvSpPr>
            <a:spLocks noGrp="1"/>
          </p:cNvSpPr>
          <p:nvPr>
            <p:ph idx="1"/>
          </p:nvPr>
        </p:nvSpPr>
        <p:spPr/>
        <p:txBody>
          <a:bodyPr>
            <a:normAutofit fontScale="92500"/>
          </a:bodyPr>
          <a:lstStyle/>
          <a:p>
            <a:r>
              <a:rPr lang="en-US" dirty="0"/>
              <a:t>User Story 1 - Onboard a New Research Data Partner</a:t>
            </a:r>
          </a:p>
          <a:p>
            <a:pPr lvl="1"/>
            <a:r>
              <a:rPr lang="en-US" dirty="0"/>
              <a:t>EHR System</a:t>
            </a:r>
          </a:p>
          <a:p>
            <a:pPr lvl="1"/>
            <a:r>
              <a:rPr lang="en-US" dirty="0"/>
              <a:t>Backend Service App</a:t>
            </a:r>
          </a:p>
          <a:p>
            <a:pPr lvl="1"/>
            <a:r>
              <a:rPr lang="en-US" dirty="0"/>
              <a:t>Data Mart</a:t>
            </a:r>
          </a:p>
          <a:p>
            <a:pPr lvl="1"/>
            <a:r>
              <a:rPr lang="en-US" dirty="0"/>
              <a:t>Trust Service Provider</a:t>
            </a:r>
          </a:p>
          <a:p>
            <a:r>
              <a:rPr lang="en-US" dirty="0"/>
              <a:t>User Story 2 - Accessing Additional Data for a Specific Research Question</a:t>
            </a:r>
          </a:p>
          <a:p>
            <a:pPr lvl="1"/>
            <a:r>
              <a:rPr lang="en-US" dirty="0"/>
              <a:t>Researcher Portal</a:t>
            </a:r>
          </a:p>
          <a:p>
            <a:pPr lvl="1"/>
            <a:r>
              <a:rPr lang="en-US" dirty="0"/>
              <a:t>Query Translator and Submitter</a:t>
            </a:r>
          </a:p>
          <a:p>
            <a:pPr lvl="1"/>
            <a:r>
              <a:rPr lang="en-US" dirty="0"/>
              <a:t>Backend Service App</a:t>
            </a:r>
          </a:p>
          <a:p>
            <a:pPr lvl="1"/>
            <a:r>
              <a:rPr lang="en-US" dirty="0"/>
              <a:t>Data Mart</a:t>
            </a:r>
          </a:p>
          <a:p>
            <a:pPr lvl="1"/>
            <a:r>
              <a:rPr lang="en-US" dirty="0"/>
              <a:t>Result Translator and Aggregator</a:t>
            </a:r>
          </a:p>
          <a:p>
            <a:endParaRPr lang="en-US" dirty="0"/>
          </a:p>
        </p:txBody>
      </p:sp>
    </p:spTree>
    <p:extLst>
      <p:ext uri="{BB962C8B-B14F-4D97-AF65-F5344CB8AC3E}">
        <p14:creationId xmlns:p14="http://schemas.microsoft.com/office/powerpoint/2010/main" val="2264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normAutofit/>
          </a:bodyPr>
          <a:lstStyle/>
          <a:p>
            <a:r>
              <a:rPr lang="en-US" dirty="0"/>
              <a:t>User Story 1 - Onboard a New Research Data Partner</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normAutofit lnSpcReduction="10000"/>
          </a:bodyPr>
          <a:lstStyle/>
          <a:p>
            <a:r>
              <a:rPr lang="en-US" dirty="0"/>
              <a:t>When a new data partner wants to onboard with a research network, the new data partner executes a regulatory agreement (Master Data Sharing and Use Agreement (DSUA)). The data partner would install the MedMorph Backend Services App (BSA). They would then provision the BSA via the appropriate Knowledge Artifact Repository(</a:t>
            </a:r>
            <a:r>
              <a:rPr lang="en-US" dirty="0" err="1"/>
              <a:t>ies</a:t>
            </a:r>
            <a:r>
              <a:rPr lang="en-US" dirty="0"/>
              <a:t>) (KAR). Once provisioned and trust has been established, the BSA would be operational. The new data partner can now provide research data to the research organization. Due to the trust relationships, any responses can flow back to the new data partner.</a:t>
            </a:r>
          </a:p>
          <a:p>
            <a:pPr lvl="1"/>
            <a:r>
              <a:rPr lang="en-US" dirty="0">
                <a:solidFill>
                  <a:srgbClr val="FF0000"/>
                </a:solidFill>
              </a:rPr>
              <a:t>5/6 NOTE: It was mentioned to include a Data Quality Assessment step after the query</a:t>
            </a:r>
          </a:p>
        </p:txBody>
      </p:sp>
    </p:spTree>
    <p:extLst>
      <p:ext uri="{BB962C8B-B14F-4D97-AF65-F5344CB8AC3E}">
        <p14:creationId xmlns:p14="http://schemas.microsoft.com/office/powerpoint/2010/main" val="3122207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CD4E-7131-4757-A071-584FD49E53BD}"/>
              </a:ext>
            </a:extLst>
          </p:cNvPr>
          <p:cNvSpPr>
            <a:spLocks noGrp="1"/>
          </p:cNvSpPr>
          <p:nvPr>
            <p:ph type="title"/>
          </p:nvPr>
        </p:nvSpPr>
        <p:spPr>
          <a:xfrm>
            <a:off x="838200" y="365125"/>
            <a:ext cx="10805160" cy="1325563"/>
          </a:xfrm>
        </p:spPr>
        <p:txBody>
          <a:bodyPr/>
          <a:lstStyle/>
          <a:p>
            <a:r>
              <a:rPr lang="en-US" dirty="0"/>
              <a:t>FHIR IG Proposal for the Research Content IG</a:t>
            </a:r>
          </a:p>
        </p:txBody>
      </p:sp>
      <p:sp>
        <p:nvSpPr>
          <p:cNvPr id="3" name="Content Placeholder 2">
            <a:extLst>
              <a:ext uri="{FF2B5EF4-FFF2-40B4-BE49-F238E27FC236}">
                <a16:creationId xmlns:a16="http://schemas.microsoft.com/office/drawing/2014/main" id="{6DC1988C-DAC1-4C68-BB33-AF34B52A4575}"/>
              </a:ext>
            </a:extLst>
          </p:cNvPr>
          <p:cNvSpPr>
            <a:spLocks noGrp="1"/>
          </p:cNvSpPr>
          <p:nvPr>
            <p:ph idx="1"/>
          </p:nvPr>
        </p:nvSpPr>
        <p:spPr/>
        <p:txBody>
          <a:bodyPr/>
          <a:lstStyle/>
          <a:p>
            <a:r>
              <a:rPr lang="en-US" dirty="0"/>
              <a:t> </a:t>
            </a:r>
            <a:r>
              <a:rPr lang="en-US" dirty="0">
                <a:hlinkClick r:id="rId2"/>
              </a:rPr>
              <a:t>https://confluence.hl7.org/display/FHIR/Research+Data+Exchange</a:t>
            </a:r>
            <a:endParaRPr lang="en-US" dirty="0"/>
          </a:p>
          <a:p>
            <a:pPr marL="0" indent="0">
              <a:buNone/>
            </a:pPr>
            <a:endParaRPr lang="en-US" dirty="0"/>
          </a:p>
        </p:txBody>
      </p:sp>
    </p:spTree>
    <p:extLst>
      <p:ext uri="{BB962C8B-B14F-4D97-AF65-F5344CB8AC3E}">
        <p14:creationId xmlns:p14="http://schemas.microsoft.com/office/powerpoint/2010/main" val="2574694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a:t>
            </a:r>
            <a:r>
              <a:rPr lang="en-US" sz="4400" dirty="0"/>
              <a:t> </a:t>
            </a:r>
            <a:r>
              <a:rPr lang="en-US" sz="2800" dirty="0"/>
              <a:t>(1/3)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p:txBody>
          <a:bodyPr>
            <a:normAutofit fontScale="85000" lnSpcReduction="20000"/>
          </a:bodyPr>
          <a:lstStyle/>
          <a:p>
            <a:r>
              <a:rPr lang="en-US" dirty="0"/>
              <a:t>Creation of Group Resource</a:t>
            </a:r>
          </a:p>
          <a:p>
            <a:pPr lvl="1"/>
            <a:r>
              <a:rPr lang="en-US" dirty="0"/>
              <a:t>The EHR system SHALL support the creation of the Group Resource using the POST API. </a:t>
            </a:r>
          </a:p>
          <a:p>
            <a:pPr lvl="1"/>
            <a:r>
              <a:rPr lang="en-US" dirty="0"/>
              <a:t>The Group will contain a list of patients who have consented to contribute their data for research.</a:t>
            </a:r>
          </a:p>
          <a:p>
            <a:pPr lvl="1"/>
            <a:r>
              <a:rPr lang="en-US" dirty="0"/>
              <a:t>Note: The Group resource creation process will depend on the healthcare organizations and the workflows used and the approvals required. This varies widely and hence this will be left to the healthcare organizations.</a:t>
            </a:r>
          </a:p>
          <a:p>
            <a:endParaRPr lang="en-US" dirty="0"/>
          </a:p>
          <a:p>
            <a:r>
              <a:rPr lang="en-US" dirty="0"/>
              <a:t>Feedback Requested: </a:t>
            </a:r>
          </a:p>
          <a:p>
            <a:pPr lvl="1"/>
            <a:r>
              <a:rPr lang="en-US" dirty="0"/>
              <a:t>Since there may be many research activities supported by a healthcare organization, there could be multiple instances of Groups each with overlapping or no-overlapping set of patients. We need to determine what is the best way to search for different groups. Currently, we are prescribing </a:t>
            </a:r>
            <a:r>
              <a:rPr lang="en-US" b="1" dirty="0"/>
              <a:t>searching for Group by identifier where the identifier and name</a:t>
            </a:r>
            <a:r>
              <a:rPr lang="en-US" dirty="0"/>
              <a:t>. However, we need some feedback on if this is a good mechanism to search or </a:t>
            </a:r>
            <a:r>
              <a:rPr lang="en-US" b="1" dirty="0"/>
              <a:t>should a Group resource instance be provisioned for each research activity approved by the IRB</a:t>
            </a:r>
            <a:r>
              <a:rPr lang="en-US" dirty="0"/>
              <a:t>?</a:t>
            </a:r>
          </a:p>
          <a:p>
            <a:endParaRPr lang="en-US" dirty="0"/>
          </a:p>
        </p:txBody>
      </p:sp>
    </p:spTree>
    <p:extLst>
      <p:ext uri="{BB962C8B-B14F-4D97-AF65-F5344CB8AC3E}">
        <p14:creationId xmlns:p14="http://schemas.microsoft.com/office/powerpoint/2010/main" val="2321648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a:t>
            </a:r>
            <a:r>
              <a:rPr lang="en-US" sz="4400" dirty="0"/>
              <a:t> </a:t>
            </a:r>
            <a:r>
              <a:rPr lang="en-US" sz="2800" dirty="0"/>
              <a:t>(2/3)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667250"/>
          </a:xfrm>
        </p:spPr>
        <p:txBody>
          <a:bodyPr>
            <a:normAutofit fontScale="85000" lnSpcReduction="10000"/>
          </a:bodyPr>
          <a:lstStyle/>
          <a:p>
            <a:r>
              <a:rPr lang="en-US" dirty="0"/>
              <a:t>Consent Management</a:t>
            </a:r>
          </a:p>
          <a:p>
            <a:pPr lvl="1"/>
            <a:r>
              <a:rPr lang="en-US" dirty="0"/>
              <a:t>Healthcare organizations are responsible for collecting patient Consent before sharing the patient data for research. </a:t>
            </a:r>
          </a:p>
          <a:p>
            <a:pPr lvl="1"/>
            <a:r>
              <a:rPr lang="en-US" dirty="0"/>
              <a:t>Each healthcare organization follows their own policies and processes to obtain consent.</a:t>
            </a:r>
          </a:p>
          <a:p>
            <a:pPr lvl="1"/>
            <a:r>
              <a:rPr lang="en-US" dirty="0"/>
              <a:t>Consent obtained may be represented using electronic and structured data or could just be a signed PDF document. </a:t>
            </a:r>
          </a:p>
          <a:p>
            <a:pPr lvl="1"/>
            <a:r>
              <a:rPr lang="en-US" dirty="0"/>
              <a:t>Consent also may be stored as part of an EHR or an external system. </a:t>
            </a:r>
          </a:p>
          <a:p>
            <a:r>
              <a:rPr lang="en-US" dirty="0"/>
              <a:t>Because of these variations we are requesting the following feedback: </a:t>
            </a:r>
          </a:p>
          <a:p>
            <a:pPr marL="914400" lvl="1" indent="-457200">
              <a:buFont typeface="+mj-lt"/>
              <a:buAutoNum type="arabicPeriod"/>
            </a:pPr>
            <a:r>
              <a:rPr lang="en-US" dirty="0"/>
              <a:t>Should MedMorph prescribe representation of Consent using HL7 FHIR Consent resource? </a:t>
            </a:r>
          </a:p>
          <a:p>
            <a:pPr marL="914400" lvl="1" indent="-457200">
              <a:buFont typeface="+mj-lt"/>
              <a:buAutoNum type="arabicPeriod"/>
            </a:pPr>
            <a:r>
              <a:rPr lang="en-US" dirty="0"/>
              <a:t>Where should this consent be stored? In the EHR or External Systems?</a:t>
            </a:r>
          </a:p>
          <a:p>
            <a:pPr marL="457200" lvl="1" indent="0">
              <a:buNone/>
            </a:pPr>
            <a:endParaRPr lang="en-US" dirty="0"/>
          </a:p>
          <a:p>
            <a:pPr marL="457200" lvl="1" indent="0">
              <a:buNone/>
            </a:pPr>
            <a:r>
              <a:rPr lang="en-US" dirty="0"/>
              <a:t>Alternatively: </a:t>
            </a:r>
          </a:p>
          <a:p>
            <a:pPr marL="914400" lvl="1" indent="-457200">
              <a:buFont typeface="+mj-lt"/>
              <a:buAutoNum type="arabicPeriod"/>
            </a:pPr>
            <a:r>
              <a:rPr lang="en-US" dirty="0"/>
              <a:t>Should MedMorph prescribe the use of </a:t>
            </a:r>
            <a:r>
              <a:rPr lang="en-US" dirty="0" err="1"/>
              <a:t>ResearchStudy</a:t>
            </a:r>
            <a:r>
              <a:rPr lang="en-US" dirty="0"/>
              <a:t> resource for each Study and enroll each participant as a </a:t>
            </a:r>
            <a:r>
              <a:rPr lang="en-US" dirty="0" err="1"/>
              <a:t>ResearchParticipant</a:t>
            </a:r>
            <a:r>
              <a:rPr lang="en-US" dirty="0"/>
              <a:t> and assume that Consent collection and validation is performed as the patient is enrolled in the study? </a:t>
            </a:r>
          </a:p>
        </p:txBody>
      </p:sp>
    </p:spTree>
    <p:extLst>
      <p:ext uri="{BB962C8B-B14F-4D97-AF65-F5344CB8AC3E}">
        <p14:creationId xmlns:p14="http://schemas.microsoft.com/office/powerpoint/2010/main" val="3465760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 </a:t>
            </a:r>
            <a:r>
              <a:rPr lang="en-US" sz="2800" dirty="0"/>
              <a:t>(3/3)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667250"/>
          </a:xfrm>
        </p:spPr>
        <p:txBody>
          <a:bodyPr>
            <a:normAutofit/>
          </a:bodyPr>
          <a:lstStyle/>
          <a:p>
            <a:r>
              <a:rPr lang="en-US" dirty="0"/>
              <a:t>Requirements for a Trust Service Provider</a:t>
            </a:r>
          </a:p>
          <a:p>
            <a:pPr lvl="1"/>
            <a:r>
              <a:rPr lang="en-US" dirty="0"/>
              <a:t>The Trust Service Provider supports many of the Data/Trust Services required for the various research use cases.</a:t>
            </a:r>
          </a:p>
          <a:p>
            <a:pPr lvl="2"/>
            <a:r>
              <a:rPr lang="en-US" dirty="0"/>
              <a:t>The Trust Service Provider SHALL support the Trust Service Operations as specified in the Trust Service Provider Capability Statement.</a:t>
            </a:r>
          </a:p>
          <a:p>
            <a:pPr lvl="1"/>
            <a:endParaRPr lang="en-US" dirty="0"/>
          </a:p>
          <a:p>
            <a:r>
              <a:rPr lang="en-US" dirty="0"/>
              <a:t>Feedback Requested: </a:t>
            </a:r>
          </a:p>
          <a:p>
            <a:pPr lvl="1"/>
            <a:r>
              <a:rPr lang="en-US" dirty="0"/>
              <a:t>Should MedMorph prescribe specific behavior/operation to translate from one data model to another? Since this is an internal implementation detail of the organization, MedMorph's intention is to leverage the CDMH mappings from FHIR to research data models but not prescribe any behavioral/operational constructs for the actual conversion.</a:t>
            </a:r>
          </a:p>
        </p:txBody>
      </p:sp>
    </p:spTree>
    <p:extLst>
      <p:ext uri="{BB962C8B-B14F-4D97-AF65-F5344CB8AC3E}">
        <p14:creationId xmlns:p14="http://schemas.microsoft.com/office/powerpoint/2010/main" val="160439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311A-7310-440D-979A-C42D8B7EC1CA}"/>
              </a:ext>
            </a:extLst>
          </p:cNvPr>
          <p:cNvSpPr>
            <a:spLocks noGrp="1"/>
          </p:cNvSpPr>
          <p:nvPr>
            <p:ph type="title"/>
          </p:nvPr>
        </p:nvSpPr>
        <p:spPr/>
        <p:txBody>
          <a:bodyPr/>
          <a:lstStyle/>
          <a:p>
            <a:r>
              <a:rPr lang="en-US" dirty="0"/>
              <a:t>PCORnet Data Processing/Quality Needs</a:t>
            </a:r>
          </a:p>
        </p:txBody>
      </p:sp>
      <p:sp>
        <p:nvSpPr>
          <p:cNvPr id="3" name="Content Placeholder 2">
            <a:extLst>
              <a:ext uri="{FF2B5EF4-FFF2-40B4-BE49-F238E27FC236}">
                <a16:creationId xmlns:a16="http://schemas.microsoft.com/office/drawing/2014/main" id="{D03889BF-0F18-4D4B-AEE5-A7F9B0F6AA5F}"/>
              </a:ext>
            </a:extLst>
          </p:cNvPr>
          <p:cNvSpPr>
            <a:spLocks noGrp="1"/>
          </p:cNvSpPr>
          <p:nvPr>
            <p:ph idx="1"/>
          </p:nvPr>
        </p:nvSpPr>
        <p:spPr>
          <a:xfrm>
            <a:off x="838200" y="1426128"/>
            <a:ext cx="10931554" cy="5066747"/>
          </a:xfrm>
        </p:spPr>
        <p:txBody>
          <a:bodyPr>
            <a:normAutofit/>
          </a:bodyPr>
          <a:lstStyle/>
          <a:p>
            <a:r>
              <a:rPr lang="en-US" dirty="0"/>
              <a:t>Discuss how the MedMorph architecture would support:</a:t>
            </a:r>
          </a:p>
          <a:p>
            <a:pPr lvl="1"/>
            <a:endParaRPr lang="en-US" dirty="0"/>
          </a:p>
          <a:p>
            <a:pPr lvl="1"/>
            <a:r>
              <a:rPr lang="en-US" dirty="0"/>
              <a:t>Transformation of raw values in an EHR (or associated EDW) to PCORnet CDM value set values given large variation in raw values and without requiring extensive mapping input from the data contributor</a:t>
            </a:r>
          </a:p>
          <a:p>
            <a:pPr lvl="2"/>
            <a:r>
              <a:rPr lang="en-US" dirty="0"/>
              <a:t>e.g., for the result unit for a lab result, raw values like ‘ x10E3/</a:t>
            </a:r>
            <a:r>
              <a:rPr lang="en-US" dirty="0" err="1"/>
              <a:t>uL</a:t>
            </a:r>
            <a:r>
              <a:rPr lang="en-US" dirty="0"/>
              <a:t>’ and ‘Thousand/</a:t>
            </a:r>
            <a:r>
              <a:rPr lang="en-US" dirty="0" err="1"/>
              <a:t>uL</a:t>
            </a:r>
            <a:r>
              <a:rPr lang="en-US" dirty="0"/>
              <a:t>’ would need to be translated to the PCORnet CDM value of ‘10*3/</a:t>
            </a:r>
            <a:r>
              <a:rPr lang="en-US" dirty="0" err="1"/>
              <a:t>uL</a:t>
            </a:r>
            <a:r>
              <a:rPr lang="en-US" dirty="0"/>
              <a:t>’</a:t>
            </a:r>
          </a:p>
          <a:p>
            <a:pPr lvl="1"/>
            <a:endParaRPr lang="en-US" dirty="0"/>
          </a:p>
          <a:p>
            <a:pPr lvl="1"/>
            <a:r>
              <a:rPr lang="en-US" dirty="0"/>
              <a:t>Population of standard nomenclatures like LOINC and </a:t>
            </a:r>
            <a:r>
              <a:rPr lang="en-US" dirty="0" err="1"/>
              <a:t>RxNorm</a:t>
            </a:r>
            <a:r>
              <a:rPr lang="en-US" dirty="0"/>
              <a:t> CUI where this data is not populated at the source but could potentially be derived from other data</a:t>
            </a:r>
          </a:p>
          <a:p>
            <a:pPr lvl="2"/>
            <a:r>
              <a:rPr lang="en-US" dirty="0"/>
              <a:t>e.g., raw lab name, raw medication name</a:t>
            </a:r>
          </a:p>
        </p:txBody>
      </p:sp>
    </p:spTree>
    <p:extLst>
      <p:ext uri="{BB962C8B-B14F-4D97-AF65-F5344CB8AC3E}">
        <p14:creationId xmlns:p14="http://schemas.microsoft.com/office/powerpoint/2010/main" val="75207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21DA-73A0-463D-A32F-998ED07C97D1}"/>
              </a:ext>
            </a:extLst>
          </p:cNvPr>
          <p:cNvSpPr>
            <a:spLocks noGrp="1"/>
          </p:cNvSpPr>
          <p:nvPr>
            <p:ph type="title"/>
          </p:nvPr>
        </p:nvSpPr>
        <p:spPr/>
        <p:txBody>
          <a:bodyPr/>
          <a:lstStyle/>
          <a:p>
            <a:r>
              <a:rPr lang="en-US" dirty="0"/>
              <a:t>Data Elements</a:t>
            </a:r>
          </a:p>
        </p:txBody>
      </p:sp>
      <p:sp>
        <p:nvSpPr>
          <p:cNvPr id="3" name="Content Placeholder 2">
            <a:extLst>
              <a:ext uri="{FF2B5EF4-FFF2-40B4-BE49-F238E27FC236}">
                <a16:creationId xmlns:a16="http://schemas.microsoft.com/office/drawing/2014/main" id="{DC31F21C-0652-4C64-A48B-6107D416606E}"/>
              </a:ext>
            </a:extLst>
          </p:cNvPr>
          <p:cNvSpPr>
            <a:spLocks noGrp="1"/>
          </p:cNvSpPr>
          <p:nvPr>
            <p:ph idx="1"/>
          </p:nvPr>
        </p:nvSpPr>
        <p:spPr/>
        <p:txBody>
          <a:bodyPr>
            <a:normAutofit lnSpcReduction="10000"/>
          </a:bodyPr>
          <a:lstStyle/>
          <a:p>
            <a:r>
              <a:rPr lang="en-US" dirty="0"/>
              <a:t>PCORnet Common Data Model (CDM) v6 (needs mapped to FHIR)</a:t>
            </a:r>
          </a:p>
          <a:p>
            <a:r>
              <a:rPr lang="en-US" dirty="0"/>
              <a:t>PCORnet Common Data Model (CDM) v5.1</a:t>
            </a:r>
          </a:p>
          <a:p>
            <a:pPr lvl="1"/>
            <a:r>
              <a:rPr lang="en-US" dirty="0"/>
              <a:t>Used the CDMH FHIR IG mappings of CDM v4 to FHIR</a:t>
            </a:r>
          </a:p>
          <a:p>
            <a:pPr lvl="1"/>
            <a:endParaRPr lang="en-US" dirty="0"/>
          </a:p>
          <a:p>
            <a:r>
              <a:rPr lang="en-US" dirty="0">
                <a:solidFill>
                  <a:srgbClr val="FF0000"/>
                </a:solidFill>
              </a:rPr>
              <a:t>5/6 Notes:</a:t>
            </a:r>
          </a:p>
          <a:p>
            <a:pPr lvl="1"/>
            <a:r>
              <a:rPr lang="en-US" dirty="0">
                <a:solidFill>
                  <a:srgbClr val="FF0000"/>
                </a:solidFill>
              </a:rPr>
              <a:t>A post-processing step is needed after PCOR is transformed to FHIR</a:t>
            </a:r>
          </a:p>
          <a:p>
            <a:pPr lvl="1"/>
            <a:r>
              <a:rPr lang="en-US" dirty="0">
                <a:solidFill>
                  <a:srgbClr val="FF0000"/>
                </a:solidFill>
              </a:rPr>
              <a:t>Les </a:t>
            </a:r>
            <a:r>
              <a:rPr lang="en-US" dirty="0" err="1">
                <a:solidFill>
                  <a:srgbClr val="FF0000"/>
                </a:solidFill>
              </a:rPr>
              <a:t>Lenert</a:t>
            </a:r>
            <a:r>
              <a:rPr lang="en-US" dirty="0">
                <a:solidFill>
                  <a:srgbClr val="FF0000"/>
                </a:solidFill>
              </a:rPr>
              <a:t> has done FHIR (STU 3) to PCORnet v6 mapping</a:t>
            </a:r>
          </a:p>
          <a:p>
            <a:pPr lvl="1"/>
            <a:r>
              <a:rPr lang="en-US" dirty="0">
                <a:solidFill>
                  <a:srgbClr val="FF0000"/>
                </a:solidFill>
              </a:rPr>
              <a:t>Mapping to FHIR is a challenge </a:t>
            </a:r>
          </a:p>
          <a:p>
            <a:pPr lvl="2"/>
            <a:r>
              <a:rPr lang="en-US" dirty="0">
                <a:solidFill>
                  <a:srgbClr val="FF0000"/>
                </a:solidFill>
              </a:rPr>
              <a:t>When to map? Data is always changing</a:t>
            </a:r>
          </a:p>
          <a:p>
            <a:pPr lvl="2"/>
            <a:r>
              <a:rPr lang="en-US" dirty="0">
                <a:solidFill>
                  <a:srgbClr val="FF0000"/>
                </a:solidFill>
              </a:rPr>
              <a:t>In FHIR, when a record is “closed” the data still changes (corrections, revisions)</a:t>
            </a:r>
          </a:p>
          <a:p>
            <a:pPr lvl="2"/>
            <a:r>
              <a:rPr lang="en-US" dirty="0">
                <a:solidFill>
                  <a:srgbClr val="FF0000"/>
                </a:solidFill>
              </a:rPr>
              <a:t>Need a place to store revisions</a:t>
            </a:r>
          </a:p>
        </p:txBody>
      </p:sp>
    </p:spTree>
    <p:extLst>
      <p:ext uri="{BB962C8B-B14F-4D97-AF65-F5344CB8AC3E}">
        <p14:creationId xmlns:p14="http://schemas.microsoft.com/office/powerpoint/2010/main" val="2097264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486-FD36-461A-B4B3-0AF2EFBEF2F0}"/>
              </a:ext>
            </a:extLst>
          </p:cNvPr>
          <p:cNvSpPr>
            <a:spLocks noGrp="1"/>
          </p:cNvSpPr>
          <p:nvPr>
            <p:ph type="title"/>
          </p:nvPr>
        </p:nvSpPr>
        <p:spPr/>
        <p:txBody>
          <a:bodyPr/>
          <a:lstStyle/>
          <a:p>
            <a:r>
              <a:rPr lang="en-US" dirty="0"/>
              <a:t>Content IG Requirements – User Story 1</a:t>
            </a:r>
          </a:p>
        </p:txBody>
      </p:sp>
      <p:sp>
        <p:nvSpPr>
          <p:cNvPr id="3" name="Content Placeholder 2">
            <a:extLst>
              <a:ext uri="{FF2B5EF4-FFF2-40B4-BE49-F238E27FC236}">
                <a16:creationId xmlns:a16="http://schemas.microsoft.com/office/drawing/2014/main" id="{632C3FB2-9B43-4C73-80B2-0B1732A6AD46}"/>
              </a:ext>
            </a:extLst>
          </p:cNvPr>
          <p:cNvSpPr>
            <a:spLocks noGrp="1"/>
          </p:cNvSpPr>
          <p:nvPr>
            <p:ph idx="1"/>
          </p:nvPr>
        </p:nvSpPr>
        <p:spPr/>
        <p:txBody>
          <a:bodyPr/>
          <a:lstStyle/>
          <a:p>
            <a:r>
              <a:rPr lang="en-US" dirty="0">
                <a:hlinkClick r:id="rId2"/>
              </a:rPr>
              <a:t>Research Data Extraction</a:t>
            </a:r>
            <a:endParaRPr lang="en-US" dirty="0"/>
          </a:p>
          <a:p>
            <a:pPr lvl="1"/>
            <a:r>
              <a:rPr lang="en-US" dirty="0"/>
              <a:t>Requirements for EHR</a:t>
            </a:r>
          </a:p>
          <a:p>
            <a:pPr lvl="2"/>
            <a:r>
              <a:rPr lang="en-US" dirty="0"/>
              <a:t>Creation of Group Resource</a:t>
            </a:r>
          </a:p>
          <a:p>
            <a:pPr lvl="2"/>
            <a:r>
              <a:rPr lang="en-US" dirty="0"/>
              <a:t>Consent Management</a:t>
            </a:r>
          </a:p>
          <a:p>
            <a:pPr lvl="2"/>
            <a:r>
              <a:rPr lang="en-US" dirty="0"/>
              <a:t>Validating Consent Before Disclosing Data</a:t>
            </a:r>
          </a:p>
          <a:p>
            <a:pPr lvl="2"/>
            <a:r>
              <a:rPr lang="en-US" dirty="0"/>
              <a:t>EHR APIs and Profiles to be Supported</a:t>
            </a:r>
          </a:p>
          <a:p>
            <a:pPr lvl="1"/>
            <a:r>
              <a:rPr lang="en-US" dirty="0"/>
              <a:t>Requirements for Backend Service App (BSA)</a:t>
            </a:r>
          </a:p>
          <a:p>
            <a:pPr lvl="1"/>
            <a:r>
              <a:rPr lang="en-US" dirty="0"/>
              <a:t>Requirements for Data Mart</a:t>
            </a:r>
          </a:p>
          <a:p>
            <a:pPr lvl="2"/>
            <a:r>
              <a:rPr lang="en-US" dirty="0"/>
              <a:t>APIs and Profiles to be Supported by Data Mart</a:t>
            </a:r>
          </a:p>
          <a:p>
            <a:pPr lvl="1"/>
            <a:r>
              <a:rPr lang="en-US" dirty="0"/>
              <a:t>Requirements for a Trust Service Provider</a:t>
            </a:r>
          </a:p>
          <a:p>
            <a:pPr lvl="1"/>
            <a:r>
              <a:rPr lang="en-US" dirty="0"/>
              <a:t>Sufficiency of US Core Data Elements</a:t>
            </a:r>
          </a:p>
          <a:p>
            <a:pPr lvl="2"/>
            <a:endParaRPr lang="en-US" dirty="0"/>
          </a:p>
        </p:txBody>
      </p:sp>
    </p:spTree>
    <p:extLst>
      <p:ext uri="{BB962C8B-B14F-4D97-AF65-F5344CB8AC3E}">
        <p14:creationId xmlns:p14="http://schemas.microsoft.com/office/powerpoint/2010/main" val="199917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C364-590D-412A-B26D-46850635C972}"/>
              </a:ext>
            </a:extLst>
          </p:cNvPr>
          <p:cNvSpPr>
            <a:spLocks noGrp="1"/>
          </p:cNvSpPr>
          <p:nvPr>
            <p:ph type="title"/>
          </p:nvPr>
        </p:nvSpPr>
        <p:spPr/>
        <p:txBody>
          <a:bodyPr/>
          <a:lstStyle/>
          <a:p>
            <a:r>
              <a:rPr lang="en-US" dirty="0"/>
              <a:t>Content IG Requirements – User Story 2</a:t>
            </a:r>
          </a:p>
        </p:txBody>
      </p:sp>
      <p:sp>
        <p:nvSpPr>
          <p:cNvPr id="3" name="Content Placeholder 2">
            <a:extLst>
              <a:ext uri="{FF2B5EF4-FFF2-40B4-BE49-F238E27FC236}">
                <a16:creationId xmlns:a16="http://schemas.microsoft.com/office/drawing/2014/main" id="{541EE865-1799-4977-8FBA-4466926F680B}"/>
              </a:ext>
            </a:extLst>
          </p:cNvPr>
          <p:cNvSpPr>
            <a:spLocks noGrp="1"/>
          </p:cNvSpPr>
          <p:nvPr>
            <p:ph idx="1"/>
          </p:nvPr>
        </p:nvSpPr>
        <p:spPr/>
        <p:txBody>
          <a:bodyPr/>
          <a:lstStyle/>
          <a:p>
            <a:r>
              <a:rPr lang="en-US" dirty="0">
                <a:hlinkClick r:id="rId2"/>
              </a:rPr>
              <a:t>Research Data Query</a:t>
            </a:r>
            <a:endParaRPr lang="en-US" dirty="0"/>
          </a:p>
          <a:p>
            <a:pPr lvl="1"/>
            <a:r>
              <a:rPr lang="en-US" dirty="0"/>
              <a:t>Requirements for Researcher Portal</a:t>
            </a:r>
          </a:p>
          <a:p>
            <a:pPr lvl="1"/>
            <a:r>
              <a:rPr lang="en-US" dirty="0"/>
              <a:t>Requirements for Query Translator and Submitter</a:t>
            </a:r>
          </a:p>
          <a:p>
            <a:pPr lvl="1"/>
            <a:r>
              <a:rPr lang="en-US" dirty="0"/>
              <a:t>Requirements for Backend Service App</a:t>
            </a:r>
          </a:p>
          <a:p>
            <a:pPr lvl="1"/>
            <a:r>
              <a:rPr lang="en-US" dirty="0"/>
              <a:t>Requirements for Data Mart</a:t>
            </a:r>
          </a:p>
          <a:p>
            <a:pPr lvl="1"/>
            <a:r>
              <a:rPr lang="en-US" dirty="0"/>
              <a:t>Requirements for Result Translator and Aggregator</a:t>
            </a:r>
          </a:p>
          <a:p>
            <a:pPr lvl="1"/>
            <a:endParaRPr lang="en-US" dirty="0"/>
          </a:p>
        </p:txBody>
      </p:sp>
    </p:spTree>
    <p:extLst>
      <p:ext uri="{BB962C8B-B14F-4D97-AF65-F5344CB8AC3E}">
        <p14:creationId xmlns:p14="http://schemas.microsoft.com/office/powerpoint/2010/main" val="1188280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CD4E-7131-4757-A071-584FD49E53BD}"/>
              </a:ext>
            </a:extLst>
          </p:cNvPr>
          <p:cNvSpPr>
            <a:spLocks noGrp="1"/>
          </p:cNvSpPr>
          <p:nvPr>
            <p:ph type="title"/>
          </p:nvPr>
        </p:nvSpPr>
        <p:spPr>
          <a:xfrm>
            <a:off x="838200" y="365125"/>
            <a:ext cx="10805160" cy="1325563"/>
          </a:xfrm>
        </p:spPr>
        <p:txBody>
          <a:bodyPr/>
          <a:lstStyle/>
          <a:p>
            <a:r>
              <a:rPr lang="en-US" dirty="0"/>
              <a:t>FHIR IG Proposal for the Research Content IG</a:t>
            </a:r>
          </a:p>
        </p:txBody>
      </p:sp>
      <p:sp>
        <p:nvSpPr>
          <p:cNvPr id="3" name="Content Placeholder 2">
            <a:extLst>
              <a:ext uri="{FF2B5EF4-FFF2-40B4-BE49-F238E27FC236}">
                <a16:creationId xmlns:a16="http://schemas.microsoft.com/office/drawing/2014/main" id="{6DC1988C-DAC1-4C68-BB33-AF34B52A4575}"/>
              </a:ext>
            </a:extLst>
          </p:cNvPr>
          <p:cNvSpPr>
            <a:spLocks noGrp="1"/>
          </p:cNvSpPr>
          <p:nvPr>
            <p:ph idx="1"/>
          </p:nvPr>
        </p:nvSpPr>
        <p:spPr/>
        <p:txBody>
          <a:bodyPr/>
          <a:lstStyle/>
          <a:p>
            <a:r>
              <a:rPr lang="en-US" dirty="0"/>
              <a:t> </a:t>
            </a:r>
            <a:r>
              <a:rPr lang="en-US" dirty="0">
                <a:hlinkClick r:id="rId2"/>
              </a:rPr>
              <a:t>https://confluence.hl7.org/display/FHIR/Research+Data+Exchange</a:t>
            </a:r>
            <a:endParaRPr lang="en-US" dirty="0"/>
          </a:p>
          <a:p>
            <a:pPr marL="0" indent="0">
              <a:buNone/>
            </a:pPr>
            <a:endParaRPr lang="en-US" dirty="0"/>
          </a:p>
        </p:txBody>
      </p:sp>
    </p:spTree>
    <p:extLst>
      <p:ext uri="{BB962C8B-B14F-4D97-AF65-F5344CB8AC3E}">
        <p14:creationId xmlns:p14="http://schemas.microsoft.com/office/powerpoint/2010/main" val="1728182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 Case 2 – Querying a Data Mart</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p:txBody>
          <a:bodyPr>
            <a:normAutofit/>
          </a:bodyPr>
          <a:lstStyle/>
          <a:p>
            <a:r>
              <a:rPr lang="en-US" dirty="0"/>
              <a:t>Once a data partner joins a research network and contributes data, a researcher should be able to perform queries to filter specific data sets and analyze the data to improve treatments and outcomes. Currently researchers are able to query data marts on a limited basis because of the variations in the data models (e.g., PCORnet CDM, i2b2, OMOP, FHIR Resources) and the technologies (e.g., Microsoft SQL, Postgres SQL, SAS, etc.) used to host the data mart. Standardizing these data access mechanisms will help overcome the hurdles faced by researchers in accessing data from EHRs.</a:t>
            </a:r>
          </a:p>
          <a:p>
            <a:endParaRPr lang="en-US" dirty="0"/>
          </a:p>
        </p:txBody>
      </p:sp>
    </p:spTree>
    <p:extLst>
      <p:ext uri="{BB962C8B-B14F-4D97-AF65-F5344CB8AC3E}">
        <p14:creationId xmlns:p14="http://schemas.microsoft.com/office/powerpoint/2010/main" val="2699723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3612-A58A-4E0D-AE8A-CDD7CB264048}"/>
              </a:ext>
            </a:extLst>
          </p:cNvPr>
          <p:cNvSpPr>
            <a:spLocks noGrp="1"/>
          </p:cNvSpPr>
          <p:nvPr>
            <p:ph type="title"/>
          </p:nvPr>
        </p:nvSpPr>
        <p:spPr/>
        <p:txBody>
          <a:bodyPr/>
          <a:lstStyle/>
          <a:p>
            <a:r>
              <a:rPr lang="en-US" dirty="0"/>
              <a:t>Abstract Model for Querying a Data Mart</a:t>
            </a:r>
          </a:p>
        </p:txBody>
      </p:sp>
      <p:sp>
        <p:nvSpPr>
          <p:cNvPr id="6" name="TextBox 5">
            <a:extLst>
              <a:ext uri="{FF2B5EF4-FFF2-40B4-BE49-F238E27FC236}">
                <a16:creationId xmlns:a16="http://schemas.microsoft.com/office/drawing/2014/main" id="{5934DD98-B644-4EA6-8D1D-E52142582C86}"/>
              </a:ext>
            </a:extLst>
          </p:cNvPr>
          <p:cNvSpPr txBox="1"/>
          <p:nvPr/>
        </p:nvSpPr>
        <p:spPr>
          <a:xfrm>
            <a:off x="322113" y="6005945"/>
            <a:ext cx="7824354" cy="646331"/>
          </a:xfrm>
          <a:prstGeom prst="rect">
            <a:avLst/>
          </a:prstGeom>
          <a:noFill/>
        </p:spPr>
        <p:txBody>
          <a:bodyPr wrap="square" rtlCol="0">
            <a:spAutoFit/>
          </a:bodyPr>
          <a:lstStyle/>
          <a:p>
            <a:r>
              <a:rPr lang="en-US" dirty="0"/>
              <a:t>Note: Each Data Mart is populated from one or more EHRs and may exist in different healthcare organizations or could be hosted by a Trusted Third Party.</a:t>
            </a:r>
          </a:p>
        </p:txBody>
      </p:sp>
      <p:sp>
        <p:nvSpPr>
          <p:cNvPr id="7" name="TextBox 6">
            <a:extLst>
              <a:ext uri="{FF2B5EF4-FFF2-40B4-BE49-F238E27FC236}">
                <a16:creationId xmlns:a16="http://schemas.microsoft.com/office/drawing/2014/main" id="{4B158338-A881-480B-8F33-04CF9D5632A9}"/>
              </a:ext>
            </a:extLst>
          </p:cNvPr>
          <p:cNvSpPr txBox="1"/>
          <p:nvPr/>
        </p:nvSpPr>
        <p:spPr>
          <a:xfrm>
            <a:off x="8458201" y="1371598"/>
            <a:ext cx="3605644" cy="5509200"/>
          </a:xfrm>
          <a:prstGeom prst="rect">
            <a:avLst/>
          </a:prstGeom>
          <a:noFill/>
        </p:spPr>
        <p:txBody>
          <a:bodyPr wrap="square" rtlCol="0">
            <a:spAutoFit/>
          </a:bodyPr>
          <a:lstStyle/>
          <a:p>
            <a:r>
              <a:rPr lang="en-US" sz="1600" dirty="0"/>
              <a:t>Q1: Researcher composes a FHIR query, creates a Knowledge Artifact, and submits it to the Researcher Portal.</a:t>
            </a:r>
          </a:p>
          <a:p>
            <a:r>
              <a:rPr lang="en-US" sz="1600" dirty="0"/>
              <a:t>Q2: FHIR query is submitted for translation and converted into multiple formats.</a:t>
            </a:r>
          </a:p>
          <a:p>
            <a:r>
              <a:rPr lang="en-US" sz="1600" dirty="0"/>
              <a:t>Q3: Query is distributed to Backend Service App .</a:t>
            </a:r>
          </a:p>
          <a:p>
            <a:r>
              <a:rPr lang="en-US" sz="1600" dirty="0"/>
              <a:t>Q4: Backend Service App receives the query via the Knowledge Artifact and submits the query for execution to the Data Mart.</a:t>
            </a:r>
          </a:p>
          <a:p>
            <a:r>
              <a:rPr lang="en-US" sz="1600" dirty="0"/>
              <a:t>Q5: Data Mart executes the query and returns the results to the Backend Service App.</a:t>
            </a:r>
          </a:p>
          <a:p>
            <a:r>
              <a:rPr lang="en-US" sz="1600" dirty="0"/>
              <a:t>Q6: Results are forwarded to Results Translator and Aggregator to translate back to FHIR and aggregate as needed.</a:t>
            </a:r>
          </a:p>
          <a:p>
            <a:r>
              <a:rPr lang="en-US" sz="1600" dirty="0"/>
              <a:t>Q7: Results are submitted back to the Researcher Portal.</a:t>
            </a:r>
          </a:p>
          <a:p>
            <a:r>
              <a:rPr lang="en-US" sz="1600" dirty="0"/>
              <a:t>Q8: Results are made available to the researcher in a FHIR format.</a:t>
            </a:r>
          </a:p>
        </p:txBody>
      </p:sp>
      <p:sp>
        <p:nvSpPr>
          <p:cNvPr id="9" name="Content Placeholder 4">
            <a:extLst>
              <a:ext uri="{FF2B5EF4-FFF2-40B4-BE49-F238E27FC236}">
                <a16:creationId xmlns:a16="http://schemas.microsoft.com/office/drawing/2014/main" id="{7F109F5D-CAFD-4295-BA72-4D119236445C}"/>
              </a:ext>
            </a:extLst>
          </p:cNvPr>
          <p:cNvSpPr/>
          <p:nvPr/>
        </p:nvSpPr>
        <p:spPr>
          <a:xfrm>
            <a:off x="1255068" y="1927912"/>
            <a:ext cx="1303209" cy="66054"/>
          </a:xfrm>
          <a:custGeom>
            <a:avLst/>
            <a:gdLst>
              <a:gd name="connsiteX0" fmla="*/ -16 w 1303209"/>
              <a:gd name="connsiteY0" fmla="*/ 17622 h 66054"/>
              <a:gd name="connsiteX1" fmla="*/ 651589 w 1303209"/>
              <a:gd name="connsiteY1" fmla="*/ 17622 h 66054"/>
              <a:gd name="connsiteX2" fmla="*/ 661063 w 1303209"/>
              <a:gd name="connsiteY2" fmla="*/ 28628 h 66054"/>
              <a:gd name="connsiteX3" fmla="*/ 661063 w 1303209"/>
              <a:gd name="connsiteY3" fmla="*/ 32889 h 66054"/>
              <a:gd name="connsiteX4" fmla="*/ 651589 w 1303209"/>
              <a:gd name="connsiteY4" fmla="*/ 21883 h 66054"/>
              <a:gd name="connsiteX5" fmla="*/ 1255807 w 1303209"/>
              <a:gd name="connsiteY5" fmla="*/ 21883 h 66054"/>
              <a:gd name="connsiteX6" fmla="*/ 1255807 w 1303209"/>
              <a:gd name="connsiteY6" fmla="*/ 43904 h 66054"/>
              <a:gd name="connsiteX7" fmla="*/ 651589 w 1303209"/>
              <a:gd name="connsiteY7" fmla="*/ 43904 h 66054"/>
              <a:gd name="connsiteX8" fmla="*/ 642114 w 1303209"/>
              <a:gd name="connsiteY8" fmla="*/ 32889 h 66054"/>
              <a:gd name="connsiteX9" fmla="*/ 642114 w 1303209"/>
              <a:gd name="connsiteY9" fmla="*/ 28628 h 66054"/>
              <a:gd name="connsiteX10" fmla="*/ 651589 w 1303209"/>
              <a:gd name="connsiteY10" fmla="*/ 39635 h 66054"/>
              <a:gd name="connsiteX11" fmla="*/ -16 w 1303209"/>
              <a:gd name="connsiteY11" fmla="*/ 39635 h 66054"/>
              <a:gd name="connsiteX12" fmla="*/ 1246333 w 1303209"/>
              <a:gd name="connsiteY12" fmla="*/ -138 h 66054"/>
              <a:gd name="connsiteX13" fmla="*/ 1303193 w 1303209"/>
              <a:gd name="connsiteY13" fmla="*/ 32889 h 66054"/>
              <a:gd name="connsiteX14" fmla="*/ 1246333 w 1303209"/>
              <a:gd name="connsiteY14" fmla="*/ 65916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209" h="66054">
                <a:moveTo>
                  <a:pt x="-16" y="17622"/>
                </a:moveTo>
                <a:lnTo>
                  <a:pt x="651589" y="17622"/>
                </a:lnTo>
                <a:cubicBezTo>
                  <a:pt x="656820" y="17622"/>
                  <a:pt x="661063" y="22552"/>
                  <a:pt x="661063" y="28628"/>
                </a:cubicBezTo>
                <a:lnTo>
                  <a:pt x="661063" y="32889"/>
                </a:lnTo>
                <a:lnTo>
                  <a:pt x="651589" y="21883"/>
                </a:lnTo>
                <a:lnTo>
                  <a:pt x="1255807" y="21883"/>
                </a:lnTo>
                <a:lnTo>
                  <a:pt x="1255807" y="43904"/>
                </a:lnTo>
                <a:lnTo>
                  <a:pt x="651589" y="43904"/>
                </a:lnTo>
                <a:cubicBezTo>
                  <a:pt x="646357" y="43904"/>
                  <a:pt x="642114" y="38974"/>
                  <a:pt x="642114" y="32889"/>
                </a:cubicBezTo>
                <a:lnTo>
                  <a:pt x="642114" y="28628"/>
                </a:lnTo>
                <a:lnTo>
                  <a:pt x="651589" y="39635"/>
                </a:lnTo>
                <a:lnTo>
                  <a:pt x="-16" y="39635"/>
                </a:lnTo>
                <a:close/>
                <a:moveTo>
                  <a:pt x="1246333" y="-138"/>
                </a:moveTo>
                <a:lnTo>
                  <a:pt x="1303193" y="32889"/>
                </a:lnTo>
                <a:lnTo>
                  <a:pt x="1246333" y="65916"/>
                </a:lnTo>
                <a:close/>
              </a:path>
            </a:pathLst>
          </a:custGeom>
          <a:solidFill>
            <a:srgbClr val="00B0F0"/>
          </a:solidFill>
          <a:ln w="6826" cap="flat">
            <a:noFill/>
            <a:prstDash val="solid"/>
            <a:miter/>
          </a:ln>
        </p:spPr>
        <p:txBody>
          <a:bodyPr rtlCol="0" anchor="ctr"/>
          <a:lstStyle/>
          <a:p>
            <a:endParaRPr lang="en-US"/>
          </a:p>
        </p:txBody>
      </p:sp>
      <p:sp>
        <p:nvSpPr>
          <p:cNvPr id="10" name="Content Placeholder 4">
            <a:extLst>
              <a:ext uri="{FF2B5EF4-FFF2-40B4-BE49-F238E27FC236}">
                <a16:creationId xmlns:a16="http://schemas.microsoft.com/office/drawing/2014/main" id="{6BC3493F-D798-45F3-A8B3-905FAB8AFD9D}"/>
              </a:ext>
            </a:extLst>
          </p:cNvPr>
          <p:cNvSpPr/>
          <p:nvPr/>
        </p:nvSpPr>
        <p:spPr>
          <a:xfrm>
            <a:off x="2562854" y="1461274"/>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11" name="Content Placeholder 4">
            <a:extLst>
              <a:ext uri="{FF2B5EF4-FFF2-40B4-BE49-F238E27FC236}">
                <a16:creationId xmlns:a16="http://schemas.microsoft.com/office/drawing/2014/main" id="{88BD0E0C-9CA9-48DF-8ED9-01A49718725E}"/>
              </a:ext>
            </a:extLst>
          </p:cNvPr>
          <p:cNvSpPr txBox="1"/>
          <p:nvPr/>
        </p:nvSpPr>
        <p:spPr>
          <a:xfrm>
            <a:off x="2721962" y="1485736"/>
            <a:ext cx="68751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Backend </a:t>
            </a:r>
          </a:p>
        </p:txBody>
      </p:sp>
      <p:sp>
        <p:nvSpPr>
          <p:cNvPr id="12" name="Content Placeholder 4">
            <a:extLst>
              <a:ext uri="{FF2B5EF4-FFF2-40B4-BE49-F238E27FC236}">
                <a16:creationId xmlns:a16="http://schemas.microsoft.com/office/drawing/2014/main" id="{A8489905-9054-431C-900C-AE27B30F1B29}"/>
              </a:ext>
            </a:extLst>
          </p:cNvPr>
          <p:cNvSpPr txBox="1"/>
          <p:nvPr/>
        </p:nvSpPr>
        <p:spPr>
          <a:xfrm>
            <a:off x="2760390" y="1642614"/>
            <a:ext cx="56668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Service</a:t>
            </a:r>
          </a:p>
        </p:txBody>
      </p:sp>
      <p:sp>
        <p:nvSpPr>
          <p:cNvPr id="13" name="Content Placeholder 4">
            <a:extLst>
              <a:ext uri="{FF2B5EF4-FFF2-40B4-BE49-F238E27FC236}">
                <a16:creationId xmlns:a16="http://schemas.microsoft.com/office/drawing/2014/main" id="{11D1620D-C942-4647-9820-C1109C9A5E65}"/>
              </a:ext>
            </a:extLst>
          </p:cNvPr>
          <p:cNvSpPr txBox="1"/>
          <p:nvPr/>
        </p:nvSpPr>
        <p:spPr>
          <a:xfrm>
            <a:off x="2779438" y="1799493"/>
            <a:ext cx="43164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App </a:t>
            </a:r>
          </a:p>
        </p:txBody>
      </p:sp>
      <p:sp>
        <p:nvSpPr>
          <p:cNvPr id="14" name="Content Placeholder 4">
            <a:extLst>
              <a:ext uri="{FF2B5EF4-FFF2-40B4-BE49-F238E27FC236}">
                <a16:creationId xmlns:a16="http://schemas.microsoft.com/office/drawing/2014/main" id="{F4ED2C80-1D02-4DC0-B11F-E681A58EA42C}"/>
              </a:ext>
            </a:extLst>
          </p:cNvPr>
          <p:cNvSpPr txBox="1"/>
          <p:nvPr/>
        </p:nvSpPr>
        <p:spPr>
          <a:xfrm>
            <a:off x="3018488" y="1799493"/>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t>
            </a:r>
          </a:p>
        </p:txBody>
      </p:sp>
      <p:sp>
        <p:nvSpPr>
          <p:cNvPr id="15" name="Content Placeholder 4">
            <a:extLst>
              <a:ext uri="{FF2B5EF4-FFF2-40B4-BE49-F238E27FC236}">
                <a16:creationId xmlns:a16="http://schemas.microsoft.com/office/drawing/2014/main" id="{6766D39B-0BA4-4315-98C9-A634B8227307}"/>
              </a:ext>
            </a:extLst>
          </p:cNvPr>
          <p:cNvSpPr txBox="1"/>
          <p:nvPr/>
        </p:nvSpPr>
        <p:spPr>
          <a:xfrm>
            <a:off x="3086010" y="1799493"/>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1</a:t>
            </a:r>
          </a:p>
        </p:txBody>
      </p:sp>
      <p:sp>
        <p:nvSpPr>
          <p:cNvPr id="16" name="Content Placeholder 4">
            <a:extLst>
              <a:ext uri="{FF2B5EF4-FFF2-40B4-BE49-F238E27FC236}">
                <a16:creationId xmlns:a16="http://schemas.microsoft.com/office/drawing/2014/main" id="{29F6405D-53B7-43AC-B2CF-06B83800E940}"/>
              </a:ext>
            </a:extLst>
          </p:cNvPr>
          <p:cNvSpPr/>
          <p:nvPr/>
        </p:nvSpPr>
        <p:spPr>
          <a:xfrm>
            <a:off x="281336" y="1461274"/>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17" name="Content Placeholder 4">
            <a:extLst>
              <a:ext uri="{FF2B5EF4-FFF2-40B4-BE49-F238E27FC236}">
                <a16:creationId xmlns:a16="http://schemas.microsoft.com/office/drawing/2014/main" id="{BF6277AF-4E88-40AD-97AC-2278247A6279}"/>
              </a:ext>
            </a:extLst>
          </p:cNvPr>
          <p:cNvSpPr txBox="1"/>
          <p:nvPr/>
        </p:nvSpPr>
        <p:spPr>
          <a:xfrm>
            <a:off x="372474" y="1485736"/>
            <a:ext cx="836773"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Data Mart 1 </a:t>
            </a:r>
          </a:p>
        </p:txBody>
      </p:sp>
      <p:sp>
        <p:nvSpPr>
          <p:cNvPr id="18" name="Content Placeholder 4">
            <a:extLst>
              <a:ext uri="{FF2B5EF4-FFF2-40B4-BE49-F238E27FC236}">
                <a16:creationId xmlns:a16="http://schemas.microsoft.com/office/drawing/2014/main" id="{B6F15CF5-07A0-4DD6-9EE0-452816F3C3AA}"/>
              </a:ext>
            </a:extLst>
          </p:cNvPr>
          <p:cNvSpPr txBox="1"/>
          <p:nvPr/>
        </p:nvSpPr>
        <p:spPr>
          <a:xfrm>
            <a:off x="371668" y="1642614"/>
            <a:ext cx="808343"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using FHIR </a:t>
            </a:r>
          </a:p>
        </p:txBody>
      </p:sp>
      <p:sp>
        <p:nvSpPr>
          <p:cNvPr id="19" name="Content Placeholder 4">
            <a:extLst>
              <a:ext uri="{FF2B5EF4-FFF2-40B4-BE49-F238E27FC236}">
                <a16:creationId xmlns:a16="http://schemas.microsoft.com/office/drawing/2014/main" id="{63B4CC3A-1F47-4844-922E-73C62DF963DA}"/>
              </a:ext>
            </a:extLst>
          </p:cNvPr>
          <p:cNvSpPr txBox="1"/>
          <p:nvPr/>
        </p:nvSpPr>
        <p:spPr>
          <a:xfrm>
            <a:off x="364182" y="1799493"/>
            <a:ext cx="822558"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Data Model</a:t>
            </a:r>
          </a:p>
        </p:txBody>
      </p:sp>
      <p:sp>
        <p:nvSpPr>
          <p:cNvPr id="20" name="Content Placeholder 4">
            <a:extLst>
              <a:ext uri="{FF2B5EF4-FFF2-40B4-BE49-F238E27FC236}">
                <a16:creationId xmlns:a16="http://schemas.microsoft.com/office/drawing/2014/main" id="{60F5D62D-4C4C-496F-8D15-D65BBB063A54}"/>
              </a:ext>
            </a:extLst>
          </p:cNvPr>
          <p:cNvSpPr/>
          <p:nvPr/>
        </p:nvSpPr>
        <p:spPr>
          <a:xfrm>
            <a:off x="1255068" y="1568611"/>
            <a:ext cx="1303180" cy="66054"/>
          </a:xfrm>
          <a:custGeom>
            <a:avLst/>
            <a:gdLst>
              <a:gd name="connsiteX0" fmla="*/ 1303165 w 1303180"/>
              <a:gd name="connsiteY0" fmla="*/ 43895 h 66054"/>
              <a:gd name="connsiteX1" fmla="*/ 651574 w 1303180"/>
              <a:gd name="connsiteY1" fmla="*/ 43895 h 66054"/>
              <a:gd name="connsiteX2" fmla="*/ 642100 w 1303180"/>
              <a:gd name="connsiteY2" fmla="*/ 32889 h 66054"/>
              <a:gd name="connsiteX3" fmla="*/ 642100 w 1303180"/>
              <a:gd name="connsiteY3" fmla="*/ 32889 h 66054"/>
              <a:gd name="connsiteX4" fmla="*/ 651574 w 1303180"/>
              <a:gd name="connsiteY4" fmla="*/ 43895 h 66054"/>
              <a:gd name="connsiteX5" fmla="*/ 47370 w 1303180"/>
              <a:gd name="connsiteY5" fmla="*/ 43895 h 66054"/>
              <a:gd name="connsiteX6" fmla="*/ 47370 w 1303180"/>
              <a:gd name="connsiteY6" fmla="*/ 21883 h 66054"/>
              <a:gd name="connsiteX7" fmla="*/ 651574 w 1303180"/>
              <a:gd name="connsiteY7" fmla="*/ 21883 h 66054"/>
              <a:gd name="connsiteX8" fmla="*/ 661049 w 1303180"/>
              <a:gd name="connsiteY8" fmla="*/ 32889 h 66054"/>
              <a:gd name="connsiteX9" fmla="*/ 661049 w 1303180"/>
              <a:gd name="connsiteY9" fmla="*/ 32889 h 66054"/>
              <a:gd name="connsiteX10" fmla="*/ 651574 w 1303180"/>
              <a:gd name="connsiteY10" fmla="*/ 21883 h 66054"/>
              <a:gd name="connsiteX11" fmla="*/ 1303165 w 1303180"/>
              <a:gd name="connsiteY11" fmla="*/ 21883 h 66054"/>
              <a:gd name="connsiteX12" fmla="*/ 56844 w 1303180"/>
              <a:gd name="connsiteY12" fmla="*/ 65916 h 66054"/>
              <a:gd name="connsiteX13" fmla="*/ -16 w 1303180"/>
              <a:gd name="connsiteY13" fmla="*/ 32889 h 66054"/>
              <a:gd name="connsiteX14" fmla="*/ 56844 w 1303180"/>
              <a:gd name="connsiteY14" fmla="*/ -138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180" h="66054">
                <a:moveTo>
                  <a:pt x="1303165" y="43895"/>
                </a:moveTo>
                <a:lnTo>
                  <a:pt x="651574" y="43895"/>
                </a:lnTo>
                <a:cubicBezTo>
                  <a:pt x="646336" y="43895"/>
                  <a:pt x="642100" y="38974"/>
                  <a:pt x="642100" y="32889"/>
                </a:cubicBezTo>
                <a:lnTo>
                  <a:pt x="642100" y="32889"/>
                </a:lnTo>
                <a:lnTo>
                  <a:pt x="651574" y="43895"/>
                </a:lnTo>
                <a:lnTo>
                  <a:pt x="47370" y="43895"/>
                </a:lnTo>
                <a:lnTo>
                  <a:pt x="47370" y="21883"/>
                </a:lnTo>
                <a:lnTo>
                  <a:pt x="651574" y="21883"/>
                </a:lnTo>
                <a:cubicBezTo>
                  <a:pt x="656805" y="21883"/>
                  <a:pt x="661049" y="26812"/>
                  <a:pt x="661049" y="32889"/>
                </a:cubicBezTo>
                <a:lnTo>
                  <a:pt x="661049" y="32889"/>
                </a:lnTo>
                <a:lnTo>
                  <a:pt x="651574" y="21883"/>
                </a:lnTo>
                <a:lnTo>
                  <a:pt x="1303165" y="21883"/>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21" name="Content Placeholder 4">
            <a:extLst>
              <a:ext uri="{FF2B5EF4-FFF2-40B4-BE49-F238E27FC236}">
                <a16:creationId xmlns:a16="http://schemas.microsoft.com/office/drawing/2014/main" id="{02107675-EF20-462D-BACD-3A848FD110EA}"/>
              </a:ext>
            </a:extLst>
          </p:cNvPr>
          <p:cNvSpPr/>
          <p:nvPr/>
        </p:nvSpPr>
        <p:spPr>
          <a:xfrm>
            <a:off x="1645982" y="1808057"/>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7" y="-138"/>
                  <a:pt x="454866" y="73793"/>
                  <a:pt x="454866" y="164997"/>
                </a:cubicBezTo>
                <a:cubicBezTo>
                  <a:pt x="454866" y="256201"/>
                  <a:pt x="353037"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22" name="Content Placeholder 4">
            <a:extLst>
              <a:ext uri="{FF2B5EF4-FFF2-40B4-BE49-F238E27FC236}">
                <a16:creationId xmlns:a16="http://schemas.microsoft.com/office/drawing/2014/main" id="{9EF5859C-8F8E-4505-B48E-D9695682D9DC}"/>
              </a:ext>
            </a:extLst>
          </p:cNvPr>
          <p:cNvSpPr txBox="1"/>
          <p:nvPr/>
        </p:nvSpPr>
        <p:spPr>
          <a:xfrm>
            <a:off x="1667655" y="1840777"/>
            <a:ext cx="381836"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Q5</a:t>
            </a:r>
          </a:p>
        </p:txBody>
      </p:sp>
      <p:sp>
        <p:nvSpPr>
          <p:cNvPr id="23" name="Content Placeholder 4">
            <a:extLst>
              <a:ext uri="{FF2B5EF4-FFF2-40B4-BE49-F238E27FC236}">
                <a16:creationId xmlns:a16="http://schemas.microsoft.com/office/drawing/2014/main" id="{4FC48F4D-3C67-4A05-BACE-55B609788475}"/>
              </a:ext>
            </a:extLst>
          </p:cNvPr>
          <p:cNvSpPr/>
          <p:nvPr/>
        </p:nvSpPr>
        <p:spPr>
          <a:xfrm>
            <a:off x="2562854" y="2939233"/>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24" name="Content Placeholder 4">
            <a:extLst>
              <a:ext uri="{FF2B5EF4-FFF2-40B4-BE49-F238E27FC236}">
                <a16:creationId xmlns:a16="http://schemas.microsoft.com/office/drawing/2014/main" id="{62213AAC-AA0B-4B20-9DF8-0C5EABABCC3B}"/>
              </a:ext>
            </a:extLst>
          </p:cNvPr>
          <p:cNvSpPr txBox="1"/>
          <p:nvPr/>
        </p:nvSpPr>
        <p:spPr>
          <a:xfrm>
            <a:off x="2721962" y="2971952"/>
            <a:ext cx="68751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Backend </a:t>
            </a:r>
          </a:p>
        </p:txBody>
      </p:sp>
      <p:sp>
        <p:nvSpPr>
          <p:cNvPr id="25" name="Content Placeholder 4">
            <a:extLst>
              <a:ext uri="{FF2B5EF4-FFF2-40B4-BE49-F238E27FC236}">
                <a16:creationId xmlns:a16="http://schemas.microsoft.com/office/drawing/2014/main" id="{B6C6AE70-CB34-4E0C-B967-E21CFD73A9ED}"/>
              </a:ext>
            </a:extLst>
          </p:cNvPr>
          <p:cNvSpPr txBox="1"/>
          <p:nvPr/>
        </p:nvSpPr>
        <p:spPr>
          <a:xfrm>
            <a:off x="2760390" y="3128830"/>
            <a:ext cx="56668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Service</a:t>
            </a:r>
          </a:p>
        </p:txBody>
      </p:sp>
      <p:sp>
        <p:nvSpPr>
          <p:cNvPr id="26" name="Content Placeholder 4">
            <a:extLst>
              <a:ext uri="{FF2B5EF4-FFF2-40B4-BE49-F238E27FC236}">
                <a16:creationId xmlns:a16="http://schemas.microsoft.com/office/drawing/2014/main" id="{2BABD6CF-B834-4C50-9933-152D0536AD19}"/>
              </a:ext>
            </a:extLst>
          </p:cNvPr>
          <p:cNvSpPr txBox="1"/>
          <p:nvPr/>
        </p:nvSpPr>
        <p:spPr>
          <a:xfrm>
            <a:off x="2772331" y="3285709"/>
            <a:ext cx="43164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App </a:t>
            </a:r>
          </a:p>
        </p:txBody>
      </p:sp>
      <p:sp>
        <p:nvSpPr>
          <p:cNvPr id="27" name="Content Placeholder 4">
            <a:extLst>
              <a:ext uri="{FF2B5EF4-FFF2-40B4-BE49-F238E27FC236}">
                <a16:creationId xmlns:a16="http://schemas.microsoft.com/office/drawing/2014/main" id="{23ED24CB-109F-4B36-9B30-6A6F28F95138}"/>
              </a:ext>
            </a:extLst>
          </p:cNvPr>
          <p:cNvSpPr txBox="1"/>
          <p:nvPr/>
        </p:nvSpPr>
        <p:spPr>
          <a:xfrm>
            <a:off x="3011381" y="3285709"/>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t>
            </a:r>
          </a:p>
        </p:txBody>
      </p:sp>
      <p:sp>
        <p:nvSpPr>
          <p:cNvPr id="28" name="Content Placeholder 4">
            <a:extLst>
              <a:ext uri="{FF2B5EF4-FFF2-40B4-BE49-F238E27FC236}">
                <a16:creationId xmlns:a16="http://schemas.microsoft.com/office/drawing/2014/main" id="{E2A84880-017C-463E-BA67-0AB26880B64D}"/>
              </a:ext>
            </a:extLst>
          </p:cNvPr>
          <p:cNvSpPr txBox="1"/>
          <p:nvPr/>
        </p:nvSpPr>
        <p:spPr>
          <a:xfrm>
            <a:off x="3078902" y="3285709"/>
            <a:ext cx="239740"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2</a:t>
            </a:r>
          </a:p>
        </p:txBody>
      </p:sp>
      <p:sp>
        <p:nvSpPr>
          <p:cNvPr id="29" name="Content Placeholder 4">
            <a:extLst>
              <a:ext uri="{FF2B5EF4-FFF2-40B4-BE49-F238E27FC236}">
                <a16:creationId xmlns:a16="http://schemas.microsoft.com/office/drawing/2014/main" id="{5DB29672-C64A-4596-8914-8F8964B4F439}"/>
              </a:ext>
            </a:extLst>
          </p:cNvPr>
          <p:cNvSpPr/>
          <p:nvPr/>
        </p:nvSpPr>
        <p:spPr>
          <a:xfrm>
            <a:off x="281336" y="2939233"/>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30" name="Content Placeholder 4">
            <a:extLst>
              <a:ext uri="{FF2B5EF4-FFF2-40B4-BE49-F238E27FC236}">
                <a16:creationId xmlns:a16="http://schemas.microsoft.com/office/drawing/2014/main" id="{7A6CD6B5-8BFE-4917-BC1C-9E08F1E5EC24}"/>
              </a:ext>
            </a:extLst>
          </p:cNvPr>
          <p:cNvSpPr txBox="1"/>
          <p:nvPr/>
        </p:nvSpPr>
        <p:spPr>
          <a:xfrm>
            <a:off x="365338" y="2971952"/>
            <a:ext cx="850988"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Data Mart 2 </a:t>
            </a:r>
          </a:p>
        </p:txBody>
      </p:sp>
      <p:sp>
        <p:nvSpPr>
          <p:cNvPr id="31" name="Content Placeholder 4">
            <a:extLst>
              <a:ext uri="{FF2B5EF4-FFF2-40B4-BE49-F238E27FC236}">
                <a16:creationId xmlns:a16="http://schemas.microsoft.com/office/drawing/2014/main" id="{0F9AFA5D-710F-4436-8C6A-5D57123940E3}"/>
              </a:ext>
            </a:extLst>
          </p:cNvPr>
          <p:cNvSpPr txBox="1"/>
          <p:nvPr/>
        </p:nvSpPr>
        <p:spPr>
          <a:xfrm>
            <a:off x="229903" y="3128830"/>
            <a:ext cx="1087157" cy="241285"/>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using PCORnet</a:t>
            </a:r>
          </a:p>
        </p:txBody>
      </p:sp>
      <p:sp>
        <p:nvSpPr>
          <p:cNvPr id="32" name="Content Placeholder 4">
            <a:extLst>
              <a:ext uri="{FF2B5EF4-FFF2-40B4-BE49-F238E27FC236}">
                <a16:creationId xmlns:a16="http://schemas.microsoft.com/office/drawing/2014/main" id="{383FE3DE-E860-4A7B-8F72-271DE06ECD37}"/>
              </a:ext>
            </a:extLst>
          </p:cNvPr>
          <p:cNvSpPr txBox="1"/>
          <p:nvPr/>
        </p:nvSpPr>
        <p:spPr>
          <a:xfrm>
            <a:off x="538667" y="3285709"/>
            <a:ext cx="460073"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CDM</a:t>
            </a:r>
          </a:p>
        </p:txBody>
      </p:sp>
      <p:sp>
        <p:nvSpPr>
          <p:cNvPr id="33" name="Content Placeholder 4">
            <a:extLst>
              <a:ext uri="{FF2B5EF4-FFF2-40B4-BE49-F238E27FC236}">
                <a16:creationId xmlns:a16="http://schemas.microsoft.com/office/drawing/2014/main" id="{5C120962-330D-460C-AB74-954549D0C1E1}"/>
              </a:ext>
            </a:extLst>
          </p:cNvPr>
          <p:cNvSpPr/>
          <p:nvPr/>
        </p:nvSpPr>
        <p:spPr>
          <a:xfrm>
            <a:off x="2662360" y="4425449"/>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34" name="Content Placeholder 4">
            <a:extLst>
              <a:ext uri="{FF2B5EF4-FFF2-40B4-BE49-F238E27FC236}">
                <a16:creationId xmlns:a16="http://schemas.microsoft.com/office/drawing/2014/main" id="{73E1828E-404A-4B65-84F0-57F85AC65ED0}"/>
              </a:ext>
            </a:extLst>
          </p:cNvPr>
          <p:cNvSpPr txBox="1"/>
          <p:nvPr/>
        </p:nvSpPr>
        <p:spPr>
          <a:xfrm>
            <a:off x="2825604" y="4458168"/>
            <a:ext cx="68751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Backend </a:t>
            </a:r>
          </a:p>
        </p:txBody>
      </p:sp>
      <p:sp>
        <p:nvSpPr>
          <p:cNvPr id="35" name="Content Placeholder 4">
            <a:extLst>
              <a:ext uri="{FF2B5EF4-FFF2-40B4-BE49-F238E27FC236}">
                <a16:creationId xmlns:a16="http://schemas.microsoft.com/office/drawing/2014/main" id="{38FBE42D-2C24-43C7-AE49-A9D3E2B0E14D}"/>
              </a:ext>
            </a:extLst>
          </p:cNvPr>
          <p:cNvSpPr txBox="1"/>
          <p:nvPr/>
        </p:nvSpPr>
        <p:spPr>
          <a:xfrm>
            <a:off x="2864032" y="4615046"/>
            <a:ext cx="56668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Service</a:t>
            </a:r>
          </a:p>
        </p:txBody>
      </p:sp>
      <p:sp>
        <p:nvSpPr>
          <p:cNvPr id="36" name="Content Placeholder 4">
            <a:extLst>
              <a:ext uri="{FF2B5EF4-FFF2-40B4-BE49-F238E27FC236}">
                <a16:creationId xmlns:a16="http://schemas.microsoft.com/office/drawing/2014/main" id="{39ADEE5D-90F8-453F-9E3E-8BCF887CCCBE}"/>
              </a:ext>
            </a:extLst>
          </p:cNvPr>
          <p:cNvSpPr txBox="1"/>
          <p:nvPr/>
        </p:nvSpPr>
        <p:spPr>
          <a:xfrm>
            <a:off x="2877773" y="4771925"/>
            <a:ext cx="43164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App </a:t>
            </a:r>
          </a:p>
        </p:txBody>
      </p:sp>
      <p:sp>
        <p:nvSpPr>
          <p:cNvPr id="37" name="Content Placeholder 4">
            <a:extLst>
              <a:ext uri="{FF2B5EF4-FFF2-40B4-BE49-F238E27FC236}">
                <a16:creationId xmlns:a16="http://schemas.microsoft.com/office/drawing/2014/main" id="{850FB96D-FADC-4E14-9E55-3E5F0590E3C4}"/>
              </a:ext>
            </a:extLst>
          </p:cNvPr>
          <p:cNvSpPr txBox="1"/>
          <p:nvPr/>
        </p:nvSpPr>
        <p:spPr>
          <a:xfrm>
            <a:off x="3116823" y="4771925"/>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t>
            </a:r>
          </a:p>
        </p:txBody>
      </p:sp>
      <p:sp>
        <p:nvSpPr>
          <p:cNvPr id="38" name="Content Placeholder 4">
            <a:extLst>
              <a:ext uri="{FF2B5EF4-FFF2-40B4-BE49-F238E27FC236}">
                <a16:creationId xmlns:a16="http://schemas.microsoft.com/office/drawing/2014/main" id="{4F102A7F-AC82-4D4B-BBB3-B058BF419666}"/>
              </a:ext>
            </a:extLst>
          </p:cNvPr>
          <p:cNvSpPr txBox="1"/>
          <p:nvPr/>
        </p:nvSpPr>
        <p:spPr>
          <a:xfrm>
            <a:off x="3184345" y="4771925"/>
            <a:ext cx="232632"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3</a:t>
            </a:r>
          </a:p>
        </p:txBody>
      </p:sp>
      <p:sp>
        <p:nvSpPr>
          <p:cNvPr id="39" name="Content Placeholder 4">
            <a:extLst>
              <a:ext uri="{FF2B5EF4-FFF2-40B4-BE49-F238E27FC236}">
                <a16:creationId xmlns:a16="http://schemas.microsoft.com/office/drawing/2014/main" id="{883A77C9-B29C-4CE2-9036-A1DE33198EC0}"/>
              </a:ext>
            </a:extLst>
          </p:cNvPr>
          <p:cNvSpPr/>
          <p:nvPr/>
        </p:nvSpPr>
        <p:spPr>
          <a:xfrm>
            <a:off x="387949" y="4425449"/>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40" name="Content Placeholder 4">
            <a:extLst>
              <a:ext uri="{FF2B5EF4-FFF2-40B4-BE49-F238E27FC236}">
                <a16:creationId xmlns:a16="http://schemas.microsoft.com/office/drawing/2014/main" id="{067DDC50-97D4-42B9-A997-C40B0B6D4E11}"/>
              </a:ext>
            </a:extLst>
          </p:cNvPr>
          <p:cNvSpPr txBox="1"/>
          <p:nvPr/>
        </p:nvSpPr>
        <p:spPr>
          <a:xfrm>
            <a:off x="470785" y="4458168"/>
            <a:ext cx="843880"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Data Mart 3 </a:t>
            </a:r>
          </a:p>
        </p:txBody>
      </p:sp>
      <p:sp>
        <p:nvSpPr>
          <p:cNvPr id="41" name="Content Placeholder 4">
            <a:extLst>
              <a:ext uri="{FF2B5EF4-FFF2-40B4-BE49-F238E27FC236}">
                <a16:creationId xmlns:a16="http://schemas.microsoft.com/office/drawing/2014/main" id="{7B9ED79F-742D-4BAC-8BF4-126D9319FC92}"/>
              </a:ext>
            </a:extLst>
          </p:cNvPr>
          <p:cNvSpPr txBox="1"/>
          <p:nvPr/>
        </p:nvSpPr>
        <p:spPr>
          <a:xfrm>
            <a:off x="313956" y="4615046"/>
            <a:ext cx="1035784"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using OMOP or </a:t>
            </a:r>
          </a:p>
        </p:txBody>
      </p:sp>
      <p:sp>
        <p:nvSpPr>
          <p:cNvPr id="42" name="Content Placeholder 4">
            <a:extLst>
              <a:ext uri="{FF2B5EF4-FFF2-40B4-BE49-F238E27FC236}">
                <a16:creationId xmlns:a16="http://schemas.microsoft.com/office/drawing/2014/main" id="{ACF70AEF-BA29-4C65-B43C-43C07E82E441}"/>
              </a:ext>
            </a:extLst>
          </p:cNvPr>
          <p:cNvSpPr txBox="1"/>
          <p:nvPr/>
        </p:nvSpPr>
        <p:spPr>
          <a:xfrm>
            <a:off x="668991" y="4771925"/>
            <a:ext cx="40321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i2b2</a:t>
            </a:r>
          </a:p>
        </p:txBody>
      </p:sp>
      <p:sp>
        <p:nvSpPr>
          <p:cNvPr id="43" name="Content Placeholder 4">
            <a:extLst>
              <a:ext uri="{FF2B5EF4-FFF2-40B4-BE49-F238E27FC236}">
                <a16:creationId xmlns:a16="http://schemas.microsoft.com/office/drawing/2014/main" id="{1F0DD6B4-0B50-4D47-8E6D-F75E1358E711}"/>
              </a:ext>
            </a:extLst>
          </p:cNvPr>
          <p:cNvSpPr/>
          <p:nvPr/>
        </p:nvSpPr>
        <p:spPr>
          <a:xfrm>
            <a:off x="7132999" y="2666760"/>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44" name="Content Placeholder 4">
            <a:extLst>
              <a:ext uri="{FF2B5EF4-FFF2-40B4-BE49-F238E27FC236}">
                <a16:creationId xmlns:a16="http://schemas.microsoft.com/office/drawing/2014/main" id="{E949334A-DA5E-40D3-B7E6-E99A0CB14536}"/>
              </a:ext>
            </a:extLst>
          </p:cNvPr>
          <p:cNvSpPr txBox="1"/>
          <p:nvPr/>
        </p:nvSpPr>
        <p:spPr>
          <a:xfrm>
            <a:off x="7228985" y="2782047"/>
            <a:ext cx="815450"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Researcher </a:t>
            </a:r>
          </a:p>
        </p:txBody>
      </p:sp>
      <p:sp>
        <p:nvSpPr>
          <p:cNvPr id="45" name="Content Placeholder 4">
            <a:extLst>
              <a:ext uri="{FF2B5EF4-FFF2-40B4-BE49-F238E27FC236}">
                <a16:creationId xmlns:a16="http://schemas.microsoft.com/office/drawing/2014/main" id="{744C7D9E-D366-4420-92DA-9E2E3EB09C3A}"/>
              </a:ext>
            </a:extLst>
          </p:cNvPr>
          <p:cNvSpPr txBox="1"/>
          <p:nvPr/>
        </p:nvSpPr>
        <p:spPr>
          <a:xfrm>
            <a:off x="7363223" y="2938925"/>
            <a:ext cx="51693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Portal</a:t>
            </a:r>
          </a:p>
        </p:txBody>
      </p:sp>
      <p:pic>
        <p:nvPicPr>
          <p:cNvPr id="46" name="Content Placeholder 4">
            <a:extLst>
              <a:ext uri="{FF2B5EF4-FFF2-40B4-BE49-F238E27FC236}">
                <a16:creationId xmlns:a16="http://schemas.microsoft.com/office/drawing/2014/main" id="{E64BABBC-788D-4AE9-B888-84E9CB55AAD9}"/>
              </a:ext>
            </a:extLst>
          </p:cNvPr>
          <p:cNvPicPr>
            <a:picLocks noChangeAspect="1"/>
          </p:cNvPicPr>
          <p:nvPr/>
        </p:nvPicPr>
        <p:blipFill>
          <a:blip r:embed="rId3"/>
          <a:stretch>
            <a:fillRect/>
          </a:stretch>
        </p:blipFill>
        <p:spPr>
          <a:xfrm>
            <a:off x="7335564" y="4181874"/>
            <a:ext cx="646786" cy="594489"/>
          </a:xfrm>
          <a:custGeom>
            <a:avLst/>
            <a:gdLst>
              <a:gd name="connsiteX0" fmla="*/ 1039 w 646786"/>
              <a:gd name="connsiteY0" fmla="*/ 321 h 594489"/>
              <a:gd name="connsiteX1" fmla="*/ 647825 w 646786"/>
              <a:gd name="connsiteY1" fmla="*/ 321 h 594489"/>
              <a:gd name="connsiteX2" fmla="*/ 647825 w 646786"/>
              <a:gd name="connsiteY2" fmla="*/ 594811 h 594489"/>
              <a:gd name="connsiteX3" fmla="*/ 1039 w 646786"/>
              <a:gd name="connsiteY3" fmla="*/ 594811 h 594489"/>
            </a:gdLst>
            <a:ahLst/>
            <a:cxnLst>
              <a:cxn ang="0">
                <a:pos x="connsiteX0" y="connsiteY0"/>
              </a:cxn>
              <a:cxn ang="0">
                <a:pos x="connsiteX1" y="connsiteY1"/>
              </a:cxn>
              <a:cxn ang="0">
                <a:pos x="connsiteX2" y="connsiteY2"/>
              </a:cxn>
              <a:cxn ang="0">
                <a:pos x="connsiteX3" y="connsiteY3"/>
              </a:cxn>
            </a:cxnLst>
            <a:rect l="l" t="t" r="r" b="b"/>
            <a:pathLst>
              <a:path w="646786" h="594489">
                <a:moveTo>
                  <a:pt x="1039" y="321"/>
                </a:moveTo>
                <a:lnTo>
                  <a:pt x="647825" y="321"/>
                </a:lnTo>
                <a:lnTo>
                  <a:pt x="647825" y="594811"/>
                </a:lnTo>
                <a:lnTo>
                  <a:pt x="1039" y="594811"/>
                </a:lnTo>
                <a:close/>
              </a:path>
            </a:pathLst>
          </a:custGeom>
        </p:spPr>
      </p:pic>
      <p:sp>
        <p:nvSpPr>
          <p:cNvPr id="47" name="Content Placeholder 4">
            <a:extLst>
              <a:ext uri="{FF2B5EF4-FFF2-40B4-BE49-F238E27FC236}">
                <a16:creationId xmlns:a16="http://schemas.microsoft.com/office/drawing/2014/main" id="{C3CA5877-FFC1-4D3D-A681-CD238F1E463B}"/>
              </a:ext>
            </a:extLst>
          </p:cNvPr>
          <p:cNvSpPr/>
          <p:nvPr/>
        </p:nvSpPr>
        <p:spPr>
          <a:xfrm>
            <a:off x="5391653" y="2303463"/>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48" name="Content Placeholder 4">
            <a:extLst>
              <a:ext uri="{FF2B5EF4-FFF2-40B4-BE49-F238E27FC236}">
                <a16:creationId xmlns:a16="http://schemas.microsoft.com/office/drawing/2014/main" id="{98E669EF-05A9-4A43-AE2B-029F867BD0EF}"/>
              </a:ext>
            </a:extLst>
          </p:cNvPr>
          <p:cNvSpPr txBox="1"/>
          <p:nvPr/>
        </p:nvSpPr>
        <p:spPr>
          <a:xfrm>
            <a:off x="5619960" y="2336182"/>
            <a:ext cx="54536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Query </a:t>
            </a:r>
          </a:p>
        </p:txBody>
      </p:sp>
      <p:sp>
        <p:nvSpPr>
          <p:cNvPr id="49" name="Content Placeholder 4">
            <a:extLst>
              <a:ext uri="{FF2B5EF4-FFF2-40B4-BE49-F238E27FC236}">
                <a16:creationId xmlns:a16="http://schemas.microsoft.com/office/drawing/2014/main" id="{8A8BBF47-A47E-4CC6-9FAB-E8B3A928D581}"/>
              </a:ext>
            </a:extLst>
          </p:cNvPr>
          <p:cNvSpPr txBox="1"/>
          <p:nvPr/>
        </p:nvSpPr>
        <p:spPr>
          <a:xfrm>
            <a:off x="5397541" y="2493060"/>
            <a:ext cx="100024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Translator and </a:t>
            </a:r>
          </a:p>
        </p:txBody>
      </p:sp>
      <p:sp>
        <p:nvSpPr>
          <p:cNvPr id="50" name="Content Placeholder 4">
            <a:extLst>
              <a:ext uri="{FF2B5EF4-FFF2-40B4-BE49-F238E27FC236}">
                <a16:creationId xmlns:a16="http://schemas.microsoft.com/office/drawing/2014/main" id="{BCDBC23E-4FFF-4280-B8AC-EF364B32D3B5}"/>
              </a:ext>
            </a:extLst>
          </p:cNvPr>
          <p:cNvSpPr txBox="1"/>
          <p:nvPr/>
        </p:nvSpPr>
        <p:spPr>
          <a:xfrm>
            <a:off x="5516900" y="2649939"/>
            <a:ext cx="723052"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Submitter</a:t>
            </a:r>
          </a:p>
        </p:txBody>
      </p:sp>
      <p:sp>
        <p:nvSpPr>
          <p:cNvPr id="51" name="Content Placeholder 4">
            <a:extLst>
              <a:ext uri="{FF2B5EF4-FFF2-40B4-BE49-F238E27FC236}">
                <a16:creationId xmlns:a16="http://schemas.microsoft.com/office/drawing/2014/main" id="{633CD05B-EBAC-4A3D-9A23-251C54125162}"/>
              </a:ext>
            </a:extLst>
          </p:cNvPr>
          <p:cNvSpPr/>
          <p:nvPr/>
        </p:nvSpPr>
        <p:spPr>
          <a:xfrm>
            <a:off x="5391653" y="3731881"/>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52" name="Content Placeholder 4">
            <a:extLst>
              <a:ext uri="{FF2B5EF4-FFF2-40B4-BE49-F238E27FC236}">
                <a16:creationId xmlns:a16="http://schemas.microsoft.com/office/drawing/2014/main" id="{D4E01329-AD27-4AAA-80F9-8FBB62C18AB9}"/>
              </a:ext>
            </a:extLst>
          </p:cNvPr>
          <p:cNvSpPr txBox="1"/>
          <p:nvPr/>
        </p:nvSpPr>
        <p:spPr>
          <a:xfrm>
            <a:off x="5615738" y="3764601"/>
            <a:ext cx="552471"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Result </a:t>
            </a:r>
          </a:p>
        </p:txBody>
      </p:sp>
      <p:sp>
        <p:nvSpPr>
          <p:cNvPr id="53" name="Content Placeholder 4">
            <a:extLst>
              <a:ext uri="{FF2B5EF4-FFF2-40B4-BE49-F238E27FC236}">
                <a16:creationId xmlns:a16="http://schemas.microsoft.com/office/drawing/2014/main" id="{273D2AD4-83D1-4F0E-B510-8C122DC476C9}"/>
              </a:ext>
            </a:extLst>
          </p:cNvPr>
          <p:cNvSpPr txBox="1"/>
          <p:nvPr/>
        </p:nvSpPr>
        <p:spPr>
          <a:xfrm>
            <a:off x="5397537" y="3921479"/>
            <a:ext cx="100024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Translator and </a:t>
            </a:r>
          </a:p>
        </p:txBody>
      </p:sp>
      <p:sp>
        <p:nvSpPr>
          <p:cNvPr id="54" name="Content Placeholder 4">
            <a:extLst>
              <a:ext uri="{FF2B5EF4-FFF2-40B4-BE49-F238E27FC236}">
                <a16:creationId xmlns:a16="http://schemas.microsoft.com/office/drawing/2014/main" id="{07667FC1-494B-4499-8BC9-DD3B14E39E6F}"/>
              </a:ext>
            </a:extLst>
          </p:cNvPr>
          <p:cNvSpPr txBox="1"/>
          <p:nvPr/>
        </p:nvSpPr>
        <p:spPr>
          <a:xfrm>
            <a:off x="5493962" y="4078357"/>
            <a:ext cx="794127"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Aggregator</a:t>
            </a:r>
          </a:p>
        </p:txBody>
      </p:sp>
      <p:sp>
        <p:nvSpPr>
          <p:cNvPr id="55" name="Content Placeholder 4">
            <a:extLst>
              <a:ext uri="{FF2B5EF4-FFF2-40B4-BE49-F238E27FC236}">
                <a16:creationId xmlns:a16="http://schemas.microsoft.com/office/drawing/2014/main" id="{6D9B55C6-EDD8-42EE-A0EB-B68CFE4C148D}"/>
              </a:ext>
            </a:extLst>
          </p:cNvPr>
          <p:cNvSpPr/>
          <p:nvPr/>
        </p:nvSpPr>
        <p:spPr>
          <a:xfrm rot="16200000" flipV="1">
            <a:off x="7104514" y="3723673"/>
            <a:ext cx="760911" cy="91197"/>
          </a:xfrm>
          <a:custGeom>
            <a:avLst/>
            <a:gdLst>
              <a:gd name="connsiteX0" fmla="*/ 1024 w 760911"/>
              <a:gd name="connsiteY0" fmla="*/ 281 h 91197"/>
              <a:gd name="connsiteX1" fmla="*/ 372835 w 760911"/>
              <a:gd name="connsiteY1" fmla="*/ 281 h 91197"/>
              <a:gd name="connsiteX2" fmla="*/ 382312 w 760911"/>
              <a:gd name="connsiteY2" fmla="*/ 11290 h 91197"/>
              <a:gd name="connsiteX3" fmla="*/ 382312 w 760911"/>
              <a:gd name="connsiteY3" fmla="*/ 58452 h 91197"/>
              <a:gd name="connsiteX4" fmla="*/ 372835 w 760911"/>
              <a:gd name="connsiteY4" fmla="*/ 47443 h 91197"/>
              <a:gd name="connsiteX5" fmla="*/ 714550 w 760911"/>
              <a:gd name="connsiteY5" fmla="*/ 47443 h 91197"/>
              <a:gd name="connsiteX6" fmla="*/ 714550 w 760911"/>
              <a:gd name="connsiteY6" fmla="*/ 69461 h 91197"/>
              <a:gd name="connsiteX7" fmla="*/ 372835 w 760911"/>
              <a:gd name="connsiteY7" fmla="*/ 69461 h 91197"/>
              <a:gd name="connsiteX8" fmla="*/ 363359 w 760911"/>
              <a:gd name="connsiteY8" fmla="*/ 58452 h 91197"/>
              <a:gd name="connsiteX9" fmla="*/ 363359 w 760911"/>
              <a:gd name="connsiteY9" fmla="*/ 11290 h 91197"/>
              <a:gd name="connsiteX10" fmla="*/ 372835 w 760911"/>
              <a:gd name="connsiteY10" fmla="*/ 22299 h 91197"/>
              <a:gd name="connsiteX11" fmla="*/ 1024 w 760911"/>
              <a:gd name="connsiteY11" fmla="*/ 22299 h 91197"/>
              <a:gd name="connsiteX12" fmla="*/ 705075 w 760911"/>
              <a:gd name="connsiteY12" fmla="*/ 25425 h 91197"/>
              <a:gd name="connsiteX13" fmla="*/ 761936 w 760911"/>
              <a:gd name="connsiteY13" fmla="*/ 58452 h 91197"/>
              <a:gd name="connsiteX14" fmla="*/ 705075 w 760911"/>
              <a:gd name="connsiteY14" fmla="*/ 91479 h 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911" h="91197">
                <a:moveTo>
                  <a:pt x="1024" y="281"/>
                </a:moveTo>
                <a:lnTo>
                  <a:pt x="372835" y="281"/>
                </a:lnTo>
                <a:cubicBezTo>
                  <a:pt x="378069" y="281"/>
                  <a:pt x="382312" y="5210"/>
                  <a:pt x="382312" y="11290"/>
                </a:cubicBezTo>
                <a:lnTo>
                  <a:pt x="382312" y="58452"/>
                </a:lnTo>
                <a:lnTo>
                  <a:pt x="372835" y="47443"/>
                </a:lnTo>
                <a:lnTo>
                  <a:pt x="714550" y="47443"/>
                </a:lnTo>
                <a:lnTo>
                  <a:pt x="714550" y="69461"/>
                </a:lnTo>
                <a:lnTo>
                  <a:pt x="372835" y="69461"/>
                </a:lnTo>
                <a:cubicBezTo>
                  <a:pt x="367602" y="69461"/>
                  <a:pt x="363359" y="64532"/>
                  <a:pt x="363359" y="58452"/>
                </a:cubicBezTo>
                <a:lnTo>
                  <a:pt x="363359" y="11290"/>
                </a:lnTo>
                <a:lnTo>
                  <a:pt x="372835" y="22299"/>
                </a:lnTo>
                <a:lnTo>
                  <a:pt x="1024" y="22299"/>
                </a:lnTo>
                <a:close/>
                <a:moveTo>
                  <a:pt x="705075" y="25425"/>
                </a:moveTo>
                <a:lnTo>
                  <a:pt x="761936" y="58452"/>
                </a:lnTo>
                <a:lnTo>
                  <a:pt x="705075" y="91479"/>
                </a:lnTo>
                <a:close/>
              </a:path>
            </a:pathLst>
          </a:custGeom>
          <a:solidFill>
            <a:srgbClr val="000000"/>
          </a:solidFill>
          <a:ln w="6826" cap="flat">
            <a:noFill/>
            <a:prstDash val="solid"/>
            <a:miter/>
          </a:ln>
        </p:spPr>
        <p:txBody>
          <a:bodyPr rtlCol="0" anchor="ctr"/>
          <a:lstStyle/>
          <a:p>
            <a:endParaRPr lang="en-US"/>
          </a:p>
        </p:txBody>
      </p:sp>
      <p:sp>
        <p:nvSpPr>
          <p:cNvPr id="56" name="Content Placeholder 4">
            <a:extLst>
              <a:ext uri="{FF2B5EF4-FFF2-40B4-BE49-F238E27FC236}">
                <a16:creationId xmlns:a16="http://schemas.microsoft.com/office/drawing/2014/main" id="{CE33EBDB-8F91-48FE-9A48-214234328EB5}"/>
              </a:ext>
            </a:extLst>
          </p:cNvPr>
          <p:cNvSpPr/>
          <p:nvPr/>
        </p:nvSpPr>
        <p:spPr>
          <a:xfrm>
            <a:off x="6372493" y="2592449"/>
            <a:ext cx="764984" cy="406356"/>
          </a:xfrm>
          <a:custGeom>
            <a:avLst/>
            <a:gdLst>
              <a:gd name="connsiteX0" fmla="*/ 764968 w 764984"/>
              <a:gd name="connsiteY0" fmla="*/ 406218 h 406356"/>
              <a:gd name="connsiteX1" fmla="*/ 382462 w 764984"/>
              <a:gd name="connsiteY1" fmla="*/ 406218 h 406356"/>
              <a:gd name="connsiteX2" fmla="*/ 372987 w 764984"/>
              <a:gd name="connsiteY2" fmla="*/ 395212 h 406356"/>
              <a:gd name="connsiteX3" fmla="*/ 372987 w 764984"/>
              <a:gd name="connsiteY3" fmla="*/ 32889 h 406356"/>
              <a:gd name="connsiteX4" fmla="*/ 382462 w 764984"/>
              <a:gd name="connsiteY4" fmla="*/ 43895 h 406356"/>
              <a:gd name="connsiteX5" fmla="*/ 47370 w 764984"/>
              <a:gd name="connsiteY5" fmla="*/ 43895 h 406356"/>
              <a:gd name="connsiteX6" fmla="*/ 47370 w 764984"/>
              <a:gd name="connsiteY6" fmla="*/ 21883 h 406356"/>
              <a:gd name="connsiteX7" fmla="*/ 382462 w 764984"/>
              <a:gd name="connsiteY7" fmla="*/ 21883 h 406356"/>
              <a:gd name="connsiteX8" fmla="*/ 391943 w 764984"/>
              <a:gd name="connsiteY8" fmla="*/ 32889 h 406356"/>
              <a:gd name="connsiteX9" fmla="*/ 391943 w 764984"/>
              <a:gd name="connsiteY9" fmla="*/ 395212 h 406356"/>
              <a:gd name="connsiteX10" fmla="*/ 382462 w 764984"/>
              <a:gd name="connsiteY10" fmla="*/ 384197 h 406356"/>
              <a:gd name="connsiteX11" fmla="*/ 764968 w 764984"/>
              <a:gd name="connsiteY11" fmla="*/ 384197 h 406356"/>
              <a:gd name="connsiteX12" fmla="*/ 56844 w 764984"/>
              <a:gd name="connsiteY12" fmla="*/ 65916 h 406356"/>
              <a:gd name="connsiteX13" fmla="*/ -16 w 764984"/>
              <a:gd name="connsiteY13" fmla="*/ 32889 h 406356"/>
              <a:gd name="connsiteX14" fmla="*/ 56844 w 764984"/>
              <a:gd name="connsiteY14" fmla="*/ -138 h 4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4984" h="406356">
                <a:moveTo>
                  <a:pt x="764968" y="406218"/>
                </a:moveTo>
                <a:lnTo>
                  <a:pt x="382462" y="406218"/>
                </a:lnTo>
                <a:cubicBezTo>
                  <a:pt x="377231" y="406218"/>
                  <a:pt x="372987" y="401289"/>
                  <a:pt x="372987" y="395212"/>
                </a:cubicBezTo>
                <a:lnTo>
                  <a:pt x="372987" y="32889"/>
                </a:lnTo>
                <a:lnTo>
                  <a:pt x="382462" y="43895"/>
                </a:lnTo>
                <a:lnTo>
                  <a:pt x="47370" y="43895"/>
                </a:lnTo>
                <a:lnTo>
                  <a:pt x="47370" y="21883"/>
                </a:lnTo>
                <a:lnTo>
                  <a:pt x="382462" y="21883"/>
                </a:lnTo>
                <a:cubicBezTo>
                  <a:pt x="387700" y="21883"/>
                  <a:pt x="391943" y="26812"/>
                  <a:pt x="391943" y="32889"/>
                </a:cubicBezTo>
                <a:lnTo>
                  <a:pt x="391943" y="395212"/>
                </a:lnTo>
                <a:lnTo>
                  <a:pt x="382462" y="384197"/>
                </a:lnTo>
                <a:lnTo>
                  <a:pt x="764968" y="384197"/>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57" name="Content Placeholder 4">
            <a:extLst>
              <a:ext uri="{FF2B5EF4-FFF2-40B4-BE49-F238E27FC236}">
                <a16:creationId xmlns:a16="http://schemas.microsoft.com/office/drawing/2014/main" id="{240527D7-01B8-4B73-BACA-845E609D89C4}"/>
              </a:ext>
            </a:extLst>
          </p:cNvPr>
          <p:cNvSpPr/>
          <p:nvPr/>
        </p:nvSpPr>
        <p:spPr>
          <a:xfrm>
            <a:off x="3017736" y="2097044"/>
            <a:ext cx="2374044" cy="541065"/>
          </a:xfrm>
          <a:custGeom>
            <a:avLst/>
            <a:gdLst>
              <a:gd name="connsiteX0" fmla="*/ 2374029 w 2374044"/>
              <a:gd name="connsiteY0" fmla="*/ 540927 h 541065"/>
              <a:gd name="connsiteX1" fmla="*/ 28414 w 2374044"/>
              <a:gd name="connsiteY1" fmla="*/ 540927 h 541065"/>
              <a:gd name="connsiteX2" fmla="*/ 18940 w 2374044"/>
              <a:gd name="connsiteY2" fmla="*/ 529913 h 541065"/>
              <a:gd name="connsiteX3" fmla="*/ 18940 w 2374044"/>
              <a:gd name="connsiteY3" fmla="*/ 54910 h 541065"/>
              <a:gd name="connsiteX4" fmla="*/ 37889 w 2374044"/>
              <a:gd name="connsiteY4" fmla="*/ 54910 h 541065"/>
              <a:gd name="connsiteX5" fmla="*/ 37889 w 2374044"/>
              <a:gd name="connsiteY5" fmla="*/ 529913 h 541065"/>
              <a:gd name="connsiteX6" fmla="*/ 28414 w 2374044"/>
              <a:gd name="connsiteY6" fmla="*/ 518906 h 541065"/>
              <a:gd name="connsiteX7" fmla="*/ 2374029 w 2374044"/>
              <a:gd name="connsiteY7" fmla="*/ 518906 h 541065"/>
              <a:gd name="connsiteX8" fmla="*/ -16 w 2374044"/>
              <a:gd name="connsiteY8" fmla="*/ 65916 h 541065"/>
              <a:gd name="connsiteX9" fmla="*/ 28414 w 2374044"/>
              <a:gd name="connsiteY9" fmla="*/ -138 h 541065"/>
              <a:gd name="connsiteX10" fmla="*/ 56844 w 2374044"/>
              <a:gd name="connsiteY10" fmla="*/ 65916 h 54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4044" h="541065">
                <a:moveTo>
                  <a:pt x="2374029" y="540927"/>
                </a:moveTo>
                <a:lnTo>
                  <a:pt x="28414" y="540927"/>
                </a:lnTo>
                <a:cubicBezTo>
                  <a:pt x="23183" y="540927"/>
                  <a:pt x="18940" y="535998"/>
                  <a:pt x="18940" y="529913"/>
                </a:cubicBezTo>
                <a:lnTo>
                  <a:pt x="18940" y="54910"/>
                </a:lnTo>
                <a:lnTo>
                  <a:pt x="37889" y="54910"/>
                </a:lnTo>
                <a:lnTo>
                  <a:pt x="37889" y="529913"/>
                </a:lnTo>
                <a:lnTo>
                  <a:pt x="28414" y="518906"/>
                </a:lnTo>
                <a:lnTo>
                  <a:pt x="2374029" y="518906"/>
                </a:lnTo>
                <a:close/>
                <a:moveTo>
                  <a:pt x="-16" y="65916"/>
                </a:moveTo>
                <a:lnTo>
                  <a:pt x="28414" y="-138"/>
                </a:lnTo>
                <a:lnTo>
                  <a:pt x="56844" y="65916"/>
                </a:lnTo>
                <a:close/>
              </a:path>
            </a:pathLst>
          </a:custGeom>
          <a:solidFill>
            <a:srgbClr val="000000"/>
          </a:solidFill>
          <a:ln w="6826" cap="flat">
            <a:noFill/>
            <a:prstDash val="solid"/>
            <a:miter/>
          </a:ln>
        </p:spPr>
        <p:txBody>
          <a:bodyPr rtlCol="0" anchor="ctr"/>
          <a:lstStyle/>
          <a:p>
            <a:endParaRPr lang="en-US"/>
          </a:p>
        </p:txBody>
      </p:sp>
      <p:sp>
        <p:nvSpPr>
          <p:cNvPr id="58" name="Content Placeholder 4">
            <a:extLst>
              <a:ext uri="{FF2B5EF4-FFF2-40B4-BE49-F238E27FC236}">
                <a16:creationId xmlns:a16="http://schemas.microsoft.com/office/drawing/2014/main" id="{951FD777-9C2F-44E7-901F-A055D743EC59}"/>
              </a:ext>
            </a:extLst>
          </p:cNvPr>
          <p:cNvSpPr/>
          <p:nvPr/>
        </p:nvSpPr>
        <p:spPr>
          <a:xfrm rot="10800000" flipV="1">
            <a:off x="3017736" y="2614467"/>
            <a:ext cx="2374044" cy="327624"/>
          </a:xfrm>
          <a:custGeom>
            <a:avLst/>
            <a:gdLst>
              <a:gd name="connsiteX0" fmla="*/ 450 w 2374044"/>
              <a:gd name="connsiteY0" fmla="*/ 147 h 327624"/>
              <a:gd name="connsiteX1" fmla="*/ 2346064 w 2374044"/>
              <a:gd name="connsiteY1" fmla="*/ 147 h 327624"/>
              <a:gd name="connsiteX2" fmla="*/ 2355545 w 2374044"/>
              <a:gd name="connsiteY2" fmla="*/ 11155 h 327624"/>
              <a:gd name="connsiteX3" fmla="*/ 2355545 w 2374044"/>
              <a:gd name="connsiteY3" fmla="*/ 272726 h 327624"/>
              <a:gd name="connsiteX4" fmla="*/ 2336590 w 2374044"/>
              <a:gd name="connsiteY4" fmla="*/ 272726 h 327624"/>
              <a:gd name="connsiteX5" fmla="*/ 2336590 w 2374044"/>
              <a:gd name="connsiteY5" fmla="*/ 11155 h 327624"/>
              <a:gd name="connsiteX6" fmla="*/ 2346064 w 2374044"/>
              <a:gd name="connsiteY6" fmla="*/ 22164 h 327624"/>
              <a:gd name="connsiteX7" fmla="*/ 450 w 2374044"/>
              <a:gd name="connsiteY7" fmla="*/ 22164 h 327624"/>
              <a:gd name="connsiteX8" fmla="*/ 2374494 w 2374044"/>
              <a:gd name="connsiteY8" fmla="*/ 261717 h 327624"/>
              <a:gd name="connsiteX9" fmla="*/ 2346064 w 2374044"/>
              <a:gd name="connsiteY9" fmla="*/ 327771 h 327624"/>
              <a:gd name="connsiteX10" fmla="*/ 2317634 w 2374044"/>
              <a:gd name="connsiteY10" fmla="*/ 261717 h 32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4044" h="327624">
                <a:moveTo>
                  <a:pt x="450" y="147"/>
                </a:moveTo>
                <a:lnTo>
                  <a:pt x="2346064" y="147"/>
                </a:lnTo>
                <a:cubicBezTo>
                  <a:pt x="2351302" y="147"/>
                  <a:pt x="2355545" y="5075"/>
                  <a:pt x="2355545" y="11155"/>
                </a:cubicBezTo>
                <a:lnTo>
                  <a:pt x="2355545" y="272726"/>
                </a:lnTo>
                <a:lnTo>
                  <a:pt x="2336590" y="272726"/>
                </a:lnTo>
                <a:lnTo>
                  <a:pt x="2336590" y="11155"/>
                </a:lnTo>
                <a:lnTo>
                  <a:pt x="2346064" y="22164"/>
                </a:lnTo>
                <a:lnTo>
                  <a:pt x="450" y="22164"/>
                </a:lnTo>
                <a:close/>
                <a:moveTo>
                  <a:pt x="2374494" y="261717"/>
                </a:moveTo>
                <a:lnTo>
                  <a:pt x="2346064" y="327771"/>
                </a:lnTo>
                <a:lnTo>
                  <a:pt x="2317634" y="261717"/>
                </a:lnTo>
                <a:close/>
              </a:path>
            </a:pathLst>
          </a:custGeom>
          <a:solidFill>
            <a:srgbClr val="000000"/>
          </a:solidFill>
          <a:ln w="6826" cap="flat">
            <a:noFill/>
            <a:prstDash val="solid"/>
            <a:miter/>
          </a:ln>
        </p:spPr>
        <p:txBody>
          <a:bodyPr rtlCol="0" anchor="ctr"/>
          <a:lstStyle/>
          <a:p>
            <a:endParaRPr lang="en-US"/>
          </a:p>
        </p:txBody>
      </p:sp>
      <p:sp>
        <p:nvSpPr>
          <p:cNvPr id="59" name="Content Placeholder 4">
            <a:extLst>
              <a:ext uri="{FF2B5EF4-FFF2-40B4-BE49-F238E27FC236}">
                <a16:creationId xmlns:a16="http://schemas.microsoft.com/office/drawing/2014/main" id="{CDAC3A5E-7373-42EF-88CD-546C536E1EFB}"/>
              </a:ext>
            </a:extLst>
          </p:cNvPr>
          <p:cNvSpPr/>
          <p:nvPr/>
        </p:nvSpPr>
        <p:spPr>
          <a:xfrm rot="10800000" flipV="1">
            <a:off x="3124349" y="2614467"/>
            <a:ext cx="2270402" cy="2657976"/>
          </a:xfrm>
          <a:custGeom>
            <a:avLst/>
            <a:gdLst>
              <a:gd name="connsiteX0" fmla="*/ 465 w 2270402"/>
              <a:gd name="connsiteY0" fmla="*/ 147 h 2657976"/>
              <a:gd name="connsiteX1" fmla="*/ 1127933 w 2270402"/>
              <a:gd name="connsiteY1" fmla="*/ 147 h 2657976"/>
              <a:gd name="connsiteX2" fmla="*/ 1137407 w 2270402"/>
              <a:gd name="connsiteY2" fmla="*/ 11155 h 2657976"/>
              <a:gd name="connsiteX3" fmla="*/ 1137407 w 2270402"/>
              <a:gd name="connsiteY3" fmla="*/ 2647116 h 2657976"/>
              <a:gd name="connsiteX4" fmla="*/ 1127933 w 2270402"/>
              <a:gd name="connsiteY4" fmla="*/ 2636102 h 2657976"/>
              <a:gd name="connsiteX5" fmla="*/ 2242437 w 2270402"/>
              <a:gd name="connsiteY5" fmla="*/ 2636102 h 2657976"/>
              <a:gd name="connsiteX6" fmla="*/ 2232963 w 2270402"/>
              <a:gd name="connsiteY6" fmla="*/ 2647116 h 2657976"/>
              <a:gd name="connsiteX7" fmla="*/ 2232963 w 2270402"/>
              <a:gd name="connsiteY7" fmla="*/ 2503994 h 2657976"/>
              <a:gd name="connsiteX8" fmla="*/ 2251911 w 2270402"/>
              <a:gd name="connsiteY8" fmla="*/ 2503994 h 2657976"/>
              <a:gd name="connsiteX9" fmla="*/ 2251911 w 2270402"/>
              <a:gd name="connsiteY9" fmla="*/ 2647116 h 2657976"/>
              <a:gd name="connsiteX10" fmla="*/ 2242437 w 2270402"/>
              <a:gd name="connsiteY10" fmla="*/ 2658123 h 2657976"/>
              <a:gd name="connsiteX11" fmla="*/ 1127933 w 2270402"/>
              <a:gd name="connsiteY11" fmla="*/ 2658123 h 2657976"/>
              <a:gd name="connsiteX12" fmla="*/ 1118451 w 2270402"/>
              <a:gd name="connsiteY12" fmla="*/ 2647116 h 2657976"/>
              <a:gd name="connsiteX13" fmla="*/ 1118451 w 2270402"/>
              <a:gd name="connsiteY13" fmla="*/ 11155 h 2657976"/>
              <a:gd name="connsiteX14" fmla="*/ 1127933 w 2270402"/>
              <a:gd name="connsiteY14" fmla="*/ 22164 h 2657976"/>
              <a:gd name="connsiteX15" fmla="*/ 465 w 2270402"/>
              <a:gd name="connsiteY15" fmla="*/ 22164 h 2657976"/>
              <a:gd name="connsiteX16" fmla="*/ 2214007 w 2270402"/>
              <a:gd name="connsiteY16" fmla="*/ 2515000 h 2657976"/>
              <a:gd name="connsiteX17" fmla="*/ 2242437 w 2270402"/>
              <a:gd name="connsiteY17" fmla="*/ 2448946 h 2657976"/>
              <a:gd name="connsiteX18" fmla="*/ 2270867 w 2270402"/>
              <a:gd name="connsiteY18" fmla="*/ 2515000 h 265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70402" h="2657976">
                <a:moveTo>
                  <a:pt x="465" y="147"/>
                </a:moveTo>
                <a:lnTo>
                  <a:pt x="1127933" y="147"/>
                </a:lnTo>
                <a:cubicBezTo>
                  <a:pt x="1133164" y="147"/>
                  <a:pt x="1137407" y="5075"/>
                  <a:pt x="1137407" y="11155"/>
                </a:cubicBezTo>
                <a:lnTo>
                  <a:pt x="1137407" y="2647116"/>
                </a:lnTo>
                <a:lnTo>
                  <a:pt x="1127933" y="2636102"/>
                </a:lnTo>
                <a:lnTo>
                  <a:pt x="2242437" y="2636102"/>
                </a:lnTo>
                <a:lnTo>
                  <a:pt x="2232963" y="2647116"/>
                </a:lnTo>
                <a:lnTo>
                  <a:pt x="2232963" y="2503994"/>
                </a:lnTo>
                <a:lnTo>
                  <a:pt x="2251911" y="2503994"/>
                </a:lnTo>
                <a:lnTo>
                  <a:pt x="2251911" y="2647116"/>
                </a:lnTo>
                <a:cubicBezTo>
                  <a:pt x="2251911" y="2653193"/>
                  <a:pt x="2247668" y="2658123"/>
                  <a:pt x="2242437" y="2658123"/>
                </a:cubicBezTo>
                <a:lnTo>
                  <a:pt x="1127933" y="2658123"/>
                </a:lnTo>
                <a:cubicBezTo>
                  <a:pt x="1122695" y="2658123"/>
                  <a:pt x="1118451" y="2653193"/>
                  <a:pt x="1118451" y="2647116"/>
                </a:cubicBezTo>
                <a:lnTo>
                  <a:pt x="1118451" y="11155"/>
                </a:lnTo>
                <a:lnTo>
                  <a:pt x="1127933" y="22164"/>
                </a:lnTo>
                <a:lnTo>
                  <a:pt x="465" y="22164"/>
                </a:lnTo>
                <a:close/>
                <a:moveTo>
                  <a:pt x="2214007" y="2515000"/>
                </a:moveTo>
                <a:lnTo>
                  <a:pt x="2242437" y="2448946"/>
                </a:lnTo>
                <a:lnTo>
                  <a:pt x="2270867" y="2515000"/>
                </a:lnTo>
                <a:close/>
              </a:path>
            </a:pathLst>
          </a:custGeom>
          <a:solidFill>
            <a:srgbClr val="000000"/>
          </a:solidFill>
          <a:ln w="6826" cap="flat">
            <a:noFill/>
            <a:prstDash val="solid"/>
            <a:miter/>
          </a:ln>
        </p:spPr>
        <p:txBody>
          <a:bodyPr rtlCol="0" anchor="ctr"/>
          <a:lstStyle/>
          <a:p>
            <a:endParaRPr lang="en-US"/>
          </a:p>
        </p:txBody>
      </p:sp>
      <p:sp>
        <p:nvSpPr>
          <p:cNvPr id="60" name="Content Placeholder 4">
            <a:extLst>
              <a:ext uri="{FF2B5EF4-FFF2-40B4-BE49-F238E27FC236}">
                <a16:creationId xmlns:a16="http://schemas.microsoft.com/office/drawing/2014/main" id="{5DEDE8AC-3E54-4E72-9457-F06D735ED980}"/>
              </a:ext>
            </a:extLst>
          </p:cNvPr>
          <p:cNvSpPr/>
          <p:nvPr/>
        </p:nvSpPr>
        <p:spPr>
          <a:xfrm>
            <a:off x="1255068" y="3054827"/>
            <a:ext cx="1303180" cy="66054"/>
          </a:xfrm>
          <a:custGeom>
            <a:avLst/>
            <a:gdLst>
              <a:gd name="connsiteX0" fmla="*/ 1303165 w 1303180"/>
              <a:gd name="connsiteY0" fmla="*/ 43895 h 66054"/>
              <a:gd name="connsiteX1" fmla="*/ 651574 w 1303180"/>
              <a:gd name="connsiteY1" fmla="*/ 43895 h 66054"/>
              <a:gd name="connsiteX2" fmla="*/ 642100 w 1303180"/>
              <a:gd name="connsiteY2" fmla="*/ 32889 h 66054"/>
              <a:gd name="connsiteX3" fmla="*/ 642100 w 1303180"/>
              <a:gd name="connsiteY3" fmla="*/ 32889 h 66054"/>
              <a:gd name="connsiteX4" fmla="*/ 651574 w 1303180"/>
              <a:gd name="connsiteY4" fmla="*/ 43895 h 66054"/>
              <a:gd name="connsiteX5" fmla="*/ 47370 w 1303180"/>
              <a:gd name="connsiteY5" fmla="*/ 43895 h 66054"/>
              <a:gd name="connsiteX6" fmla="*/ 47370 w 1303180"/>
              <a:gd name="connsiteY6" fmla="*/ 21883 h 66054"/>
              <a:gd name="connsiteX7" fmla="*/ 651574 w 1303180"/>
              <a:gd name="connsiteY7" fmla="*/ 21883 h 66054"/>
              <a:gd name="connsiteX8" fmla="*/ 661049 w 1303180"/>
              <a:gd name="connsiteY8" fmla="*/ 32889 h 66054"/>
              <a:gd name="connsiteX9" fmla="*/ 661049 w 1303180"/>
              <a:gd name="connsiteY9" fmla="*/ 32889 h 66054"/>
              <a:gd name="connsiteX10" fmla="*/ 651574 w 1303180"/>
              <a:gd name="connsiteY10" fmla="*/ 21883 h 66054"/>
              <a:gd name="connsiteX11" fmla="*/ 1303165 w 1303180"/>
              <a:gd name="connsiteY11" fmla="*/ 21883 h 66054"/>
              <a:gd name="connsiteX12" fmla="*/ 56844 w 1303180"/>
              <a:gd name="connsiteY12" fmla="*/ 65916 h 66054"/>
              <a:gd name="connsiteX13" fmla="*/ -16 w 1303180"/>
              <a:gd name="connsiteY13" fmla="*/ 32889 h 66054"/>
              <a:gd name="connsiteX14" fmla="*/ 56844 w 1303180"/>
              <a:gd name="connsiteY14" fmla="*/ -138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180" h="66054">
                <a:moveTo>
                  <a:pt x="1303165" y="43895"/>
                </a:moveTo>
                <a:lnTo>
                  <a:pt x="651574" y="43895"/>
                </a:lnTo>
                <a:cubicBezTo>
                  <a:pt x="646336" y="43895"/>
                  <a:pt x="642100" y="38974"/>
                  <a:pt x="642100" y="32889"/>
                </a:cubicBezTo>
                <a:lnTo>
                  <a:pt x="642100" y="32889"/>
                </a:lnTo>
                <a:lnTo>
                  <a:pt x="651574" y="43895"/>
                </a:lnTo>
                <a:lnTo>
                  <a:pt x="47370" y="43895"/>
                </a:lnTo>
                <a:lnTo>
                  <a:pt x="47370" y="21883"/>
                </a:lnTo>
                <a:lnTo>
                  <a:pt x="651574" y="21883"/>
                </a:lnTo>
                <a:cubicBezTo>
                  <a:pt x="656805" y="21883"/>
                  <a:pt x="661049" y="26812"/>
                  <a:pt x="661049" y="32889"/>
                </a:cubicBezTo>
                <a:lnTo>
                  <a:pt x="661049" y="32889"/>
                </a:lnTo>
                <a:lnTo>
                  <a:pt x="651574" y="21883"/>
                </a:lnTo>
                <a:lnTo>
                  <a:pt x="1303165" y="21883"/>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61" name="Content Placeholder 4">
            <a:extLst>
              <a:ext uri="{FF2B5EF4-FFF2-40B4-BE49-F238E27FC236}">
                <a16:creationId xmlns:a16="http://schemas.microsoft.com/office/drawing/2014/main" id="{CB8CCE66-F96C-4E38-9E7A-CF3B16A5E365}"/>
              </a:ext>
            </a:extLst>
          </p:cNvPr>
          <p:cNvSpPr/>
          <p:nvPr/>
        </p:nvSpPr>
        <p:spPr>
          <a:xfrm>
            <a:off x="1255068" y="3414128"/>
            <a:ext cx="1303209" cy="66054"/>
          </a:xfrm>
          <a:custGeom>
            <a:avLst/>
            <a:gdLst>
              <a:gd name="connsiteX0" fmla="*/ -16 w 1303209"/>
              <a:gd name="connsiteY0" fmla="*/ 17622 h 66054"/>
              <a:gd name="connsiteX1" fmla="*/ 651589 w 1303209"/>
              <a:gd name="connsiteY1" fmla="*/ 17622 h 66054"/>
              <a:gd name="connsiteX2" fmla="*/ 661063 w 1303209"/>
              <a:gd name="connsiteY2" fmla="*/ 28629 h 66054"/>
              <a:gd name="connsiteX3" fmla="*/ 661063 w 1303209"/>
              <a:gd name="connsiteY3" fmla="*/ 32889 h 66054"/>
              <a:gd name="connsiteX4" fmla="*/ 651589 w 1303209"/>
              <a:gd name="connsiteY4" fmla="*/ 21883 h 66054"/>
              <a:gd name="connsiteX5" fmla="*/ 1255807 w 1303209"/>
              <a:gd name="connsiteY5" fmla="*/ 21883 h 66054"/>
              <a:gd name="connsiteX6" fmla="*/ 1255807 w 1303209"/>
              <a:gd name="connsiteY6" fmla="*/ 43904 h 66054"/>
              <a:gd name="connsiteX7" fmla="*/ 651589 w 1303209"/>
              <a:gd name="connsiteY7" fmla="*/ 43904 h 66054"/>
              <a:gd name="connsiteX8" fmla="*/ 642114 w 1303209"/>
              <a:gd name="connsiteY8" fmla="*/ 32889 h 66054"/>
              <a:gd name="connsiteX9" fmla="*/ 642114 w 1303209"/>
              <a:gd name="connsiteY9" fmla="*/ 28629 h 66054"/>
              <a:gd name="connsiteX10" fmla="*/ 651589 w 1303209"/>
              <a:gd name="connsiteY10" fmla="*/ 39635 h 66054"/>
              <a:gd name="connsiteX11" fmla="*/ -16 w 1303209"/>
              <a:gd name="connsiteY11" fmla="*/ 39635 h 66054"/>
              <a:gd name="connsiteX12" fmla="*/ 1246333 w 1303209"/>
              <a:gd name="connsiteY12" fmla="*/ -138 h 66054"/>
              <a:gd name="connsiteX13" fmla="*/ 1303193 w 1303209"/>
              <a:gd name="connsiteY13" fmla="*/ 32889 h 66054"/>
              <a:gd name="connsiteX14" fmla="*/ 1246333 w 1303209"/>
              <a:gd name="connsiteY14" fmla="*/ 65916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209" h="66054">
                <a:moveTo>
                  <a:pt x="-16" y="17622"/>
                </a:moveTo>
                <a:lnTo>
                  <a:pt x="651589" y="17622"/>
                </a:lnTo>
                <a:cubicBezTo>
                  <a:pt x="656820" y="17622"/>
                  <a:pt x="661063" y="22552"/>
                  <a:pt x="661063" y="28629"/>
                </a:cubicBezTo>
                <a:lnTo>
                  <a:pt x="661063" y="32889"/>
                </a:lnTo>
                <a:lnTo>
                  <a:pt x="651589" y="21883"/>
                </a:lnTo>
                <a:lnTo>
                  <a:pt x="1255807" y="21883"/>
                </a:lnTo>
                <a:lnTo>
                  <a:pt x="1255807" y="43904"/>
                </a:lnTo>
                <a:lnTo>
                  <a:pt x="651589" y="43904"/>
                </a:lnTo>
                <a:cubicBezTo>
                  <a:pt x="646357" y="43904"/>
                  <a:pt x="642114" y="38974"/>
                  <a:pt x="642114" y="32889"/>
                </a:cubicBezTo>
                <a:lnTo>
                  <a:pt x="642114" y="28629"/>
                </a:lnTo>
                <a:lnTo>
                  <a:pt x="651589" y="39635"/>
                </a:lnTo>
                <a:lnTo>
                  <a:pt x="-16" y="39635"/>
                </a:lnTo>
                <a:close/>
                <a:moveTo>
                  <a:pt x="1246333" y="-138"/>
                </a:moveTo>
                <a:lnTo>
                  <a:pt x="1303193" y="32889"/>
                </a:lnTo>
                <a:lnTo>
                  <a:pt x="1246333" y="65916"/>
                </a:lnTo>
                <a:close/>
              </a:path>
            </a:pathLst>
          </a:custGeom>
          <a:solidFill>
            <a:srgbClr val="00B0F0"/>
          </a:solidFill>
          <a:ln w="6826" cap="flat">
            <a:noFill/>
            <a:prstDash val="solid"/>
            <a:miter/>
          </a:ln>
        </p:spPr>
        <p:txBody>
          <a:bodyPr rtlCol="0" anchor="ctr"/>
          <a:lstStyle/>
          <a:p>
            <a:endParaRPr lang="en-US"/>
          </a:p>
        </p:txBody>
      </p:sp>
      <p:sp>
        <p:nvSpPr>
          <p:cNvPr id="62" name="Content Placeholder 4">
            <a:extLst>
              <a:ext uri="{FF2B5EF4-FFF2-40B4-BE49-F238E27FC236}">
                <a16:creationId xmlns:a16="http://schemas.microsoft.com/office/drawing/2014/main" id="{F52AFE15-B72B-483A-8272-EE12E1AAE7AF}"/>
              </a:ext>
            </a:extLst>
          </p:cNvPr>
          <p:cNvSpPr/>
          <p:nvPr/>
        </p:nvSpPr>
        <p:spPr>
          <a:xfrm>
            <a:off x="1368788" y="4582327"/>
            <a:ext cx="1303180" cy="66054"/>
          </a:xfrm>
          <a:custGeom>
            <a:avLst/>
            <a:gdLst>
              <a:gd name="connsiteX0" fmla="*/ 1303165 w 1303180"/>
              <a:gd name="connsiteY0" fmla="*/ 43895 h 66054"/>
              <a:gd name="connsiteX1" fmla="*/ 651574 w 1303180"/>
              <a:gd name="connsiteY1" fmla="*/ 43895 h 66054"/>
              <a:gd name="connsiteX2" fmla="*/ 642100 w 1303180"/>
              <a:gd name="connsiteY2" fmla="*/ 32889 h 66054"/>
              <a:gd name="connsiteX3" fmla="*/ 642100 w 1303180"/>
              <a:gd name="connsiteY3" fmla="*/ 32889 h 66054"/>
              <a:gd name="connsiteX4" fmla="*/ 651574 w 1303180"/>
              <a:gd name="connsiteY4" fmla="*/ 43895 h 66054"/>
              <a:gd name="connsiteX5" fmla="*/ 47370 w 1303180"/>
              <a:gd name="connsiteY5" fmla="*/ 43895 h 66054"/>
              <a:gd name="connsiteX6" fmla="*/ 47370 w 1303180"/>
              <a:gd name="connsiteY6" fmla="*/ 21883 h 66054"/>
              <a:gd name="connsiteX7" fmla="*/ 651574 w 1303180"/>
              <a:gd name="connsiteY7" fmla="*/ 21883 h 66054"/>
              <a:gd name="connsiteX8" fmla="*/ 661049 w 1303180"/>
              <a:gd name="connsiteY8" fmla="*/ 32889 h 66054"/>
              <a:gd name="connsiteX9" fmla="*/ 661049 w 1303180"/>
              <a:gd name="connsiteY9" fmla="*/ 32889 h 66054"/>
              <a:gd name="connsiteX10" fmla="*/ 651574 w 1303180"/>
              <a:gd name="connsiteY10" fmla="*/ 21883 h 66054"/>
              <a:gd name="connsiteX11" fmla="*/ 1303165 w 1303180"/>
              <a:gd name="connsiteY11" fmla="*/ 21883 h 66054"/>
              <a:gd name="connsiteX12" fmla="*/ 56844 w 1303180"/>
              <a:gd name="connsiteY12" fmla="*/ 65916 h 66054"/>
              <a:gd name="connsiteX13" fmla="*/ -16 w 1303180"/>
              <a:gd name="connsiteY13" fmla="*/ 32889 h 66054"/>
              <a:gd name="connsiteX14" fmla="*/ 56844 w 1303180"/>
              <a:gd name="connsiteY14" fmla="*/ -138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180" h="66054">
                <a:moveTo>
                  <a:pt x="1303165" y="43895"/>
                </a:moveTo>
                <a:lnTo>
                  <a:pt x="651574" y="43895"/>
                </a:lnTo>
                <a:cubicBezTo>
                  <a:pt x="646336" y="43895"/>
                  <a:pt x="642100" y="38974"/>
                  <a:pt x="642100" y="32889"/>
                </a:cubicBezTo>
                <a:lnTo>
                  <a:pt x="642100" y="32889"/>
                </a:lnTo>
                <a:lnTo>
                  <a:pt x="651574" y="43895"/>
                </a:lnTo>
                <a:lnTo>
                  <a:pt x="47370" y="43895"/>
                </a:lnTo>
                <a:lnTo>
                  <a:pt x="47370" y="21883"/>
                </a:lnTo>
                <a:lnTo>
                  <a:pt x="651574" y="21883"/>
                </a:lnTo>
                <a:cubicBezTo>
                  <a:pt x="656805" y="21883"/>
                  <a:pt x="661049" y="26812"/>
                  <a:pt x="661049" y="32889"/>
                </a:cubicBezTo>
                <a:lnTo>
                  <a:pt x="661049" y="32889"/>
                </a:lnTo>
                <a:lnTo>
                  <a:pt x="651574" y="21883"/>
                </a:lnTo>
                <a:lnTo>
                  <a:pt x="1303165" y="21883"/>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63" name="Content Placeholder 4">
            <a:extLst>
              <a:ext uri="{FF2B5EF4-FFF2-40B4-BE49-F238E27FC236}">
                <a16:creationId xmlns:a16="http://schemas.microsoft.com/office/drawing/2014/main" id="{1BCFBA13-F5E0-4290-9EF7-23AA592B7B8D}"/>
              </a:ext>
            </a:extLst>
          </p:cNvPr>
          <p:cNvSpPr/>
          <p:nvPr/>
        </p:nvSpPr>
        <p:spPr>
          <a:xfrm>
            <a:off x="1368788" y="4933371"/>
            <a:ext cx="1303209" cy="66054"/>
          </a:xfrm>
          <a:custGeom>
            <a:avLst/>
            <a:gdLst>
              <a:gd name="connsiteX0" fmla="*/ -16 w 1303209"/>
              <a:gd name="connsiteY0" fmla="*/ 17622 h 66054"/>
              <a:gd name="connsiteX1" fmla="*/ 651589 w 1303209"/>
              <a:gd name="connsiteY1" fmla="*/ 17622 h 66054"/>
              <a:gd name="connsiteX2" fmla="*/ 661063 w 1303209"/>
              <a:gd name="connsiteY2" fmla="*/ 28629 h 66054"/>
              <a:gd name="connsiteX3" fmla="*/ 661063 w 1303209"/>
              <a:gd name="connsiteY3" fmla="*/ 32889 h 66054"/>
              <a:gd name="connsiteX4" fmla="*/ 651589 w 1303209"/>
              <a:gd name="connsiteY4" fmla="*/ 21883 h 66054"/>
              <a:gd name="connsiteX5" fmla="*/ 1255807 w 1303209"/>
              <a:gd name="connsiteY5" fmla="*/ 21883 h 66054"/>
              <a:gd name="connsiteX6" fmla="*/ 1255807 w 1303209"/>
              <a:gd name="connsiteY6" fmla="*/ 43903 h 66054"/>
              <a:gd name="connsiteX7" fmla="*/ 651589 w 1303209"/>
              <a:gd name="connsiteY7" fmla="*/ 43903 h 66054"/>
              <a:gd name="connsiteX8" fmla="*/ 642114 w 1303209"/>
              <a:gd name="connsiteY8" fmla="*/ 32889 h 66054"/>
              <a:gd name="connsiteX9" fmla="*/ 642114 w 1303209"/>
              <a:gd name="connsiteY9" fmla="*/ 28629 h 66054"/>
              <a:gd name="connsiteX10" fmla="*/ 651589 w 1303209"/>
              <a:gd name="connsiteY10" fmla="*/ 39635 h 66054"/>
              <a:gd name="connsiteX11" fmla="*/ -16 w 1303209"/>
              <a:gd name="connsiteY11" fmla="*/ 39635 h 66054"/>
              <a:gd name="connsiteX12" fmla="*/ 1246333 w 1303209"/>
              <a:gd name="connsiteY12" fmla="*/ -138 h 66054"/>
              <a:gd name="connsiteX13" fmla="*/ 1303193 w 1303209"/>
              <a:gd name="connsiteY13" fmla="*/ 32889 h 66054"/>
              <a:gd name="connsiteX14" fmla="*/ 1246333 w 1303209"/>
              <a:gd name="connsiteY14" fmla="*/ 65916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209" h="66054">
                <a:moveTo>
                  <a:pt x="-16" y="17622"/>
                </a:moveTo>
                <a:lnTo>
                  <a:pt x="651589" y="17622"/>
                </a:lnTo>
                <a:cubicBezTo>
                  <a:pt x="656820" y="17622"/>
                  <a:pt x="661063" y="22551"/>
                  <a:pt x="661063" y="28629"/>
                </a:cubicBezTo>
                <a:lnTo>
                  <a:pt x="661063" y="32889"/>
                </a:lnTo>
                <a:lnTo>
                  <a:pt x="651589" y="21883"/>
                </a:lnTo>
                <a:lnTo>
                  <a:pt x="1255807" y="21883"/>
                </a:lnTo>
                <a:lnTo>
                  <a:pt x="1255807" y="43903"/>
                </a:lnTo>
                <a:lnTo>
                  <a:pt x="651589" y="43903"/>
                </a:lnTo>
                <a:cubicBezTo>
                  <a:pt x="646357" y="43903"/>
                  <a:pt x="642114" y="38974"/>
                  <a:pt x="642114" y="32889"/>
                </a:cubicBezTo>
                <a:lnTo>
                  <a:pt x="642114" y="28629"/>
                </a:lnTo>
                <a:lnTo>
                  <a:pt x="651589" y="39635"/>
                </a:lnTo>
                <a:lnTo>
                  <a:pt x="-16" y="39635"/>
                </a:lnTo>
                <a:close/>
                <a:moveTo>
                  <a:pt x="1246333" y="-138"/>
                </a:moveTo>
                <a:lnTo>
                  <a:pt x="1303193" y="32889"/>
                </a:lnTo>
                <a:lnTo>
                  <a:pt x="1246333" y="65916"/>
                </a:lnTo>
                <a:close/>
              </a:path>
            </a:pathLst>
          </a:custGeom>
          <a:solidFill>
            <a:srgbClr val="00B0F0"/>
          </a:solidFill>
          <a:ln w="6826" cap="flat">
            <a:noFill/>
            <a:prstDash val="solid"/>
            <a:miter/>
          </a:ln>
        </p:spPr>
        <p:txBody>
          <a:bodyPr rtlCol="0" anchor="ctr"/>
          <a:lstStyle/>
          <a:p>
            <a:endParaRPr lang="en-US"/>
          </a:p>
        </p:txBody>
      </p:sp>
      <p:sp>
        <p:nvSpPr>
          <p:cNvPr id="64" name="Content Placeholder 4">
            <a:extLst>
              <a:ext uri="{FF2B5EF4-FFF2-40B4-BE49-F238E27FC236}">
                <a16:creationId xmlns:a16="http://schemas.microsoft.com/office/drawing/2014/main" id="{E99235A3-2D31-44F8-BD05-4EB904706A9B}"/>
              </a:ext>
            </a:extLst>
          </p:cNvPr>
          <p:cNvSpPr/>
          <p:nvPr/>
        </p:nvSpPr>
        <p:spPr>
          <a:xfrm>
            <a:off x="3536586" y="3250240"/>
            <a:ext cx="1857632" cy="836384"/>
          </a:xfrm>
          <a:custGeom>
            <a:avLst/>
            <a:gdLst>
              <a:gd name="connsiteX0" fmla="*/ -16 w 1857632"/>
              <a:gd name="connsiteY0" fmla="*/ -138 h 836384"/>
              <a:gd name="connsiteX1" fmla="*/ 1092902 w 1857632"/>
              <a:gd name="connsiteY1" fmla="*/ -138 h 836384"/>
              <a:gd name="connsiteX2" fmla="*/ 1102377 w 1857632"/>
              <a:gd name="connsiteY2" fmla="*/ 10868 h 836384"/>
              <a:gd name="connsiteX3" fmla="*/ 1102377 w 1857632"/>
              <a:gd name="connsiteY3" fmla="*/ 803220 h 836384"/>
              <a:gd name="connsiteX4" fmla="*/ 1092902 w 1857632"/>
              <a:gd name="connsiteY4" fmla="*/ 792205 h 836384"/>
              <a:gd name="connsiteX5" fmla="*/ 1810230 w 1857632"/>
              <a:gd name="connsiteY5" fmla="*/ 792205 h 836384"/>
              <a:gd name="connsiteX6" fmla="*/ 1810230 w 1857632"/>
              <a:gd name="connsiteY6" fmla="*/ 814226 h 836384"/>
              <a:gd name="connsiteX7" fmla="*/ 1092902 w 1857632"/>
              <a:gd name="connsiteY7" fmla="*/ 814226 h 836384"/>
              <a:gd name="connsiteX8" fmla="*/ 1083428 w 1857632"/>
              <a:gd name="connsiteY8" fmla="*/ 803220 h 836384"/>
              <a:gd name="connsiteX9" fmla="*/ 1083428 w 1857632"/>
              <a:gd name="connsiteY9" fmla="*/ 10868 h 836384"/>
              <a:gd name="connsiteX10" fmla="*/ 1092902 w 1857632"/>
              <a:gd name="connsiteY10" fmla="*/ 21875 h 836384"/>
              <a:gd name="connsiteX11" fmla="*/ -16 w 1857632"/>
              <a:gd name="connsiteY11" fmla="*/ 21875 h 836384"/>
              <a:gd name="connsiteX12" fmla="*/ 1800756 w 1857632"/>
              <a:gd name="connsiteY12" fmla="*/ 770192 h 836384"/>
              <a:gd name="connsiteX13" fmla="*/ 1857617 w 1857632"/>
              <a:gd name="connsiteY13" fmla="*/ 803220 h 836384"/>
              <a:gd name="connsiteX14" fmla="*/ 1800756 w 1857632"/>
              <a:gd name="connsiteY14" fmla="*/ 836247 h 8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632" h="836384">
                <a:moveTo>
                  <a:pt x="-16" y="-138"/>
                </a:moveTo>
                <a:lnTo>
                  <a:pt x="1092902" y="-138"/>
                </a:lnTo>
                <a:cubicBezTo>
                  <a:pt x="1098134" y="-138"/>
                  <a:pt x="1102377" y="4791"/>
                  <a:pt x="1102377" y="10868"/>
                </a:cubicBezTo>
                <a:lnTo>
                  <a:pt x="1102377" y="803220"/>
                </a:lnTo>
                <a:lnTo>
                  <a:pt x="1092902" y="792205"/>
                </a:lnTo>
                <a:lnTo>
                  <a:pt x="1810230" y="792205"/>
                </a:lnTo>
                <a:lnTo>
                  <a:pt x="1810230" y="814226"/>
                </a:lnTo>
                <a:lnTo>
                  <a:pt x="1092902" y="814226"/>
                </a:lnTo>
                <a:cubicBezTo>
                  <a:pt x="1087672" y="814226"/>
                  <a:pt x="1083428" y="809297"/>
                  <a:pt x="1083428" y="803220"/>
                </a:cubicBezTo>
                <a:lnTo>
                  <a:pt x="1083428" y="10868"/>
                </a:lnTo>
                <a:lnTo>
                  <a:pt x="1092902" y="21875"/>
                </a:lnTo>
                <a:lnTo>
                  <a:pt x="-16" y="21875"/>
                </a:lnTo>
                <a:close/>
                <a:moveTo>
                  <a:pt x="1800756" y="770192"/>
                </a:moveTo>
                <a:lnTo>
                  <a:pt x="1857617" y="803220"/>
                </a:lnTo>
                <a:lnTo>
                  <a:pt x="1800756" y="836247"/>
                </a:lnTo>
                <a:close/>
              </a:path>
            </a:pathLst>
          </a:custGeom>
          <a:solidFill>
            <a:srgbClr val="00B0F0"/>
          </a:solidFill>
          <a:ln w="6826" cap="flat">
            <a:noFill/>
            <a:prstDash val="solid"/>
            <a:miter/>
          </a:ln>
        </p:spPr>
        <p:txBody>
          <a:bodyPr rtlCol="0" anchor="ctr"/>
          <a:lstStyle/>
          <a:p>
            <a:endParaRPr lang="en-US"/>
          </a:p>
        </p:txBody>
      </p:sp>
      <p:sp>
        <p:nvSpPr>
          <p:cNvPr id="65" name="Content Placeholder 4">
            <a:extLst>
              <a:ext uri="{FF2B5EF4-FFF2-40B4-BE49-F238E27FC236}">
                <a16:creationId xmlns:a16="http://schemas.microsoft.com/office/drawing/2014/main" id="{D3BC7EE8-CE0C-43CF-97B9-6C74C38A688C}"/>
              </a:ext>
            </a:extLst>
          </p:cNvPr>
          <p:cNvSpPr/>
          <p:nvPr/>
        </p:nvSpPr>
        <p:spPr>
          <a:xfrm>
            <a:off x="3536586" y="1764024"/>
            <a:ext cx="1857632" cy="2320305"/>
          </a:xfrm>
          <a:custGeom>
            <a:avLst/>
            <a:gdLst>
              <a:gd name="connsiteX0" fmla="*/ -16 w 1857632"/>
              <a:gd name="connsiteY0" fmla="*/ -138 h 2320305"/>
              <a:gd name="connsiteX1" fmla="*/ 1084267 w 1857632"/>
              <a:gd name="connsiteY1" fmla="*/ -138 h 2320305"/>
              <a:gd name="connsiteX2" fmla="*/ 1093741 w 1857632"/>
              <a:gd name="connsiteY2" fmla="*/ 10868 h 2320305"/>
              <a:gd name="connsiteX3" fmla="*/ 1093741 w 1857632"/>
              <a:gd name="connsiteY3" fmla="*/ 2287140 h 2320305"/>
              <a:gd name="connsiteX4" fmla="*/ 1084267 w 1857632"/>
              <a:gd name="connsiteY4" fmla="*/ 2276126 h 2320305"/>
              <a:gd name="connsiteX5" fmla="*/ 1810230 w 1857632"/>
              <a:gd name="connsiteY5" fmla="*/ 2276126 h 2320305"/>
              <a:gd name="connsiteX6" fmla="*/ 1810230 w 1857632"/>
              <a:gd name="connsiteY6" fmla="*/ 2298146 h 2320305"/>
              <a:gd name="connsiteX7" fmla="*/ 1084267 w 1857632"/>
              <a:gd name="connsiteY7" fmla="*/ 2298146 h 2320305"/>
              <a:gd name="connsiteX8" fmla="*/ 1074785 w 1857632"/>
              <a:gd name="connsiteY8" fmla="*/ 2287140 h 2320305"/>
              <a:gd name="connsiteX9" fmla="*/ 1074785 w 1857632"/>
              <a:gd name="connsiteY9" fmla="*/ 10868 h 2320305"/>
              <a:gd name="connsiteX10" fmla="*/ 1084267 w 1857632"/>
              <a:gd name="connsiteY10" fmla="*/ 21874 h 2320305"/>
              <a:gd name="connsiteX11" fmla="*/ -16 w 1857632"/>
              <a:gd name="connsiteY11" fmla="*/ 21874 h 2320305"/>
              <a:gd name="connsiteX12" fmla="*/ 1800756 w 1857632"/>
              <a:gd name="connsiteY12" fmla="*/ 2254113 h 2320305"/>
              <a:gd name="connsiteX13" fmla="*/ 1857617 w 1857632"/>
              <a:gd name="connsiteY13" fmla="*/ 2287140 h 2320305"/>
              <a:gd name="connsiteX14" fmla="*/ 1800756 w 1857632"/>
              <a:gd name="connsiteY14" fmla="*/ 2320167 h 232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632" h="2320305">
                <a:moveTo>
                  <a:pt x="-16" y="-138"/>
                </a:moveTo>
                <a:lnTo>
                  <a:pt x="1084267" y="-138"/>
                </a:lnTo>
                <a:cubicBezTo>
                  <a:pt x="1089498" y="-138"/>
                  <a:pt x="1093741" y="4791"/>
                  <a:pt x="1093741" y="10868"/>
                </a:cubicBezTo>
                <a:lnTo>
                  <a:pt x="1093741" y="2287140"/>
                </a:lnTo>
                <a:lnTo>
                  <a:pt x="1084267" y="2276126"/>
                </a:lnTo>
                <a:lnTo>
                  <a:pt x="1810230" y="2276126"/>
                </a:lnTo>
                <a:lnTo>
                  <a:pt x="1810230" y="2298146"/>
                </a:lnTo>
                <a:lnTo>
                  <a:pt x="1084267" y="2298146"/>
                </a:lnTo>
                <a:cubicBezTo>
                  <a:pt x="1079029" y="2298146"/>
                  <a:pt x="1074785" y="2293217"/>
                  <a:pt x="1074785" y="2287140"/>
                </a:cubicBezTo>
                <a:lnTo>
                  <a:pt x="1074785" y="10868"/>
                </a:lnTo>
                <a:lnTo>
                  <a:pt x="1084267" y="21874"/>
                </a:lnTo>
                <a:lnTo>
                  <a:pt x="-16" y="21874"/>
                </a:lnTo>
                <a:close/>
                <a:moveTo>
                  <a:pt x="1800756" y="2254113"/>
                </a:moveTo>
                <a:lnTo>
                  <a:pt x="1857617" y="2287140"/>
                </a:lnTo>
                <a:lnTo>
                  <a:pt x="1800756" y="2320167"/>
                </a:lnTo>
                <a:close/>
              </a:path>
            </a:pathLst>
          </a:custGeom>
          <a:solidFill>
            <a:srgbClr val="00B0F0"/>
          </a:solidFill>
          <a:ln w="6826" cap="flat">
            <a:noFill/>
            <a:prstDash val="solid"/>
            <a:miter/>
          </a:ln>
        </p:spPr>
        <p:txBody>
          <a:bodyPr rtlCol="0" anchor="ctr"/>
          <a:lstStyle/>
          <a:p>
            <a:endParaRPr lang="en-US"/>
          </a:p>
        </p:txBody>
      </p:sp>
      <p:sp>
        <p:nvSpPr>
          <p:cNvPr id="66" name="Content Placeholder 4">
            <a:extLst>
              <a:ext uri="{FF2B5EF4-FFF2-40B4-BE49-F238E27FC236}">
                <a16:creationId xmlns:a16="http://schemas.microsoft.com/office/drawing/2014/main" id="{C6CE6DEB-3856-478D-807F-620EE4245CE9}"/>
              </a:ext>
            </a:extLst>
          </p:cNvPr>
          <p:cNvSpPr/>
          <p:nvPr/>
        </p:nvSpPr>
        <p:spPr>
          <a:xfrm flipV="1">
            <a:off x="3643199" y="4020872"/>
            <a:ext cx="1753983" cy="735609"/>
          </a:xfrm>
          <a:custGeom>
            <a:avLst/>
            <a:gdLst>
              <a:gd name="connsiteX0" fmla="*/ 538 w 1753983"/>
              <a:gd name="connsiteY0" fmla="*/ 317 h 735609"/>
              <a:gd name="connsiteX1" fmla="*/ 981171 w 1753983"/>
              <a:gd name="connsiteY1" fmla="*/ 317 h 735609"/>
              <a:gd name="connsiteX2" fmla="*/ 990653 w 1753983"/>
              <a:gd name="connsiteY2" fmla="*/ 11326 h 735609"/>
              <a:gd name="connsiteX3" fmla="*/ 990653 w 1753983"/>
              <a:gd name="connsiteY3" fmla="*/ 702899 h 735609"/>
              <a:gd name="connsiteX4" fmla="*/ 981171 w 1753983"/>
              <a:gd name="connsiteY4" fmla="*/ 691891 h 735609"/>
              <a:gd name="connsiteX5" fmla="*/ 1707142 w 1753983"/>
              <a:gd name="connsiteY5" fmla="*/ 691891 h 735609"/>
              <a:gd name="connsiteX6" fmla="*/ 1707142 w 1753983"/>
              <a:gd name="connsiteY6" fmla="*/ 713909 h 735609"/>
              <a:gd name="connsiteX7" fmla="*/ 981171 w 1753983"/>
              <a:gd name="connsiteY7" fmla="*/ 713909 h 735609"/>
              <a:gd name="connsiteX8" fmla="*/ 971697 w 1753983"/>
              <a:gd name="connsiteY8" fmla="*/ 702899 h 735609"/>
              <a:gd name="connsiteX9" fmla="*/ 971697 w 1753983"/>
              <a:gd name="connsiteY9" fmla="*/ 11326 h 735609"/>
              <a:gd name="connsiteX10" fmla="*/ 981171 w 1753983"/>
              <a:gd name="connsiteY10" fmla="*/ 22335 h 735609"/>
              <a:gd name="connsiteX11" fmla="*/ 538 w 1753983"/>
              <a:gd name="connsiteY11" fmla="*/ 22335 h 735609"/>
              <a:gd name="connsiteX12" fmla="*/ 1697661 w 1753983"/>
              <a:gd name="connsiteY12" fmla="*/ 669872 h 735609"/>
              <a:gd name="connsiteX13" fmla="*/ 1754521 w 1753983"/>
              <a:gd name="connsiteY13" fmla="*/ 702899 h 735609"/>
              <a:gd name="connsiteX14" fmla="*/ 1697661 w 1753983"/>
              <a:gd name="connsiteY14" fmla="*/ 735926 h 73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3983" h="735609">
                <a:moveTo>
                  <a:pt x="538" y="317"/>
                </a:moveTo>
                <a:lnTo>
                  <a:pt x="981171" y="317"/>
                </a:lnTo>
                <a:cubicBezTo>
                  <a:pt x="986409" y="317"/>
                  <a:pt x="990653" y="5246"/>
                  <a:pt x="990653" y="11326"/>
                </a:cubicBezTo>
                <a:lnTo>
                  <a:pt x="990653" y="702899"/>
                </a:lnTo>
                <a:lnTo>
                  <a:pt x="981171" y="691891"/>
                </a:lnTo>
                <a:lnTo>
                  <a:pt x="1707142" y="691891"/>
                </a:lnTo>
                <a:lnTo>
                  <a:pt x="1707142" y="713909"/>
                </a:lnTo>
                <a:lnTo>
                  <a:pt x="981171" y="713909"/>
                </a:lnTo>
                <a:cubicBezTo>
                  <a:pt x="975940" y="713909"/>
                  <a:pt x="971697" y="708980"/>
                  <a:pt x="971697" y="702899"/>
                </a:cubicBezTo>
                <a:lnTo>
                  <a:pt x="971697" y="11326"/>
                </a:lnTo>
                <a:lnTo>
                  <a:pt x="981171" y="22335"/>
                </a:lnTo>
                <a:lnTo>
                  <a:pt x="538" y="22335"/>
                </a:lnTo>
                <a:close/>
                <a:moveTo>
                  <a:pt x="1697661" y="669872"/>
                </a:moveTo>
                <a:lnTo>
                  <a:pt x="1754521" y="702899"/>
                </a:lnTo>
                <a:lnTo>
                  <a:pt x="1697661" y="735926"/>
                </a:lnTo>
                <a:close/>
              </a:path>
            </a:pathLst>
          </a:custGeom>
          <a:solidFill>
            <a:srgbClr val="00B0F0"/>
          </a:solidFill>
          <a:ln w="6826" cap="flat">
            <a:noFill/>
            <a:prstDash val="solid"/>
            <a:miter/>
          </a:ln>
        </p:spPr>
        <p:txBody>
          <a:bodyPr rtlCol="0" anchor="ctr"/>
          <a:lstStyle/>
          <a:p>
            <a:endParaRPr lang="en-US"/>
          </a:p>
        </p:txBody>
      </p:sp>
      <p:sp>
        <p:nvSpPr>
          <p:cNvPr id="67" name="Content Placeholder 4">
            <a:extLst>
              <a:ext uri="{FF2B5EF4-FFF2-40B4-BE49-F238E27FC236}">
                <a16:creationId xmlns:a16="http://schemas.microsoft.com/office/drawing/2014/main" id="{8A2F45A8-4CA7-460F-9319-B6E21FC361BC}"/>
              </a:ext>
            </a:extLst>
          </p:cNvPr>
          <p:cNvSpPr/>
          <p:nvPr/>
        </p:nvSpPr>
        <p:spPr>
          <a:xfrm flipV="1">
            <a:off x="6372493" y="3186935"/>
            <a:ext cx="762276" cy="873270"/>
          </a:xfrm>
          <a:custGeom>
            <a:avLst/>
            <a:gdLst>
              <a:gd name="connsiteX0" fmla="*/ 922 w 762276"/>
              <a:gd name="connsiteY0" fmla="*/ 216 h 873270"/>
              <a:gd name="connsiteX1" fmla="*/ 382059 w 762276"/>
              <a:gd name="connsiteY1" fmla="*/ 216 h 873270"/>
              <a:gd name="connsiteX2" fmla="*/ 391535 w 762276"/>
              <a:gd name="connsiteY2" fmla="*/ 11225 h 873270"/>
              <a:gd name="connsiteX3" fmla="*/ 391535 w 762276"/>
              <a:gd name="connsiteY3" fmla="*/ 840459 h 873270"/>
              <a:gd name="connsiteX4" fmla="*/ 382059 w 762276"/>
              <a:gd name="connsiteY4" fmla="*/ 829447 h 873270"/>
              <a:gd name="connsiteX5" fmla="*/ 715812 w 762276"/>
              <a:gd name="connsiteY5" fmla="*/ 829447 h 873270"/>
              <a:gd name="connsiteX6" fmla="*/ 715812 w 762276"/>
              <a:gd name="connsiteY6" fmla="*/ 851465 h 873270"/>
              <a:gd name="connsiteX7" fmla="*/ 382059 w 762276"/>
              <a:gd name="connsiteY7" fmla="*/ 851465 h 873270"/>
              <a:gd name="connsiteX8" fmla="*/ 372582 w 762276"/>
              <a:gd name="connsiteY8" fmla="*/ 840459 h 873270"/>
              <a:gd name="connsiteX9" fmla="*/ 372582 w 762276"/>
              <a:gd name="connsiteY9" fmla="*/ 11225 h 873270"/>
              <a:gd name="connsiteX10" fmla="*/ 382059 w 762276"/>
              <a:gd name="connsiteY10" fmla="*/ 22234 h 873270"/>
              <a:gd name="connsiteX11" fmla="*/ 922 w 762276"/>
              <a:gd name="connsiteY11" fmla="*/ 22234 h 873270"/>
              <a:gd name="connsiteX12" fmla="*/ 706336 w 762276"/>
              <a:gd name="connsiteY12" fmla="*/ 807430 h 873270"/>
              <a:gd name="connsiteX13" fmla="*/ 763198 w 762276"/>
              <a:gd name="connsiteY13" fmla="*/ 840459 h 873270"/>
              <a:gd name="connsiteX14" fmla="*/ 706336 w 762276"/>
              <a:gd name="connsiteY14" fmla="*/ 873486 h 87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276" h="873270">
                <a:moveTo>
                  <a:pt x="922" y="216"/>
                </a:moveTo>
                <a:lnTo>
                  <a:pt x="382059" y="216"/>
                </a:lnTo>
                <a:cubicBezTo>
                  <a:pt x="387293" y="216"/>
                  <a:pt x="391535" y="5145"/>
                  <a:pt x="391535" y="11225"/>
                </a:cubicBezTo>
                <a:lnTo>
                  <a:pt x="391535" y="840459"/>
                </a:lnTo>
                <a:lnTo>
                  <a:pt x="382059" y="829447"/>
                </a:lnTo>
                <a:lnTo>
                  <a:pt x="715812" y="829447"/>
                </a:lnTo>
                <a:lnTo>
                  <a:pt x="715812" y="851465"/>
                </a:lnTo>
                <a:lnTo>
                  <a:pt x="382059" y="851465"/>
                </a:lnTo>
                <a:cubicBezTo>
                  <a:pt x="376825" y="851465"/>
                  <a:pt x="372582" y="846536"/>
                  <a:pt x="372582" y="840459"/>
                </a:cubicBezTo>
                <a:lnTo>
                  <a:pt x="372582" y="11225"/>
                </a:lnTo>
                <a:lnTo>
                  <a:pt x="382059" y="22234"/>
                </a:lnTo>
                <a:lnTo>
                  <a:pt x="922" y="22234"/>
                </a:lnTo>
                <a:close/>
                <a:moveTo>
                  <a:pt x="706336" y="807430"/>
                </a:moveTo>
                <a:lnTo>
                  <a:pt x="763198" y="840459"/>
                </a:lnTo>
                <a:lnTo>
                  <a:pt x="706336" y="873486"/>
                </a:lnTo>
                <a:close/>
              </a:path>
            </a:pathLst>
          </a:custGeom>
          <a:solidFill>
            <a:srgbClr val="00B0F0"/>
          </a:solidFill>
          <a:ln w="6826" cap="flat">
            <a:noFill/>
            <a:prstDash val="solid"/>
            <a:miter/>
          </a:ln>
        </p:spPr>
        <p:txBody>
          <a:bodyPr rtlCol="0" anchor="ctr"/>
          <a:lstStyle/>
          <a:p>
            <a:endParaRPr lang="en-US"/>
          </a:p>
        </p:txBody>
      </p:sp>
      <p:sp>
        <p:nvSpPr>
          <p:cNvPr id="68" name="Content Placeholder 4">
            <a:extLst>
              <a:ext uri="{FF2B5EF4-FFF2-40B4-BE49-F238E27FC236}">
                <a16:creationId xmlns:a16="http://schemas.microsoft.com/office/drawing/2014/main" id="{5EE91FA3-990C-44C8-A64A-2CB18D6DCE27}"/>
              </a:ext>
            </a:extLst>
          </p:cNvPr>
          <p:cNvSpPr/>
          <p:nvPr/>
        </p:nvSpPr>
        <p:spPr>
          <a:xfrm>
            <a:off x="7829538" y="3343814"/>
            <a:ext cx="103698" cy="861121"/>
          </a:xfrm>
          <a:custGeom>
            <a:avLst/>
            <a:gdLst>
              <a:gd name="connsiteX0" fmla="*/ 103683 w 103698"/>
              <a:gd name="connsiteY0" fmla="*/ -138 h 861121"/>
              <a:gd name="connsiteX1" fmla="*/ 103683 w 103698"/>
              <a:gd name="connsiteY1" fmla="*/ 430435 h 861121"/>
              <a:gd name="connsiteX2" fmla="*/ 94230 w 103698"/>
              <a:gd name="connsiteY2" fmla="*/ 441441 h 861121"/>
              <a:gd name="connsiteX3" fmla="*/ 28414 w 103698"/>
              <a:gd name="connsiteY3" fmla="*/ 441441 h 861121"/>
              <a:gd name="connsiteX4" fmla="*/ 37867 w 103698"/>
              <a:gd name="connsiteY4" fmla="*/ 430435 h 861121"/>
              <a:gd name="connsiteX5" fmla="*/ 37867 w 103698"/>
              <a:gd name="connsiteY5" fmla="*/ 805944 h 861121"/>
              <a:gd name="connsiteX6" fmla="*/ 18961 w 103698"/>
              <a:gd name="connsiteY6" fmla="*/ 805944 h 861121"/>
              <a:gd name="connsiteX7" fmla="*/ 18961 w 103698"/>
              <a:gd name="connsiteY7" fmla="*/ 430435 h 861121"/>
              <a:gd name="connsiteX8" fmla="*/ 28414 w 103698"/>
              <a:gd name="connsiteY8" fmla="*/ 419421 h 861121"/>
              <a:gd name="connsiteX9" fmla="*/ 94230 w 103698"/>
              <a:gd name="connsiteY9" fmla="*/ 419421 h 861121"/>
              <a:gd name="connsiteX10" fmla="*/ 84706 w 103698"/>
              <a:gd name="connsiteY10" fmla="*/ 430435 h 861121"/>
              <a:gd name="connsiteX11" fmla="*/ 84706 w 103698"/>
              <a:gd name="connsiteY11" fmla="*/ -138 h 861121"/>
              <a:gd name="connsiteX12" fmla="*/ 56844 w 103698"/>
              <a:gd name="connsiteY12" fmla="*/ 794930 h 861121"/>
              <a:gd name="connsiteX13" fmla="*/ 28414 w 103698"/>
              <a:gd name="connsiteY13" fmla="*/ 860984 h 861121"/>
              <a:gd name="connsiteX14" fmla="*/ -16 w 103698"/>
              <a:gd name="connsiteY14" fmla="*/ 794930 h 86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698" h="861121">
                <a:moveTo>
                  <a:pt x="103683" y="-138"/>
                </a:moveTo>
                <a:lnTo>
                  <a:pt x="103683" y="430435"/>
                </a:lnTo>
                <a:cubicBezTo>
                  <a:pt x="103683" y="436512"/>
                  <a:pt x="99418" y="441441"/>
                  <a:pt x="94230" y="441441"/>
                </a:cubicBezTo>
                <a:lnTo>
                  <a:pt x="28414" y="441441"/>
                </a:lnTo>
                <a:lnTo>
                  <a:pt x="37867" y="430435"/>
                </a:lnTo>
                <a:lnTo>
                  <a:pt x="37867" y="805944"/>
                </a:lnTo>
                <a:lnTo>
                  <a:pt x="18961" y="805944"/>
                </a:lnTo>
                <a:lnTo>
                  <a:pt x="18961" y="430435"/>
                </a:lnTo>
                <a:cubicBezTo>
                  <a:pt x="18961" y="424350"/>
                  <a:pt x="23155" y="419421"/>
                  <a:pt x="28414" y="419421"/>
                </a:cubicBezTo>
                <a:lnTo>
                  <a:pt x="94230" y="419421"/>
                </a:lnTo>
                <a:lnTo>
                  <a:pt x="84706" y="430435"/>
                </a:lnTo>
                <a:lnTo>
                  <a:pt x="84706" y="-138"/>
                </a:lnTo>
                <a:close/>
                <a:moveTo>
                  <a:pt x="56844" y="794930"/>
                </a:moveTo>
                <a:lnTo>
                  <a:pt x="28414" y="860984"/>
                </a:lnTo>
                <a:lnTo>
                  <a:pt x="-16" y="794930"/>
                </a:lnTo>
                <a:close/>
              </a:path>
            </a:pathLst>
          </a:custGeom>
          <a:solidFill>
            <a:srgbClr val="000000"/>
          </a:solidFill>
          <a:ln w="6826" cap="flat">
            <a:noFill/>
            <a:prstDash val="solid"/>
            <a:miter/>
          </a:ln>
        </p:spPr>
        <p:txBody>
          <a:bodyPr rtlCol="0" anchor="ctr"/>
          <a:lstStyle/>
          <a:p>
            <a:endParaRPr lang="en-US"/>
          </a:p>
        </p:txBody>
      </p:sp>
      <p:sp>
        <p:nvSpPr>
          <p:cNvPr id="69" name="Content Placeholder 4">
            <a:extLst>
              <a:ext uri="{FF2B5EF4-FFF2-40B4-BE49-F238E27FC236}">
                <a16:creationId xmlns:a16="http://schemas.microsoft.com/office/drawing/2014/main" id="{1539D0A9-17D5-4429-BCFA-7C34F94FD656}"/>
              </a:ext>
            </a:extLst>
          </p:cNvPr>
          <p:cNvSpPr/>
          <p:nvPr/>
        </p:nvSpPr>
        <p:spPr>
          <a:xfrm>
            <a:off x="7239612" y="3541976"/>
            <a:ext cx="426452" cy="297243"/>
          </a:xfrm>
          <a:custGeom>
            <a:avLst/>
            <a:gdLst>
              <a:gd name="connsiteX0" fmla="*/ -16 w 426452"/>
              <a:gd name="connsiteY0" fmla="*/ 148484 h 297243"/>
              <a:gd name="connsiteX1" fmla="*/ 213210 w 426452"/>
              <a:gd name="connsiteY1" fmla="*/ -138 h 297243"/>
              <a:gd name="connsiteX2" fmla="*/ 426436 w 426452"/>
              <a:gd name="connsiteY2" fmla="*/ 148484 h 297243"/>
              <a:gd name="connsiteX3" fmla="*/ 213210 w 426452"/>
              <a:gd name="connsiteY3" fmla="*/ 297105 h 297243"/>
              <a:gd name="connsiteX4" fmla="*/ -16 w 426452"/>
              <a:gd name="connsiteY4" fmla="*/ 148484 h 29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97243">
                <a:moveTo>
                  <a:pt x="-16" y="148484"/>
                </a:moveTo>
                <a:cubicBezTo>
                  <a:pt x="-16" y="66403"/>
                  <a:pt x="95439" y="-138"/>
                  <a:pt x="213210" y="-138"/>
                </a:cubicBezTo>
                <a:cubicBezTo>
                  <a:pt x="330982" y="-138"/>
                  <a:pt x="426436" y="66403"/>
                  <a:pt x="426436" y="148484"/>
                </a:cubicBezTo>
                <a:cubicBezTo>
                  <a:pt x="426436" y="230564"/>
                  <a:pt x="330982" y="297105"/>
                  <a:pt x="213210" y="297105"/>
                </a:cubicBezTo>
                <a:cubicBezTo>
                  <a:pt x="95439" y="297105"/>
                  <a:pt x="-16" y="230564"/>
                  <a:pt x="-16" y="148484"/>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0" name="Content Placeholder 4">
            <a:extLst>
              <a:ext uri="{FF2B5EF4-FFF2-40B4-BE49-F238E27FC236}">
                <a16:creationId xmlns:a16="http://schemas.microsoft.com/office/drawing/2014/main" id="{3E4EE157-A9F1-4625-8D5A-3DAB7B3E3F79}"/>
              </a:ext>
            </a:extLst>
          </p:cNvPr>
          <p:cNvSpPr txBox="1"/>
          <p:nvPr/>
        </p:nvSpPr>
        <p:spPr>
          <a:xfrm>
            <a:off x="7252912" y="3546560"/>
            <a:ext cx="356188"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Q1</a:t>
            </a:r>
          </a:p>
        </p:txBody>
      </p:sp>
      <p:sp>
        <p:nvSpPr>
          <p:cNvPr id="71" name="Content Placeholder 4">
            <a:extLst>
              <a:ext uri="{FF2B5EF4-FFF2-40B4-BE49-F238E27FC236}">
                <a16:creationId xmlns:a16="http://schemas.microsoft.com/office/drawing/2014/main" id="{52AAC80C-BA4B-45AD-91EF-4EFDD20FBDAA}"/>
              </a:ext>
            </a:extLst>
          </p:cNvPr>
          <p:cNvSpPr/>
          <p:nvPr/>
        </p:nvSpPr>
        <p:spPr>
          <a:xfrm>
            <a:off x="6535966" y="2427314"/>
            <a:ext cx="426452" cy="297243"/>
          </a:xfrm>
          <a:custGeom>
            <a:avLst/>
            <a:gdLst>
              <a:gd name="connsiteX0" fmla="*/ -16 w 426452"/>
              <a:gd name="connsiteY0" fmla="*/ 148484 h 297243"/>
              <a:gd name="connsiteX1" fmla="*/ 213210 w 426452"/>
              <a:gd name="connsiteY1" fmla="*/ -138 h 297243"/>
              <a:gd name="connsiteX2" fmla="*/ 426436 w 426452"/>
              <a:gd name="connsiteY2" fmla="*/ 148484 h 297243"/>
              <a:gd name="connsiteX3" fmla="*/ 213210 w 426452"/>
              <a:gd name="connsiteY3" fmla="*/ 297105 h 297243"/>
              <a:gd name="connsiteX4" fmla="*/ -16 w 426452"/>
              <a:gd name="connsiteY4" fmla="*/ 148484 h 29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97243">
                <a:moveTo>
                  <a:pt x="-16" y="148484"/>
                </a:moveTo>
                <a:cubicBezTo>
                  <a:pt x="-16" y="66403"/>
                  <a:pt x="95452" y="-138"/>
                  <a:pt x="213210" y="-138"/>
                </a:cubicBezTo>
                <a:cubicBezTo>
                  <a:pt x="330982" y="-138"/>
                  <a:pt x="426436" y="66403"/>
                  <a:pt x="426436" y="148484"/>
                </a:cubicBezTo>
                <a:cubicBezTo>
                  <a:pt x="426436" y="230564"/>
                  <a:pt x="330982" y="297105"/>
                  <a:pt x="213210" y="297105"/>
                </a:cubicBezTo>
                <a:cubicBezTo>
                  <a:pt x="95452" y="297105"/>
                  <a:pt x="-16" y="230564"/>
                  <a:pt x="-16" y="148484"/>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2" name="Content Placeholder 4">
            <a:extLst>
              <a:ext uri="{FF2B5EF4-FFF2-40B4-BE49-F238E27FC236}">
                <a16:creationId xmlns:a16="http://schemas.microsoft.com/office/drawing/2014/main" id="{760A2227-E96B-4AD5-988A-45824E774913}"/>
              </a:ext>
            </a:extLst>
          </p:cNvPr>
          <p:cNvSpPr txBox="1"/>
          <p:nvPr/>
        </p:nvSpPr>
        <p:spPr>
          <a:xfrm>
            <a:off x="6542998" y="2423642"/>
            <a:ext cx="383438"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Q2</a:t>
            </a:r>
          </a:p>
        </p:txBody>
      </p:sp>
      <p:sp>
        <p:nvSpPr>
          <p:cNvPr id="73" name="Content Placeholder 4">
            <a:extLst>
              <a:ext uri="{FF2B5EF4-FFF2-40B4-BE49-F238E27FC236}">
                <a16:creationId xmlns:a16="http://schemas.microsoft.com/office/drawing/2014/main" id="{E771E999-5FF2-47AF-BCC1-B8D87F89CDC2}"/>
              </a:ext>
            </a:extLst>
          </p:cNvPr>
          <p:cNvSpPr/>
          <p:nvPr/>
        </p:nvSpPr>
        <p:spPr>
          <a:xfrm>
            <a:off x="4830158" y="2468598"/>
            <a:ext cx="426452" cy="288986"/>
          </a:xfrm>
          <a:custGeom>
            <a:avLst/>
            <a:gdLst>
              <a:gd name="connsiteX0" fmla="*/ -16 w 426452"/>
              <a:gd name="connsiteY0" fmla="*/ 144355 h 288986"/>
              <a:gd name="connsiteX1" fmla="*/ 213210 w 426452"/>
              <a:gd name="connsiteY1" fmla="*/ -138 h 288986"/>
              <a:gd name="connsiteX2" fmla="*/ 426436 w 426452"/>
              <a:gd name="connsiteY2" fmla="*/ 144355 h 288986"/>
              <a:gd name="connsiteX3" fmla="*/ 213210 w 426452"/>
              <a:gd name="connsiteY3" fmla="*/ 288848 h 288986"/>
              <a:gd name="connsiteX4" fmla="*/ -16 w 426452"/>
              <a:gd name="connsiteY4" fmla="*/ 144355 h 28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88986">
                <a:moveTo>
                  <a:pt x="-16" y="144355"/>
                </a:moveTo>
                <a:cubicBezTo>
                  <a:pt x="-16" y="64554"/>
                  <a:pt x="95452" y="-138"/>
                  <a:pt x="213210" y="-138"/>
                </a:cubicBezTo>
                <a:cubicBezTo>
                  <a:pt x="330975" y="-138"/>
                  <a:pt x="426436" y="64554"/>
                  <a:pt x="426436" y="144355"/>
                </a:cubicBezTo>
                <a:cubicBezTo>
                  <a:pt x="426436" y="224157"/>
                  <a:pt x="330975" y="288848"/>
                  <a:pt x="213210" y="288848"/>
                </a:cubicBezTo>
                <a:cubicBezTo>
                  <a:pt x="95452" y="288848"/>
                  <a:pt x="-16" y="224157"/>
                  <a:pt x="-16" y="144355"/>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4" name="Content Placeholder 4">
            <a:extLst>
              <a:ext uri="{FF2B5EF4-FFF2-40B4-BE49-F238E27FC236}">
                <a16:creationId xmlns:a16="http://schemas.microsoft.com/office/drawing/2014/main" id="{70DB622F-F52D-42EA-BCB9-8CF104893970}"/>
              </a:ext>
            </a:extLst>
          </p:cNvPr>
          <p:cNvSpPr txBox="1"/>
          <p:nvPr/>
        </p:nvSpPr>
        <p:spPr>
          <a:xfrm>
            <a:off x="4836322" y="2464925"/>
            <a:ext cx="378630"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Q3</a:t>
            </a:r>
          </a:p>
        </p:txBody>
      </p:sp>
      <p:sp>
        <p:nvSpPr>
          <p:cNvPr id="75" name="Content Placeholder 4">
            <a:extLst>
              <a:ext uri="{FF2B5EF4-FFF2-40B4-BE49-F238E27FC236}">
                <a16:creationId xmlns:a16="http://schemas.microsoft.com/office/drawing/2014/main" id="{6E8BF42E-3EB3-431C-8347-57F89CEF6405}"/>
              </a:ext>
            </a:extLst>
          </p:cNvPr>
          <p:cNvSpPr/>
          <p:nvPr/>
        </p:nvSpPr>
        <p:spPr>
          <a:xfrm>
            <a:off x="1681520" y="1436503"/>
            <a:ext cx="419344" cy="288986"/>
          </a:xfrm>
          <a:custGeom>
            <a:avLst/>
            <a:gdLst>
              <a:gd name="connsiteX0" fmla="*/ -16 w 419344"/>
              <a:gd name="connsiteY0" fmla="*/ 144355 h 288986"/>
              <a:gd name="connsiteX1" fmla="*/ 209656 w 419344"/>
              <a:gd name="connsiteY1" fmla="*/ -138 h 288986"/>
              <a:gd name="connsiteX2" fmla="*/ 419329 w 419344"/>
              <a:gd name="connsiteY2" fmla="*/ 144355 h 288986"/>
              <a:gd name="connsiteX3" fmla="*/ 209656 w 419344"/>
              <a:gd name="connsiteY3" fmla="*/ 288848 h 288986"/>
              <a:gd name="connsiteX4" fmla="*/ -16 w 419344"/>
              <a:gd name="connsiteY4" fmla="*/ 144355 h 28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44" h="288986">
                <a:moveTo>
                  <a:pt x="-16" y="144355"/>
                </a:moveTo>
                <a:cubicBezTo>
                  <a:pt x="-16" y="64554"/>
                  <a:pt x="93860" y="-138"/>
                  <a:pt x="209656" y="-138"/>
                </a:cubicBezTo>
                <a:cubicBezTo>
                  <a:pt x="325452" y="-138"/>
                  <a:pt x="419329" y="64554"/>
                  <a:pt x="419329" y="144355"/>
                </a:cubicBezTo>
                <a:cubicBezTo>
                  <a:pt x="419329" y="224157"/>
                  <a:pt x="325452" y="288848"/>
                  <a:pt x="209656" y="288848"/>
                </a:cubicBezTo>
                <a:cubicBezTo>
                  <a:pt x="93860" y="288848"/>
                  <a:pt x="-16" y="224157"/>
                  <a:pt x="-16" y="144355"/>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6" name="Content Placeholder 4">
            <a:extLst>
              <a:ext uri="{FF2B5EF4-FFF2-40B4-BE49-F238E27FC236}">
                <a16:creationId xmlns:a16="http://schemas.microsoft.com/office/drawing/2014/main" id="{058DCB27-5670-4A9C-8A17-2A6649AB3DCA}"/>
              </a:ext>
            </a:extLst>
          </p:cNvPr>
          <p:cNvSpPr txBox="1"/>
          <p:nvPr/>
        </p:nvSpPr>
        <p:spPr>
          <a:xfrm>
            <a:off x="1680761" y="1452709"/>
            <a:ext cx="389850"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Q4</a:t>
            </a:r>
          </a:p>
        </p:txBody>
      </p:sp>
      <p:sp>
        <p:nvSpPr>
          <p:cNvPr id="77" name="Content Placeholder 4">
            <a:extLst>
              <a:ext uri="{FF2B5EF4-FFF2-40B4-BE49-F238E27FC236}">
                <a16:creationId xmlns:a16="http://schemas.microsoft.com/office/drawing/2014/main" id="{51103265-4224-433F-8C51-71ECC5EC940E}"/>
              </a:ext>
            </a:extLst>
          </p:cNvPr>
          <p:cNvSpPr/>
          <p:nvPr/>
        </p:nvSpPr>
        <p:spPr>
          <a:xfrm>
            <a:off x="1695735" y="2914463"/>
            <a:ext cx="426452" cy="288986"/>
          </a:xfrm>
          <a:custGeom>
            <a:avLst/>
            <a:gdLst>
              <a:gd name="connsiteX0" fmla="*/ -16 w 426452"/>
              <a:gd name="connsiteY0" fmla="*/ 144355 h 288986"/>
              <a:gd name="connsiteX1" fmla="*/ 213210 w 426452"/>
              <a:gd name="connsiteY1" fmla="*/ -138 h 288986"/>
              <a:gd name="connsiteX2" fmla="*/ 426436 w 426452"/>
              <a:gd name="connsiteY2" fmla="*/ 144355 h 288986"/>
              <a:gd name="connsiteX3" fmla="*/ 213210 w 426452"/>
              <a:gd name="connsiteY3" fmla="*/ 288848 h 288986"/>
              <a:gd name="connsiteX4" fmla="*/ -16 w 426452"/>
              <a:gd name="connsiteY4" fmla="*/ 144355 h 28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88986">
                <a:moveTo>
                  <a:pt x="-16" y="144355"/>
                </a:moveTo>
                <a:cubicBezTo>
                  <a:pt x="-16" y="64554"/>
                  <a:pt x="95452" y="-138"/>
                  <a:pt x="213210" y="-138"/>
                </a:cubicBezTo>
                <a:cubicBezTo>
                  <a:pt x="330975" y="-138"/>
                  <a:pt x="426436" y="64554"/>
                  <a:pt x="426436" y="144355"/>
                </a:cubicBezTo>
                <a:cubicBezTo>
                  <a:pt x="426436" y="224157"/>
                  <a:pt x="330975" y="288848"/>
                  <a:pt x="213210" y="288848"/>
                </a:cubicBezTo>
                <a:cubicBezTo>
                  <a:pt x="95452" y="288848"/>
                  <a:pt x="-16" y="224157"/>
                  <a:pt x="-16" y="144355"/>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8" name="Content Placeholder 4">
            <a:extLst>
              <a:ext uri="{FF2B5EF4-FFF2-40B4-BE49-F238E27FC236}">
                <a16:creationId xmlns:a16="http://schemas.microsoft.com/office/drawing/2014/main" id="{23F7F707-FD5A-44E8-BFF9-36250E1EF862}"/>
              </a:ext>
            </a:extLst>
          </p:cNvPr>
          <p:cNvSpPr txBox="1"/>
          <p:nvPr/>
        </p:nvSpPr>
        <p:spPr>
          <a:xfrm>
            <a:off x="1700179" y="2930668"/>
            <a:ext cx="389850"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Q4</a:t>
            </a:r>
          </a:p>
        </p:txBody>
      </p:sp>
      <p:sp>
        <p:nvSpPr>
          <p:cNvPr id="79" name="Content Placeholder 4">
            <a:extLst>
              <a:ext uri="{FF2B5EF4-FFF2-40B4-BE49-F238E27FC236}">
                <a16:creationId xmlns:a16="http://schemas.microsoft.com/office/drawing/2014/main" id="{CC0B116A-35EA-4C67-98D3-8587296B1908}"/>
              </a:ext>
            </a:extLst>
          </p:cNvPr>
          <p:cNvSpPr/>
          <p:nvPr/>
        </p:nvSpPr>
        <p:spPr>
          <a:xfrm>
            <a:off x="1681520" y="4458476"/>
            <a:ext cx="426452" cy="297243"/>
          </a:xfrm>
          <a:custGeom>
            <a:avLst/>
            <a:gdLst>
              <a:gd name="connsiteX0" fmla="*/ -16 w 426452"/>
              <a:gd name="connsiteY0" fmla="*/ 148484 h 297243"/>
              <a:gd name="connsiteX1" fmla="*/ 213210 w 426452"/>
              <a:gd name="connsiteY1" fmla="*/ -138 h 297243"/>
              <a:gd name="connsiteX2" fmla="*/ 426436 w 426452"/>
              <a:gd name="connsiteY2" fmla="*/ 148484 h 297243"/>
              <a:gd name="connsiteX3" fmla="*/ 213210 w 426452"/>
              <a:gd name="connsiteY3" fmla="*/ 297105 h 297243"/>
              <a:gd name="connsiteX4" fmla="*/ -16 w 426452"/>
              <a:gd name="connsiteY4" fmla="*/ 148484 h 29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97243">
                <a:moveTo>
                  <a:pt x="-16" y="148484"/>
                </a:moveTo>
                <a:cubicBezTo>
                  <a:pt x="-16" y="66403"/>
                  <a:pt x="95452" y="-138"/>
                  <a:pt x="213210" y="-138"/>
                </a:cubicBezTo>
                <a:cubicBezTo>
                  <a:pt x="330975" y="-138"/>
                  <a:pt x="426436" y="66403"/>
                  <a:pt x="426436" y="148484"/>
                </a:cubicBezTo>
                <a:cubicBezTo>
                  <a:pt x="426436" y="230564"/>
                  <a:pt x="330975" y="297105"/>
                  <a:pt x="213210" y="297105"/>
                </a:cubicBezTo>
                <a:cubicBezTo>
                  <a:pt x="95452" y="297105"/>
                  <a:pt x="-16" y="230564"/>
                  <a:pt x="-16" y="148484"/>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0" name="Content Placeholder 4">
            <a:extLst>
              <a:ext uri="{FF2B5EF4-FFF2-40B4-BE49-F238E27FC236}">
                <a16:creationId xmlns:a16="http://schemas.microsoft.com/office/drawing/2014/main" id="{1F9A5532-AF6B-4F52-A6CD-58EE5F852220}"/>
              </a:ext>
            </a:extLst>
          </p:cNvPr>
          <p:cNvSpPr txBox="1"/>
          <p:nvPr/>
        </p:nvSpPr>
        <p:spPr>
          <a:xfrm>
            <a:off x="1682744" y="4482938"/>
            <a:ext cx="389850"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Q4</a:t>
            </a:r>
          </a:p>
        </p:txBody>
      </p:sp>
      <p:sp>
        <p:nvSpPr>
          <p:cNvPr id="81" name="Content Placeholder 4">
            <a:extLst>
              <a:ext uri="{FF2B5EF4-FFF2-40B4-BE49-F238E27FC236}">
                <a16:creationId xmlns:a16="http://schemas.microsoft.com/office/drawing/2014/main" id="{017A0A46-2C94-4D9F-BEC9-B62EA24FFC7C}"/>
              </a:ext>
            </a:extLst>
          </p:cNvPr>
          <p:cNvSpPr/>
          <p:nvPr/>
        </p:nvSpPr>
        <p:spPr>
          <a:xfrm>
            <a:off x="1681520" y="3261246"/>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7" y="-138"/>
                  <a:pt x="454866" y="73793"/>
                  <a:pt x="454866" y="164997"/>
                </a:cubicBezTo>
                <a:cubicBezTo>
                  <a:pt x="454866" y="256201"/>
                  <a:pt x="353037"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2" name="Content Placeholder 4">
            <a:extLst>
              <a:ext uri="{FF2B5EF4-FFF2-40B4-BE49-F238E27FC236}">
                <a16:creationId xmlns:a16="http://schemas.microsoft.com/office/drawing/2014/main" id="{E797CF00-320B-47D1-95D1-A7F4DAF561C3}"/>
              </a:ext>
            </a:extLst>
          </p:cNvPr>
          <p:cNvSpPr txBox="1"/>
          <p:nvPr/>
        </p:nvSpPr>
        <p:spPr>
          <a:xfrm>
            <a:off x="1702859" y="3302222"/>
            <a:ext cx="381836"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Q5</a:t>
            </a:r>
          </a:p>
        </p:txBody>
      </p:sp>
      <p:sp>
        <p:nvSpPr>
          <p:cNvPr id="83" name="Content Placeholder 4">
            <a:extLst>
              <a:ext uri="{FF2B5EF4-FFF2-40B4-BE49-F238E27FC236}">
                <a16:creationId xmlns:a16="http://schemas.microsoft.com/office/drawing/2014/main" id="{6AD6157B-E85C-46BF-BCC4-7CD44428B6B4}"/>
              </a:ext>
            </a:extLst>
          </p:cNvPr>
          <p:cNvSpPr/>
          <p:nvPr/>
        </p:nvSpPr>
        <p:spPr>
          <a:xfrm>
            <a:off x="1681520" y="4871314"/>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7" y="-138"/>
                  <a:pt x="454866" y="73793"/>
                  <a:pt x="454866" y="164997"/>
                </a:cubicBezTo>
                <a:cubicBezTo>
                  <a:pt x="454866" y="256201"/>
                  <a:pt x="353037"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4" name="Content Placeholder 4">
            <a:extLst>
              <a:ext uri="{FF2B5EF4-FFF2-40B4-BE49-F238E27FC236}">
                <a16:creationId xmlns:a16="http://schemas.microsoft.com/office/drawing/2014/main" id="{8FBDB96D-7304-4ACD-A3F4-D2272BF8689A}"/>
              </a:ext>
            </a:extLst>
          </p:cNvPr>
          <p:cNvSpPr txBox="1"/>
          <p:nvPr/>
        </p:nvSpPr>
        <p:spPr>
          <a:xfrm>
            <a:off x="1698573" y="4904033"/>
            <a:ext cx="381836"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Q5</a:t>
            </a:r>
          </a:p>
        </p:txBody>
      </p:sp>
      <p:sp>
        <p:nvSpPr>
          <p:cNvPr id="85" name="Content Placeholder 4">
            <a:extLst>
              <a:ext uri="{FF2B5EF4-FFF2-40B4-BE49-F238E27FC236}">
                <a16:creationId xmlns:a16="http://schemas.microsoft.com/office/drawing/2014/main" id="{04E4700C-97DF-4462-8A2E-CE84747A5DD0}"/>
              </a:ext>
            </a:extLst>
          </p:cNvPr>
          <p:cNvSpPr/>
          <p:nvPr/>
        </p:nvSpPr>
        <p:spPr>
          <a:xfrm>
            <a:off x="4766190" y="3855733"/>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6" y="-138"/>
                  <a:pt x="454866" y="73793"/>
                  <a:pt x="454866" y="164997"/>
                </a:cubicBezTo>
                <a:cubicBezTo>
                  <a:pt x="454866" y="256201"/>
                  <a:pt x="353036"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6" name="Content Placeholder 4">
            <a:extLst>
              <a:ext uri="{FF2B5EF4-FFF2-40B4-BE49-F238E27FC236}">
                <a16:creationId xmlns:a16="http://schemas.microsoft.com/office/drawing/2014/main" id="{F363C47D-DE2E-4FDA-B895-3CBFEE3CDE55}"/>
              </a:ext>
            </a:extLst>
          </p:cNvPr>
          <p:cNvSpPr txBox="1"/>
          <p:nvPr/>
        </p:nvSpPr>
        <p:spPr>
          <a:xfrm>
            <a:off x="4783932" y="3868574"/>
            <a:ext cx="391454"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Q6</a:t>
            </a:r>
          </a:p>
        </p:txBody>
      </p:sp>
      <p:sp>
        <p:nvSpPr>
          <p:cNvPr id="87" name="Content Placeholder 4">
            <a:extLst>
              <a:ext uri="{FF2B5EF4-FFF2-40B4-BE49-F238E27FC236}">
                <a16:creationId xmlns:a16="http://schemas.microsoft.com/office/drawing/2014/main" id="{2C3D30FD-2F4B-4BC8-8449-FC23F672F237}"/>
              </a:ext>
            </a:extLst>
          </p:cNvPr>
          <p:cNvSpPr/>
          <p:nvPr/>
        </p:nvSpPr>
        <p:spPr>
          <a:xfrm>
            <a:off x="6521751" y="3517206"/>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15" y="-138"/>
                  <a:pt x="454866" y="73793"/>
                  <a:pt x="454866" y="164997"/>
                </a:cubicBezTo>
                <a:cubicBezTo>
                  <a:pt x="454866" y="256201"/>
                  <a:pt x="353015"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8" name="Content Placeholder 4">
            <a:extLst>
              <a:ext uri="{FF2B5EF4-FFF2-40B4-BE49-F238E27FC236}">
                <a16:creationId xmlns:a16="http://schemas.microsoft.com/office/drawing/2014/main" id="{DC292253-DBC1-4DFA-B63F-85B209641359}"/>
              </a:ext>
            </a:extLst>
          </p:cNvPr>
          <p:cNvSpPr txBox="1"/>
          <p:nvPr/>
        </p:nvSpPr>
        <p:spPr>
          <a:xfrm>
            <a:off x="6540794" y="3530047"/>
            <a:ext cx="381836"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Q7</a:t>
            </a:r>
          </a:p>
        </p:txBody>
      </p:sp>
      <p:sp>
        <p:nvSpPr>
          <p:cNvPr id="89" name="Content Placeholder 4">
            <a:extLst>
              <a:ext uri="{FF2B5EF4-FFF2-40B4-BE49-F238E27FC236}">
                <a16:creationId xmlns:a16="http://schemas.microsoft.com/office/drawing/2014/main" id="{3EAA1A19-6C4C-4A7F-ADEE-A73FA7C7FCF6}"/>
              </a:ext>
            </a:extLst>
          </p:cNvPr>
          <p:cNvSpPr/>
          <p:nvPr/>
        </p:nvSpPr>
        <p:spPr>
          <a:xfrm>
            <a:off x="7751355" y="3591516"/>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35" y="-138"/>
                  <a:pt x="227425" y="-138"/>
                </a:cubicBezTo>
                <a:cubicBezTo>
                  <a:pt x="353016" y="-138"/>
                  <a:pt x="454866" y="73793"/>
                  <a:pt x="454866" y="164997"/>
                </a:cubicBezTo>
                <a:cubicBezTo>
                  <a:pt x="454866" y="256201"/>
                  <a:pt x="353016" y="330132"/>
                  <a:pt x="227425" y="330132"/>
                </a:cubicBezTo>
                <a:cubicBezTo>
                  <a:pt x="101835"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90" name="Content Placeholder 4">
            <a:extLst>
              <a:ext uri="{FF2B5EF4-FFF2-40B4-BE49-F238E27FC236}">
                <a16:creationId xmlns:a16="http://schemas.microsoft.com/office/drawing/2014/main" id="{2D845884-82F5-4589-802B-05F88201F30C}"/>
              </a:ext>
            </a:extLst>
          </p:cNvPr>
          <p:cNvSpPr txBox="1"/>
          <p:nvPr/>
        </p:nvSpPr>
        <p:spPr>
          <a:xfrm>
            <a:off x="7769346" y="3612614"/>
            <a:ext cx="391454"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Q8</a:t>
            </a:r>
          </a:p>
        </p:txBody>
      </p:sp>
      <p:sp>
        <p:nvSpPr>
          <p:cNvPr id="91" name="Content Placeholder 4">
            <a:extLst>
              <a:ext uri="{FF2B5EF4-FFF2-40B4-BE49-F238E27FC236}">
                <a16:creationId xmlns:a16="http://schemas.microsoft.com/office/drawing/2014/main" id="{599FF643-2199-4DD1-B734-07A07DFFAA6D}"/>
              </a:ext>
            </a:extLst>
          </p:cNvPr>
          <p:cNvSpPr txBox="1"/>
          <p:nvPr/>
        </p:nvSpPr>
        <p:spPr>
          <a:xfrm>
            <a:off x="7220919" y="4837979"/>
            <a:ext cx="793807" cy="246221"/>
          </a:xfrm>
          <a:prstGeom prst="rect">
            <a:avLst/>
          </a:prstGeom>
          <a:noFill/>
        </p:spPr>
        <p:txBody>
          <a:bodyPr wrap="none" rtlCol="0">
            <a:spAutoFit/>
          </a:bodyPr>
          <a:lstStyle/>
          <a:p>
            <a:pPr algn="l"/>
            <a:r>
              <a:rPr lang="en-US" sz="1000" spc="0" baseline="0" dirty="0">
                <a:solidFill>
                  <a:srgbClr val="FF0000"/>
                </a:solidFill>
                <a:latin typeface="Constantia"/>
                <a:sym typeface="Constantia"/>
                <a:rtl val="0"/>
              </a:rPr>
              <a:t>Researcher</a:t>
            </a:r>
          </a:p>
        </p:txBody>
      </p:sp>
    </p:spTree>
    <p:extLst>
      <p:ext uri="{BB962C8B-B14F-4D97-AF65-F5344CB8AC3E}">
        <p14:creationId xmlns:p14="http://schemas.microsoft.com/office/powerpoint/2010/main" val="919499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1411-0419-4607-A862-E37C31D93766}"/>
              </a:ext>
            </a:extLst>
          </p:cNvPr>
          <p:cNvSpPr>
            <a:spLocks noGrp="1"/>
          </p:cNvSpPr>
          <p:nvPr>
            <p:ph type="title"/>
          </p:nvPr>
        </p:nvSpPr>
        <p:spPr/>
        <p:txBody>
          <a:bodyPr/>
          <a:lstStyle/>
          <a:p>
            <a:r>
              <a:rPr lang="en-US" dirty="0"/>
              <a:t>Researcher Portal</a:t>
            </a:r>
          </a:p>
        </p:txBody>
      </p:sp>
      <p:sp>
        <p:nvSpPr>
          <p:cNvPr id="3" name="Content Placeholder 2">
            <a:extLst>
              <a:ext uri="{FF2B5EF4-FFF2-40B4-BE49-F238E27FC236}">
                <a16:creationId xmlns:a16="http://schemas.microsoft.com/office/drawing/2014/main" id="{670985EC-625D-4053-A039-5032EFD783CF}"/>
              </a:ext>
            </a:extLst>
          </p:cNvPr>
          <p:cNvSpPr>
            <a:spLocks noGrp="1"/>
          </p:cNvSpPr>
          <p:nvPr>
            <p:ph idx="1"/>
          </p:nvPr>
        </p:nvSpPr>
        <p:spPr/>
        <p:txBody>
          <a:bodyPr>
            <a:normAutofit fontScale="92500"/>
          </a:bodyPr>
          <a:lstStyle/>
          <a:p>
            <a:r>
              <a:rPr lang="en-US" sz="2800" dirty="0"/>
              <a:t>A system that is used by the researcher to explore which data marts exist, compose queries, submit the queries, receive results for analysis.</a:t>
            </a:r>
          </a:p>
          <a:p>
            <a:r>
              <a:rPr lang="en-US" dirty="0"/>
              <a:t>Requirements:</a:t>
            </a:r>
          </a:p>
          <a:p>
            <a:pPr lvl="1"/>
            <a:r>
              <a:rPr lang="en-US" dirty="0"/>
              <a:t>SHALL provide an interface to create a Knowledge Artifact containing the researcher query and required value sets for filtering data.</a:t>
            </a:r>
          </a:p>
          <a:p>
            <a:pPr lvl="1"/>
            <a:r>
              <a:rPr lang="en-US" dirty="0"/>
              <a:t>SHALL support both FHIR Path and CQL based queries. </a:t>
            </a:r>
            <a:r>
              <a:rPr lang="en-US" dirty="0">
                <a:solidFill>
                  <a:srgbClr val="FF0000"/>
                </a:solidFill>
              </a:rPr>
              <a:t>Other formats?</a:t>
            </a:r>
          </a:p>
          <a:p>
            <a:pPr lvl="1"/>
            <a:r>
              <a:rPr lang="en-US" dirty="0"/>
              <a:t>SHALL maintain Endpoint information for each Data Mart to submit the query. This Endpoint refers to the Backend Service App responsible to interact with the Data Mart.</a:t>
            </a:r>
          </a:p>
          <a:p>
            <a:pPr lvl="1"/>
            <a:r>
              <a:rPr lang="en-US" dirty="0"/>
              <a:t>SHALL create a Task instance for each submission of the query. This is designated as the parent Task for the query.</a:t>
            </a:r>
          </a:p>
          <a:p>
            <a:pPr lvl="1"/>
            <a:r>
              <a:rPr lang="en-US" dirty="0">
                <a:solidFill>
                  <a:srgbClr val="FF0000"/>
                </a:solidFill>
              </a:rPr>
              <a:t>SHALL submit query to Query Translator and Submitter?</a:t>
            </a:r>
          </a:p>
          <a:p>
            <a:pPr lvl="1"/>
            <a:endParaRPr lang="en-US" dirty="0"/>
          </a:p>
        </p:txBody>
      </p:sp>
    </p:spTree>
    <p:extLst>
      <p:ext uri="{BB962C8B-B14F-4D97-AF65-F5344CB8AC3E}">
        <p14:creationId xmlns:p14="http://schemas.microsoft.com/office/powerpoint/2010/main" val="2696807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923B-97EC-477E-8CE1-3DF3F3BCA852}"/>
              </a:ext>
            </a:extLst>
          </p:cNvPr>
          <p:cNvSpPr>
            <a:spLocks noGrp="1"/>
          </p:cNvSpPr>
          <p:nvPr>
            <p:ph type="title"/>
          </p:nvPr>
        </p:nvSpPr>
        <p:spPr/>
        <p:txBody>
          <a:bodyPr/>
          <a:lstStyle/>
          <a:p>
            <a:r>
              <a:rPr lang="en-US" dirty="0"/>
              <a:t>Query Translator and Submitter</a:t>
            </a:r>
          </a:p>
        </p:txBody>
      </p:sp>
      <p:sp>
        <p:nvSpPr>
          <p:cNvPr id="3" name="Content Placeholder 2">
            <a:extLst>
              <a:ext uri="{FF2B5EF4-FFF2-40B4-BE49-F238E27FC236}">
                <a16:creationId xmlns:a16="http://schemas.microsoft.com/office/drawing/2014/main" id="{24735D66-0792-4793-825D-5B1A2EB77898}"/>
              </a:ext>
            </a:extLst>
          </p:cNvPr>
          <p:cNvSpPr>
            <a:spLocks noGrp="1"/>
          </p:cNvSpPr>
          <p:nvPr>
            <p:ph idx="1"/>
          </p:nvPr>
        </p:nvSpPr>
        <p:spPr/>
        <p:txBody>
          <a:bodyPr>
            <a:normAutofit fontScale="92500" lnSpcReduction="10000"/>
          </a:bodyPr>
          <a:lstStyle/>
          <a:p>
            <a:r>
              <a:rPr lang="en-US" sz="2800" dirty="0"/>
              <a:t>A system that interacts with the Researcher Portal to receive queries, translate queries and then submit the queries to the Backend Service App.</a:t>
            </a:r>
          </a:p>
          <a:p>
            <a:r>
              <a:rPr lang="en-US" dirty="0"/>
              <a:t>Requirements:</a:t>
            </a:r>
          </a:p>
          <a:p>
            <a:pPr lvl="1"/>
            <a:r>
              <a:rPr lang="en-US" dirty="0"/>
              <a:t>Will translate the FHIR Path or CQL Query to a format desired by the Data Mart based on the Data Mart Endpoint information. </a:t>
            </a:r>
            <a:r>
              <a:rPr lang="en-US" dirty="0">
                <a:solidFill>
                  <a:srgbClr val="FF0000"/>
                </a:solidFill>
              </a:rPr>
              <a:t>Other formats?</a:t>
            </a:r>
            <a:endParaRPr lang="en-US" dirty="0"/>
          </a:p>
          <a:p>
            <a:pPr lvl="1"/>
            <a:r>
              <a:rPr lang="en-US" dirty="0"/>
              <a:t>Will create a Task for each Data Mart to which the query is submitted. The parent Task for each of the created Tasks is set to the one created by the Researcher Portal. This will ensure tracking of a single query across all Data Marts and allows for monitoring and management of the Tasks.</a:t>
            </a:r>
          </a:p>
          <a:p>
            <a:pPr lvl="1"/>
            <a:r>
              <a:rPr lang="en-US" dirty="0"/>
              <a:t>Will allow the retrieval of Tasks specific to each Data Mart using search mechanisms.</a:t>
            </a:r>
          </a:p>
          <a:p>
            <a:pPr lvl="1"/>
            <a:r>
              <a:rPr lang="en-US" dirty="0"/>
              <a:t>Will allow the update of the Task Status by the Backend Service App as the Task gets executed in the data mart.</a:t>
            </a:r>
          </a:p>
          <a:p>
            <a:pPr lvl="1"/>
            <a:r>
              <a:rPr lang="en-US" dirty="0">
                <a:solidFill>
                  <a:srgbClr val="FF0000"/>
                </a:solidFill>
              </a:rPr>
              <a:t>Will distributed translated query to Backend Service App?</a:t>
            </a:r>
          </a:p>
          <a:p>
            <a:pPr lvl="1"/>
            <a:endParaRPr lang="en-US" dirty="0">
              <a:solidFill>
                <a:srgbClr val="FF0000"/>
              </a:solidFill>
            </a:endParaRPr>
          </a:p>
          <a:p>
            <a:endParaRPr lang="en-US" dirty="0"/>
          </a:p>
        </p:txBody>
      </p:sp>
    </p:spTree>
    <p:extLst>
      <p:ext uri="{BB962C8B-B14F-4D97-AF65-F5344CB8AC3E}">
        <p14:creationId xmlns:p14="http://schemas.microsoft.com/office/powerpoint/2010/main" val="2438249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923B-97EC-477E-8CE1-3DF3F3BCA852}"/>
              </a:ext>
            </a:extLst>
          </p:cNvPr>
          <p:cNvSpPr>
            <a:spLocks noGrp="1"/>
          </p:cNvSpPr>
          <p:nvPr>
            <p:ph type="title"/>
          </p:nvPr>
        </p:nvSpPr>
        <p:spPr/>
        <p:txBody>
          <a:bodyPr/>
          <a:lstStyle/>
          <a:p>
            <a:r>
              <a:rPr lang="en-US" dirty="0"/>
              <a:t>Query Translator and Submitter</a:t>
            </a:r>
          </a:p>
        </p:txBody>
      </p:sp>
      <p:sp>
        <p:nvSpPr>
          <p:cNvPr id="3" name="Content Placeholder 2">
            <a:extLst>
              <a:ext uri="{FF2B5EF4-FFF2-40B4-BE49-F238E27FC236}">
                <a16:creationId xmlns:a16="http://schemas.microsoft.com/office/drawing/2014/main" id="{24735D66-0792-4793-825D-5B1A2EB77898}"/>
              </a:ext>
            </a:extLst>
          </p:cNvPr>
          <p:cNvSpPr>
            <a:spLocks noGrp="1"/>
          </p:cNvSpPr>
          <p:nvPr>
            <p:ph idx="1"/>
          </p:nvPr>
        </p:nvSpPr>
        <p:spPr/>
        <p:txBody>
          <a:bodyPr>
            <a:normAutofit/>
          </a:bodyPr>
          <a:lstStyle/>
          <a:p>
            <a:r>
              <a:rPr lang="en-US" dirty="0"/>
              <a:t>Feedback Requested:</a:t>
            </a:r>
          </a:p>
          <a:p>
            <a:pPr lvl="1"/>
            <a:r>
              <a:rPr lang="en-US" dirty="0"/>
              <a:t>In the current CDMH architecture, the Query Translator and Submitter is a common service that can be used to translate queries. </a:t>
            </a:r>
          </a:p>
          <a:p>
            <a:pPr lvl="2"/>
            <a:r>
              <a:rPr lang="en-US" dirty="0"/>
              <a:t>Should the query translation services be subsumed into the Backend Service App which can leverage common Data/Trust Services for conversion as needed?</a:t>
            </a:r>
          </a:p>
          <a:p>
            <a:pPr lvl="2"/>
            <a:r>
              <a:rPr lang="en-US" dirty="0"/>
              <a:t>Or should the Query Translator and Submitter be a distinct actor as currently shown in the abstract model?</a:t>
            </a:r>
          </a:p>
        </p:txBody>
      </p:sp>
    </p:spTree>
    <p:extLst>
      <p:ext uri="{BB962C8B-B14F-4D97-AF65-F5344CB8AC3E}">
        <p14:creationId xmlns:p14="http://schemas.microsoft.com/office/powerpoint/2010/main" val="128221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8554-62ED-41CA-A963-214342D5FAE4}"/>
              </a:ext>
            </a:extLst>
          </p:cNvPr>
          <p:cNvSpPr>
            <a:spLocks noGrp="1"/>
          </p:cNvSpPr>
          <p:nvPr>
            <p:ph type="title"/>
          </p:nvPr>
        </p:nvSpPr>
        <p:spPr/>
        <p:txBody>
          <a:bodyPr/>
          <a:lstStyle/>
          <a:p>
            <a:r>
              <a:rPr lang="en-US" dirty="0"/>
              <a:t>Backend Services App</a:t>
            </a:r>
          </a:p>
        </p:txBody>
      </p:sp>
      <p:sp>
        <p:nvSpPr>
          <p:cNvPr id="3" name="Content Placeholder 2">
            <a:extLst>
              <a:ext uri="{FF2B5EF4-FFF2-40B4-BE49-F238E27FC236}">
                <a16:creationId xmlns:a16="http://schemas.microsoft.com/office/drawing/2014/main" id="{F29EFA4C-9307-4328-BEA3-3D8F52FD25F7}"/>
              </a:ext>
            </a:extLst>
          </p:cNvPr>
          <p:cNvSpPr>
            <a:spLocks noGrp="1"/>
          </p:cNvSpPr>
          <p:nvPr>
            <p:ph idx="1"/>
          </p:nvPr>
        </p:nvSpPr>
        <p:spPr/>
        <p:txBody>
          <a:bodyPr>
            <a:normAutofit fontScale="92500" lnSpcReduction="20000"/>
          </a:bodyPr>
          <a:lstStyle/>
          <a:p>
            <a:r>
              <a:rPr lang="en-US" sz="2800" dirty="0"/>
              <a:t>A system that resides within the clinical care setting and interacts with the EHRs, Data Marts and the systems used by the researchers. The system will use specific Knowledge Artifact resources to identify when data has to be extracted, when data has to be queried and how results have to be returned.</a:t>
            </a:r>
          </a:p>
          <a:p>
            <a:r>
              <a:rPr lang="en-US" dirty="0"/>
              <a:t>Requirements:</a:t>
            </a:r>
          </a:p>
          <a:p>
            <a:pPr lvl="1"/>
            <a:r>
              <a:rPr lang="en-US" dirty="0"/>
              <a:t>SHALL retrieve the specific Tasks designated to be executed on it’s connected Data Marts.</a:t>
            </a:r>
          </a:p>
          <a:p>
            <a:pPr lvl="1"/>
            <a:r>
              <a:rPr lang="en-US" dirty="0"/>
              <a:t>SHALL execute the query specified by the Task on the Data Mart and collect the results.</a:t>
            </a:r>
          </a:p>
          <a:p>
            <a:pPr lvl="1"/>
            <a:r>
              <a:rPr lang="en-US" dirty="0"/>
              <a:t>SHALL update the Task status based on the execution.</a:t>
            </a:r>
          </a:p>
          <a:p>
            <a:pPr lvl="1"/>
            <a:r>
              <a:rPr lang="en-US" dirty="0"/>
              <a:t>If required and specified in the Knowledge Artifact, the Backend Service App SHALL allow display and approval of query results before submitting them to the researcher.</a:t>
            </a:r>
          </a:p>
          <a:p>
            <a:pPr lvl="1"/>
            <a:r>
              <a:rPr lang="en-US" dirty="0"/>
              <a:t>SHALL submit the results to the Result Translator and Aggregator after query execution, results review and approval.</a:t>
            </a:r>
          </a:p>
          <a:p>
            <a:endParaRPr lang="en-US" sz="2800" dirty="0"/>
          </a:p>
          <a:p>
            <a:endParaRPr lang="en-US" dirty="0"/>
          </a:p>
        </p:txBody>
      </p:sp>
    </p:spTree>
    <p:extLst>
      <p:ext uri="{BB962C8B-B14F-4D97-AF65-F5344CB8AC3E}">
        <p14:creationId xmlns:p14="http://schemas.microsoft.com/office/powerpoint/2010/main" val="98876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311A-7310-440D-979A-C42D8B7EC1CA}"/>
              </a:ext>
            </a:extLst>
          </p:cNvPr>
          <p:cNvSpPr>
            <a:spLocks noGrp="1"/>
          </p:cNvSpPr>
          <p:nvPr>
            <p:ph type="title"/>
          </p:nvPr>
        </p:nvSpPr>
        <p:spPr/>
        <p:txBody>
          <a:bodyPr/>
          <a:lstStyle/>
          <a:p>
            <a:r>
              <a:rPr lang="en-US" dirty="0"/>
              <a:t>PCORnet Data Processing/Quality Needs</a:t>
            </a:r>
          </a:p>
        </p:txBody>
      </p:sp>
      <p:sp>
        <p:nvSpPr>
          <p:cNvPr id="3" name="Content Placeholder 2">
            <a:extLst>
              <a:ext uri="{FF2B5EF4-FFF2-40B4-BE49-F238E27FC236}">
                <a16:creationId xmlns:a16="http://schemas.microsoft.com/office/drawing/2014/main" id="{D03889BF-0F18-4D4B-AEE5-A7F9B0F6AA5F}"/>
              </a:ext>
            </a:extLst>
          </p:cNvPr>
          <p:cNvSpPr>
            <a:spLocks noGrp="1"/>
          </p:cNvSpPr>
          <p:nvPr>
            <p:ph idx="1"/>
          </p:nvPr>
        </p:nvSpPr>
        <p:spPr>
          <a:xfrm>
            <a:off x="838200" y="1426128"/>
            <a:ext cx="10931554" cy="5066747"/>
          </a:xfrm>
        </p:spPr>
        <p:txBody>
          <a:bodyPr>
            <a:normAutofit/>
          </a:bodyPr>
          <a:lstStyle/>
          <a:p>
            <a:r>
              <a:rPr lang="en-US" dirty="0"/>
              <a:t>Discuss how the MedMorph architecture would support:</a:t>
            </a:r>
          </a:p>
          <a:p>
            <a:pPr lvl="1"/>
            <a:endParaRPr lang="en-US" dirty="0"/>
          </a:p>
          <a:p>
            <a:pPr lvl="1"/>
            <a:r>
              <a:rPr lang="en-US" dirty="0"/>
              <a:t>Transformation of clinical observations relevant to specific studies </a:t>
            </a:r>
          </a:p>
          <a:p>
            <a:pPr lvl="2"/>
            <a:r>
              <a:rPr lang="en-US" dirty="0"/>
              <a:t>e.g., transformation of inpatient vitals data from flowsheet to populate PCORnet CDM clinical observations table</a:t>
            </a:r>
          </a:p>
          <a:p>
            <a:pPr lvl="1"/>
            <a:endParaRPr lang="en-US" dirty="0"/>
          </a:p>
          <a:p>
            <a:pPr lvl="1"/>
            <a:r>
              <a:rPr lang="en-US" dirty="0"/>
              <a:t>Transformation of general observations relevant to specific studies </a:t>
            </a:r>
          </a:p>
          <a:p>
            <a:pPr lvl="2"/>
            <a:r>
              <a:rPr lang="en-US" dirty="0"/>
              <a:t>e.g., leveraging ADT data to identify ICU admissions and create an associated flag in the PCORnet CDM general observations table</a:t>
            </a:r>
          </a:p>
        </p:txBody>
      </p:sp>
    </p:spTree>
    <p:extLst>
      <p:ext uri="{BB962C8B-B14F-4D97-AF65-F5344CB8AC3E}">
        <p14:creationId xmlns:p14="http://schemas.microsoft.com/office/powerpoint/2010/main" val="1746936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0DB2-DAE4-4961-BFFF-DC5125CFDA41}"/>
              </a:ext>
            </a:extLst>
          </p:cNvPr>
          <p:cNvSpPr>
            <a:spLocks noGrp="1"/>
          </p:cNvSpPr>
          <p:nvPr>
            <p:ph type="title"/>
          </p:nvPr>
        </p:nvSpPr>
        <p:spPr/>
        <p:txBody>
          <a:bodyPr/>
          <a:lstStyle/>
          <a:p>
            <a:r>
              <a:rPr lang="en-US" dirty="0"/>
              <a:t>Data Mart</a:t>
            </a:r>
          </a:p>
        </p:txBody>
      </p:sp>
      <p:sp>
        <p:nvSpPr>
          <p:cNvPr id="3" name="Content Placeholder 2">
            <a:extLst>
              <a:ext uri="{FF2B5EF4-FFF2-40B4-BE49-F238E27FC236}">
                <a16:creationId xmlns:a16="http://schemas.microsoft.com/office/drawing/2014/main" id="{93563A5A-DF2C-4276-BE5E-4489923F7A34}"/>
              </a:ext>
            </a:extLst>
          </p:cNvPr>
          <p:cNvSpPr>
            <a:spLocks noGrp="1"/>
          </p:cNvSpPr>
          <p:nvPr>
            <p:ph idx="1"/>
          </p:nvPr>
        </p:nvSpPr>
        <p:spPr>
          <a:xfrm>
            <a:off x="838199" y="1292086"/>
            <a:ext cx="11088757" cy="5446643"/>
          </a:xfrm>
        </p:spPr>
        <p:txBody>
          <a:bodyPr>
            <a:normAutofit fontScale="92500" lnSpcReduction="20000"/>
          </a:bodyPr>
          <a:lstStyle/>
          <a:p>
            <a:r>
              <a:rPr lang="en-US" sz="2400" dirty="0"/>
              <a:t>A system that will hold data that is to be accessed by researchers. Typically, researchers do not access the EHR or operational data stores directly as they are used for clinical operations. In order to facilitate access to researchers’ healthcare organizations populate Data Marts that can be accessed by researchers. The data models that are used to store the data may depend on the types of research studies. The following are the commonly used data models for research:</a:t>
            </a:r>
          </a:p>
          <a:p>
            <a:pPr lvl="1"/>
            <a:r>
              <a:rPr lang="en-US" sz="2000" dirty="0"/>
              <a:t>PCORnet CDM</a:t>
            </a:r>
          </a:p>
          <a:p>
            <a:pPr lvl="1"/>
            <a:r>
              <a:rPr lang="en-US" sz="2000" dirty="0"/>
              <a:t>i2b2</a:t>
            </a:r>
          </a:p>
          <a:p>
            <a:pPr lvl="1"/>
            <a:r>
              <a:rPr lang="en-US" sz="2000" dirty="0"/>
              <a:t>OMOP</a:t>
            </a:r>
          </a:p>
          <a:p>
            <a:pPr lvl="1"/>
            <a:r>
              <a:rPr lang="en-US" sz="2000" dirty="0"/>
              <a:t>Sentinel</a:t>
            </a:r>
          </a:p>
          <a:p>
            <a:pPr lvl="1"/>
            <a:r>
              <a:rPr lang="en-US" sz="2000" dirty="0"/>
              <a:t>FHIR could also be used for research in the future as it gets adopted in research settings.</a:t>
            </a:r>
          </a:p>
          <a:p>
            <a:r>
              <a:rPr lang="en-US" dirty="0"/>
              <a:t>Requirements for Data Mart</a:t>
            </a:r>
          </a:p>
          <a:p>
            <a:pPr lvl="1"/>
            <a:r>
              <a:rPr lang="en-US" dirty="0"/>
              <a:t>SHOULD support execution of queries in one of the following formats</a:t>
            </a:r>
          </a:p>
          <a:p>
            <a:pPr lvl="2"/>
            <a:r>
              <a:rPr lang="en-US" dirty="0"/>
              <a:t>ANSI SQL</a:t>
            </a:r>
          </a:p>
          <a:p>
            <a:pPr lvl="2"/>
            <a:r>
              <a:rPr lang="en-US" dirty="0"/>
              <a:t>SAS</a:t>
            </a:r>
          </a:p>
          <a:p>
            <a:pPr lvl="2"/>
            <a:r>
              <a:rPr lang="en-US" dirty="0"/>
              <a:t>FHIR Path</a:t>
            </a:r>
          </a:p>
          <a:p>
            <a:pPr lvl="2"/>
            <a:r>
              <a:rPr lang="en-US" dirty="0"/>
              <a:t>CQL</a:t>
            </a:r>
          </a:p>
          <a:p>
            <a:pPr lvl="1"/>
            <a:r>
              <a:rPr lang="en-US" dirty="0"/>
              <a:t>MAY support other formats for querying, however a Backend Service App interacting with such a data mart has to be customized to translate from FHIR to the new format</a:t>
            </a:r>
          </a:p>
        </p:txBody>
      </p:sp>
    </p:spTree>
    <p:extLst>
      <p:ext uri="{BB962C8B-B14F-4D97-AF65-F5344CB8AC3E}">
        <p14:creationId xmlns:p14="http://schemas.microsoft.com/office/powerpoint/2010/main" val="3591047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0DB2-DAE4-4961-BFFF-DC5125CFDA41}"/>
              </a:ext>
            </a:extLst>
          </p:cNvPr>
          <p:cNvSpPr>
            <a:spLocks noGrp="1"/>
          </p:cNvSpPr>
          <p:nvPr>
            <p:ph type="title"/>
          </p:nvPr>
        </p:nvSpPr>
        <p:spPr/>
        <p:txBody>
          <a:bodyPr/>
          <a:lstStyle/>
          <a:p>
            <a:r>
              <a:rPr lang="en-US" dirty="0"/>
              <a:t>Data Mart</a:t>
            </a:r>
          </a:p>
        </p:txBody>
      </p:sp>
      <p:sp>
        <p:nvSpPr>
          <p:cNvPr id="3" name="Content Placeholder 2">
            <a:extLst>
              <a:ext uri="{FF2B5EF4-FFF2-40B4-BE49-F238E27FC236}">
                <a16:creationId xmlns:a16="http://schemas.microsoft.com/office/drawing/2014/main" id="{93563A5A-DF2C-4276-BE5E-4489923F7A34}"/>
              </a:ext>
            </a:extLst>
          </p:cNvPr>
          <p:cNvSpPr>
            <a:spLocks noGrp="1"/>
          </p:cNvSpPr>
          <p:nvPr>
            <p:ph idx="1"/>
          </p:nvPr>
        </p:nvSpPr>
        <p:spPr/>
        <p:txBody>
          <a:bodyPr>
            <a:normAutofit/>
          </a:bodyPr>
          <a:lstStyle/>
          <a:p>
            <a:r>
              <a:rPr lang="en-US" dirty="0"/>
              <a:t>Feedback Requested</a:t>
            </a:r>
          </a:p>
          <a:p>
            <a:pPr lvl="1"/>
            <a:r>
              <a:rPr lang="en-US" dirty="0"/>
              <a:t>Should MedMorph prescribe the query formats or leave it to implementation? </a:t>
            </a:r>
          </a:p>
          <a:p>
            <a:pPr lvl="1"/>
            <a:r>
              <a:rPr lang="en-US" dirty="0"/>
              <a:t>The current approach used by CDMH to translate </a:t>
            </a:r>
            <a:r>
              <a:rPr lang="en-US" dirty="0" err="1"/>
              <a:t>FHIRPath</a:t>
            </a:r>
            <a:r>
              <a:rPr lang="en-US" dirty="0"/>
              <a:t> or CQL queries to different formats in the Query Translator in a common service to all data marts. </a:t>
            </a:r>
          </a:p>
          <a:p>
            <a:pPr lvl="2"/>
            <a:r>
              <a:rPr lang="en-US" dirty="0"/>
              <a:t>This works only when the target format is known, if the target format is not known the translations will not help.</a:t>
            </a:r>
          </a:p>
        </p:txBody>
      </p:sp>
    </p:spTree>
    <p:extLst>
      <p:ext uri="{BB962C8B-B14F-4D97-AF65-F5344CB8AC3E}">
        <p14:creationId xmlns:p14="http://schemas.microsoft.com/office/powerpoint/2010/main" val="3169070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27E2-8606-4758-8369-10509954E9AB}"/>
              </a:ext>
            </a:extLst>
          </p:cNvPr>
          <p:cNvSpPr>
            <a:spLocks noGrp="1"/>
          </p:cNvSpPr>
          <p:nvPr>
            <p:ph type="title"/>
          </p:nvPr>
        </p:nvSpPr>
        <p:spPr/>
        <p:txBody>
          <a:bodyPr/>
          <a:lstStyle/>
          <a:p>
            <a:r>
              <a:rPr lang="en-US" dirty="0"/>
              <a:t>Result Translator and Aggregator</a:t>
            </a:r>
          </a:p>
        </p:txBody>
      </p:sp>
      <p:sp>
        <p:nvSpPr>
          <p:cNvPr id="3" name="Content Placeholder 2">
            <a:extLst>
              <a:ext uri="{FF2B5EF4-FFF2-40B4-BE49-F238E27FC236}">
                <a16:creationId xmlns:a16="http://schemas.microsoft.com/office/drawing/2014/main" id="{6F921177-305C-4641-9F24-7B734316855F}"/>
              </a:ext>
            </a:extLst>
          </p:cNvPr>
          <p:cNvSpPr>
            <a:spLocks noGrp="1"/>
          </p:cNvSpPr>
          <p:nvPr>
            <p:ph idx="1"/>
          </p:nvPr>
        </p:nvSpPr>
        <p:spPr/>
        <p:txBody>
          <a:bodyPr>
            <a:normAutofit lnSpcReduction="10000"/>
          </a:bodyPr>
          <a:lstStyle/>
          <a:p>
            <a:r>
              <a:rPr lang="en-US" sz="2800" dirty="0"/>
              <a:t>A system that interacts with the Backend Service App to receive results back from healthcare organizations and then translates the results as needed and aggregates the data if needed before forwarding the results to the Researcher Portal.</a:t>
            </a:r>
          </a:p>
          <a:p>
            <a:r>
              <a:rPr lang="en-US" dirty="0"/>
              <a:t>Requirements:</a:t>
            </a:r>
          </a:p>
          <a:p>
            <a:pPr lvl="1"/>
            <a:r>
              <a:rPr lang="en-US" dirty="0"/>
              <a:t>SHALL be capable of receiving results from the Backend Service App using a FHIR Bundle.</a:t>
            </a:r>
          </a:p>
          <a:p>
            <a:pPr lvl="1"/>
            <a:r>
              <a:rPr lang="en-US" dirty="0"/>
              <a:t>SHALL be capable of translating results from local research model formats to FHIR formats leveraging the CDMH developed mappings.</a:t>
            </a:r>
          </a:p>
          <a:p>
            <a:pPr lvl="1"/>
            <a:r>
              <a:rPr lang="en-US" dirty="0"/>
              <a:t>SHALL be capable of aggregating results from different data marts for the same query before displaying it to the researcher.</a:t>
            </a:r>
          </a:p>
          <a:p>
            <a:pPr lvl="1"/>
            <a:r>
              <a:rPr lang="en-US" dirty="0">
                <a:solidFill>
                  <a:srgbClr val="FF0000"/>
                </a:solidFill>
              </a:rPr>
              <a:t>SHALL submit aggregated results to Researcher Portal</a:t>
            </a:r>
          </a:p>
          <a:p>
            <a:pPr lvl="1"/>
            <a:endParaRPr lang="en-US" dirty="0"/>
          </a:p>
        </p:txBody>
      </p:sp>
    </p:spTree>
    <p:extLst>
      <p:ext uri="{BB962C8B-B14F-4D97-AF65-F5344CB8AC3E}">
        <p14:creationId xmlns:p14="http://schemas.microsoft.com/office/powerpoint/2010/main" val="4006466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27E2-8606-4758-8369-10509954E9AB}"/>
              </a:ext>
            </a:extLst>
          </p:cNvPr>
          <p:cNvSpPr>
            <a:spLocks noGrp="1"/>
          </p:cNvSpPr>
          <p:nvPr>
            <p:ph type="title"/>
          </p:nvPr>
        </p:nvSpPr>
        <p:spPr/>
        <p:txBody>
          <a:bodyPr/>
          <a:lstStyle/>
          <a:p>
            <a:r>
              <a:rPr lang="en-US" dirty="0"/>
              <a:t>Result Translator and Aggregator</a:t>
            </a:r>
          </a:p>
        </p:txBody>
      </p:sp>
      <p:sp>
        <p:nvSpPr>
          <p:cNvPr id="3" name="Content Placeholder 2">
            <a:extLst>
              <a:ext uri="{FF2B5EF4-FFF2-40B4-BE49-F238E27FC236}">
                <a16:creationId xmlns:a16="http://schemas.microsoft.com/office/drawing/2014/main" id="{6F921177-305C-4641-9F24-7B734316855F}"/>
              </a:ext>
            </a:extLst>
          </p:cNvPr>
          <p:cNvSpPr>
            <a:spLocks noGrp="1"/>
          </p:cNvSpPr>
          <p:nvPr>
            <p:ph idx="1"/>
          </p:nvPr>
        </p:nvSpPr>
        <p:spPr/>
        <p:txBody>
          <a:bodyPr>
            <a:normAutofit/>
          </a:bodyPr>
          <a:lstStyle/>
          <a:p>
            <a:r>
              <a:rPr lang="en-US" dirty="0"/>
              <a:t>Feedback Requested:</a:t>
            </a:r>
          </a:p>
          <a:p>
            <a:pPr lvl="1"/>
            <a:r>
              <a:rPr lang="en-US" dirty="0"/>
              <a:t>In the current CDMH architecture, the Result Translator and Aggregator is a common service that can be used to translate and aggregate results. </a:t>
            </a:r>
          </a:p>
          <a:p>
            <a:pPr lvl="2"/>
            <a:r>
              <a:rPr lang="en-US" dirty="0"/>
              <a:t>Should the result translation services be subsumed into the Backend Service App which can leverage common Data/Trust Services for conversion as needed?</a:t>
            </a:r>
          </a:p>
          <a:p>
            <a:pPr lvl="2"/>
            <a:r>
              <a:rPr lang="en-US" dirty="0"/>
              <a:t>Or should the Result Translator and Aggregator be a distinct actor as currently shown in the abstract model?</a:t>
            </a:r>
          </a:p>
          <a:p>
            <a:pPr marL="457200" lvl="1" indent="0">
              <a:buNone/>
            </a:pPr>
            <a:endParaRPr lang="en-US" dirty="0"/>
          </a:p>
        </p:txBody>
      </p:sp>
    </p:spTree>
    <p:extLst>
      <p:ext uri="{BB962C8B-B14F-4D97-AF65-F5344CB8AC3E}">
        <p14:creationId xmlns:p14="http://schemas.microsoft.com/office/powerpoint/2010/main" val="11881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8C85-D6C1-4CED-951A-05135DC6C519}"/>
              </a:ext>
            </a:extLst>
          </p:cNvPr>
          <p:cNvSpPr>
            <a:spLocks noGrp="1"/>
          </p:cNvSpPr>
          <p:nvPr>
            <p:ph type="title"/>
          </p:nvPr>
        </p:nvSpPr>
        <p:spPr/>
        <p:txBody>
          <a:bodyPr/>
          <a:lstStyle/>
          <a:p>
            <a:r>
              <a:rPr lang="en-US" dirty="0"/>
              <a:t>Other IG Requirements? (Dragon)</a:t>
            </a:r>
          </a:p>
        </p:txBody>
      </p:sp>
      <p:sp>
        <p:nvSpPr>
          <p:cNvPr id="3" name="Content Placeholder 2">
            <a:extLst>
              <a:ext uri="{FF2B5EF4-FFF2-40B4-BE49-F238E27FC236}">
                <a16:creationId xmlns:a16="http://schemas.microsoft.com/office/drawing/2014/main" id="{33202471-C897-4463-92A2-0EEE53D90C90}"/>
              </a:ext>
            </a:extLst>
          </p:cNvPr>
          <p:cNvSpPr>
            <a:spLocks noGrp="1"/>
          </p:cNvSpPr>
          <p:nvPr>
            <p:ph idx="1"/>
          </p:nvPr>
        </p:nvSpPr>
        <p:spPr/>
        <p:txBody>
          <a:bodyPr/>
          <a:lstStyle/>
          <a:p>
            <a:r>
              <a:rPr lang="en-US" dirty="0">
                <a:hlinkClick r:id="rId2"/>
              </a:rPr>
              <a:t>http://hl7.org/fhir/us/medmorph/2021Jan/artifacts.html</a:t>
            </a:r>
            <a:endParaRPr lang="en-US" dirty="0"/>
          </a:p>
          <a:p>
            <a:pPr lvl="1"/>
            <a:r>
              <a:rPr lang="en-US" dirty="0"/>
              <a:t>Actor Capability Statements?</a:t>
            </a:r>
          </a:p>
          <a:p>
            <a:pPr lvl="1"/>
            <a:r>
              <a:rPr lang="en-US" dirty="0"/>
              <a:t>Additional Profiles? (besides </a:t>
            </a:r>
            <a:r>
              <a:rPr lang="en-US" dirty="0" err="1">
                <a:hlinkClick r:id="rId3"/>
              </a:rPr>
              <a:t>ResearchParticipantGroup</a:t>
            </a:r>
            <a:r>
              <a:rPr lang="en-US" dirty="0"/>
              <a:t>)</a:t>
            </a:r>
          </a:p>
        </p:txBody>
      </p:sp>
    </p:spTree>
    <p:extLst>
      <p:ext uri="{BB962C8B-B14F-4D97-AF65-F5344CB8AC3E}">
        <p14:creationId xmlns:p14="http://schemas.microsoft.com/office/powerpoint/2010/main" val="2425173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B54C-A9B9-447E-94C5-F7E7C876D1EE}"/>
              </a:ext>
            </a:extLst>
          </p:cNvPr>
          <p:cNvSpPr>
            <a:spLocks noGrp="1"/>
          </p:cNvSpPr>
          <p:nvPr>
            <p:ph type="title"/>
          </p:nvPr>
        </p:nvSpPr>
        <p:spPr/>
        <p:txBody>
          <a:bodyPr/>
          <a:lstStyle/>
          <a:p>
            <a:r>
              <a:rPr lang="en-US" dirty="0"/>
              <a:t>Need PCORnet CDM v6 to FHIR Mappings</a:t>
            </a:r>
          </a:p>
        </p:txBody>
      </p:sp>
      <p:sp>
        <p:nvSpPr>
          <p:cNvPr id="3" name="Content Placeholder 2">
            <a:extLst>
              <a:ext uri="{FF2B5EF4-FFF2-40B4-BE49-F238E27FC236}">
                <a16:creationId xmlns:a16="http://schemas.microsoft.com/office/drawing/2014/main" id="{C0CA7A1B-67ED-4A01-B465-282457456614}"/>
              </a:ext>
            </a:extLst>
          </p:cNvPr>
          <p:cNvSpPr>
            <a:spLocks noGrp="1"/>
          </p:cNvSpPr>
          <p:nvPr>
            <p:ph idx="1"/>
          </p:nvPr>
        </p:nvSpPr>
        <p:spPr/>
        <p:txBody>
          <a:bodyPr/>
          <a:lstStyle/>
          <a:p>
            <a:r>
              <a:rPr lang="en-US" dirty="0"/>
              <a:t>We have a PCORnet CDM v4 to FHIR mappings from the Common Data Models Harmonization (CDMH) FHIR IG:</a:t>
            </a:r>
          </a:p>
          <a:p>
            <a:pPr lvl="1"/>
            <a:r>
              <a:rPr lang="en-US" dirty="0">
                <a:hlinkClick r:id="rId2"/>
              </a:rPr>
              <a:t>http://build.fhir.org/ig/HL7/cdmh/profiles.html</a:t>
            </a:r>
            <a:endParaRPr lang="en-US" dirty="0"/>
          </a:p>
          <a:p>
            <a:pPr lvl="1"/>
            <a:endParaRPr lang="en-US" dirty="0"/>
          </a:p>
          <a:p>
            <a:r>
              <a:rPr lang="en-US" dirty="0"/>
              <a:t>Someone mentioned they have mapped FHIR STU3 to PCORnet CDM v6 – can that be shared?</a:t>
            </a:r>
          </a:p>
          <a:p>
            <a:endParaRPr lang="en-US" dirty="0"/>
          </a:p>
        </p:txBody>
      </p:sp>
    </p:spTree>
    <p:extLst>
      <p:ext uri="{BB962C8B-B14F-4D97-AF65-F5344CB8AC3E}">
        <p14:creationId xmlns:p14="http://schemas.microsoft.com/office/powerpoint/2010/main" val="3608916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B2D7-0C75-4047-86FC-E955B663B060}"/>
              </a:ext>
            </a:extLst>
          </p:cNvPr>
          <p:cNvSpPr>
            <a:spLocks noGrp="1"/>
          </p:cNvSpPr>
          <p:nvPr>
            <p:ph type="title"/>
          </p:nvPr>
        </p:nvSpPr>
        <p:spPr/>
        <p:txBody>
          <a:bodyPr/>
          <a:lstStyle/>
          <a:p>
            <a:r>
              <a:rPr lang="en-US" dirty="0"/>
              <a:t>Need PCORnet CDM v6 Value Sets</a:t>
            </a:r>
          </a:p>
        </p:txBody>
      </p:sp>
      <p:sp>
        <p:nvSpPr>
          <p:cNvPr id="3" name="Content Placeholder 2">
            <a:extLst>
              <a:ext uri="{FF2B5EF4-FFF2-40B4-BE49-F238E27FC236}">
                <a16:creationId xmlns:a16="http://schemas.microsoft.com/office/drawing/2014/main" id="{008CC451-D034-4BEC-8492-E536EC37C4A8}"/>
              </a:ext>
            </a:extLst>
          </p:cNvPr>
          <p:cNvSpPr>
            <a:spLocks noGrp="1"/>
          </p:cNvSpPr>
          <p:nvPr>
            <p:ph idx="1"/>
          </p:nvPr>
        </p:nvSpPr>
        <p:spPr/>
        <p:txBody>
          <a:bodyPr/>
          <a:lstStyle/>
          <a:p>
            <a:r>
              <a:rPr lang="en-US" dirty="0"/>
              <a:t>Is this the best source for the PCORnet CDM v6 Value sets?</a:t>
            </a:r>
          </a:p>
          <a:p>
            <a:pPr lvl="1"/>
            <a:r>
              <a:rPr lang="en-US" dirty="0">
                <a:hlinkClick r:id="rId2"/>
              </a:rPr>
              <a:t>https://pcornet.org/wp-content/uploads/2021/05/2021_04_12_PCORnet_CDM_ValueSet_ReferenceFile_v1.11.xlsx</a:t>
            </a:r>
            <a:endParaRPr lang="en-US" dirty="0"/>
          </a:p>
          <a:p>
            <a:r>
              <a:rPr lang="en-US" dirty="0"/>
              <a:t>Are the value sets loaded into a single system somewhere (e.g., VSAC)? </a:t>
            </a:r>
          </a:p>
        </p:txBody>
      </p:sp>
    </p:spTree>
    <p:extLst>
      <p:ext uri="{BB962C8B-B14F-4D97-AF65-F5344CB8AC3E}">
        <p14:creationId xmlns:p14="http://schemas.microsoft.com/office/powerpoint/2010/main" val="2951813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95C4-04BE-471F-9512-EAD627C690EE}"/>
              </a:ext>
            </a:extLst>
          </p:cNvPr>
          <p:cNvSpPr>
            <a:spLocks noGrp="1"/>
          </p:cNvSpPr>
          <p:nvPr>
            <p:ph type="title"/>
          </p:nvPr>
        </p:nvSpPr>
        <p:spPr/>
        <p:txBody>
          <a:bodyPr/>
          <a:lstStyle/>
          <a:p>
            <a:r>
              <a:rPr lang="en-US" dirty="0"/>
              <a:t>Use Case Items</a:t>
            </a:r>
          </a:p>
        </p:txBody>
      </p:sp>
      <p:sp>
        <p:nvSpPr>
          <p:cNvPr id="3" name="Content Placeholder 2">
            <a:extLst>
              <a:ext uri="{FF2B5EF4-FFF2-40B4-BE49-F238E27FC236}">
                <a16:creationId xmlns:a16="http://schemas.microsoft.com/office/drawing/2014/main" id="{00FAC01F-F419-4552-8A13-D1D4A03BAF78}"/>
              </a:ext>
            </a:extLst>
          </p:cNvPr>
          <p:cNvSpPr>
            <a:spLocks noGrp="1"/>
          </p:cNvSpPr>
          <p:nvPr>
            <p:ph idx="1"/>
          </p:nvPr>
        </p:nvSpPr>
        <p:spPr/>
        <p:txBody>
          <a:bodyPr/>
          <a:lstStyle/>
          <a:p>
            <a:r>
              <a:rPr lang="en-US" dirty="0"/>
              <a:t>Goals of the Use Case</a:t>
            </a:r>
          </a:p>
          <a:p>
            <a:r>
              <a:rPr lang="en-US" dirty="0"/>
              <a:t>Scope of the Use Case </a:t>
            </a:r>
          </a:p>
          <a:p>
            <a:pPr lvl="1"/>
            <a:r>
              <a:rPr lang="en-US" dirty="0"/>
              <a:t>In Scope</a:t>
            </a:r>
          </a:p>
          <a:p>
            <a:pPr lvl="1"/>
            <a:r>
              <a:rPr lang="en-US" dirty="0"/>
              <a:t>Out of Scope</a:t>
            </a:r>
          </a:p>
          <a:p>
            <a:r>
              <a:rPr lang="en-US" dirty="0"/>
              <a:t>Preconditions</a:t>
            </a:r>
          </a:p>
          <a:p>
            <a:pPr lvl="1"/>
            <a:r>
              <a:rPr lang="en-US" dirty="0"/>
              <a:t>The research organization negotiates an agreement and the DUA, IRBs are in place </a:t>
            </a:r>
          </a:p>
          <a:p>
            <a:r>
              <a:rPr lang="en-US" dirty="0"/>
              <a:t>Postconditions</a:t>
            </a:r>
          </a:p>
          <a:p>
            <a:pPr lvl="1"/>
            <a:r>
              <a:rPr lang="en-US" dirty="0"/>
              <a:t>The desired query results reside in the Researcher Portal</a:t>
            </a:r>
          </a:p>
        </p:txBody>
      </p:sp>
    </p:spTree>
    <p:extLst>
      <p:ext uri="{BB962C8B-B14F-4D97-AF65-F5344CB8AC3E}">
        <p14:creationId xmlns:p14="http://schemas.microsoft.com/office/powerpoint/2010/main" val="115386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311A-7310-440D-979A-C42D8B7EC1CA}"/>
              </a:ext>
            </a:extLst>
          </p:cNvPr>
          <p:cNvSpPr>
            <a:spLocks noGrp="1"/>
          </p:cNvSpPr>
          <p:nvPr>
            <p:ph type="title"/>
          </p:nvPr>
        </p:nvSpPr>
        <p:spPr/>
        <p:txBody>
          <a:bodyPr/>
          <a:lstStyle/>
          <a:p>
            <a:r>
              <a:rPr lang="en-US" dirty="0"/>
              <a:t>PCORnet Data Processing/Quality Needs</a:t>
            </a:r>
          </a:p>
        </p:txBody>
      </p:sp>
      <p:sp>
        <p:nvSpPr>
          <p:cNvPr id="3" name="Content Placeholder 2">
            <a:extLst>
              <a:ext uri="{FF2B5EF4-FFF2-40B4-BE49-F238E27FC236}">
                <a16:creationId xmlns:a16="http://schemas.microsoft.com/office/drawing/2014/main" id="{D03889BF-0F18-4D4B-AEE5-A7F9B0F6AA5F}"/>
              </a:ext>
            </a:extLst>
          </p:cNvPr>
          <p:cNvSpPr>
            <a:spLocks noGrp="1"/>
          </p:cNvSpPr>
          <p:nvPr>
            <p:ph idx="1"/>
          </p:nvPr>
        </p:nvSpPr>
        <p:spPr>
          <a:xfrm>
            <a:off x="838200" y="1426128"/>
            <a:ext cx="10931554" cy="4750835"/>
          </a:xfrm>
        </p:spPr>
        <p:txBody>
          <a:bodyPr>
            <a:normAutofit/>
          </a:bodyPr>
          <a:lstStyle/>
          <a:p>
            <a:r>
              <a:rPr lang="en-US" dirty="0"/>
              <a:t>Discuss how the MedMorph architecture would support:</a:t>
            </a:r>
          </a:p>
          <a:p>
            <a:pPr lvl="1"/>
            <a:endParaRPr lang="en-US" dirty="0"/>
          </a:p>
          <a:p>
            <a:pPr lvl="1"/>
            <a:r>
              <a:rPr lang="en-US" dirty="0"/>
              <a:t>Data quality checks that are often built into site or network-level data pipelines – these include:</a:t>
            </a:r>
          </a:p>
          <a:p>
            <a:pPr lvl="2"/>
            <a:r>
              <a:rPr lang="en-US" dirty="0"/>
              <a:t>Value conformance</a:t>
            </a:r>
          </a:p>
          <a:p>
            <a:pPr lvl="2"/>
            <a:r>
              <a:rPr lang="en-US" dirty="0"/>
              <a:t>Relational conformance</a:t>
            </a:r>
          </a:p>
          <a:p>
            <a:pPr lvl="2"/>
            <a:r>
              <a:rPr lang="en-US" dirty="0"/>
              <a:t>Data persistence</a:t>
            </a:r>
          </a:p>
          <a:p>
            <a:pPr lvl="2"/>
            <a:r>
              <a:rPr lang="en-US" dirty="0"/>
              <a:t>Completeness</a:t>
            </a:r>
          </a:p>
          <a:p>
            <a:pPr lvl="2"/>
            <a:r>
              <a:rPr lang="en-US" dirty="0"/>
              <a:t>Plausibility</a:t>
            </a:r>
          </a:p>
          <a:p>
            <a:pPr lvl="1"/>
            <a:endParaRPr lang="en-US" dirty="0"/>
          </a:p>
          <a:p>
            <a:pPr lvl="1"/>
            <a:r>
              <a:rPr lang="en-US" dirty="0"/>
              <a:t>Research queries involving the need for curation of value sets/code lists to be applied to historical data sets</a:t>
            </a:r>
          </a:p>
        </p:txBody>
      </p:sp>
    </p:spTree>
    <p:extLst>
      <p:ext uri="{BB962C8B-B14F-4D97-AF65-F5344CB8AC3E}">
        <p14:creationId xmlns:p14="http://schemas.microsoft.com/office/powerpoint/2010/main" val="264688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C7A302-AC4C-438E-B1F5-778C27CDC8E4}"/>
              </a:ext>
            </a:extLst>
          </p:cNvPr>
          <p:cNvSpPr>
            <a:spLocks noGrp="1"/>
          </p:cNvSpPr>
          <p:nvPr>
            <p:ph type="title"/>
          </p:nvPr>
        </p:nvSpPr>
        <p:spPr/>
        <p:txBody>
          <a:bodyPr/>
          <a:lstStyle/>
          <a:p>
            <a:r>
              <a:rPr lang="en-US" dirty="0"/>
              <a:t>Questions/Statements from the PCORnet Community</a:t>
            </a:r>
          </a:p>
        </p:txBody>
      </p:sp>
      <p:sp>
        <p:nvSpPr>
          <p:cNvPr id="5" name="Text Placeholder 4">
            <a:extLst>
              <a:ext uri="{FF2B5EF4-FFF2-40B4-BE49-F238E27FC236}">
                <a16:creationId xmlns:a16="http://schemas.microsoft.com/office/drawing/2014/main" id="{00E49EEC-4D42-410D-B856-35F0EEC81166}"/>
              </a:ext>
            </a:extLst>
          </p:cNvPr>
          <p:cNvSpPr>
            <a:spLocks noGrp="1"/>
          </p:cNvSpPr>
          <p:nvPr>
            <p:ph type="body" idx="1"/>
          </p:nvPr>
        </p:nvSpPr>
        <p:spPr/>
        <p:txBody>
          <a:bodyPr/>
          <a:lstStyle/>
          <a:p>
            <a:r>
              <a:rPr lang="en-US" dirty="0"/>
              <a:t>Maria Michaels</a:t>
            </a:r>
          </a:p>
        </p:txBody>
      </p:sp>
    </p:spTree>
    <p:extLst>
      <p:ext uri="{BB962C8B-B14F-4D97-AF65-F5344CB8AC3E}">
        <p14:creationId xmlns:p14="http://schemas.microsoft.com/office/powerpoint/2010/main" val="93118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853A-B78B-4506-9F02-C85E611B8B8F}"/>
              </a:ext>
            </a:extLst>
          </p:cNvPr>
          <p:cNvSpPr>
            <a:spLocks noGrp="1"/>
          </p:cNvSpPr>
          <p:nvPr>
            <p:ph type="title"/>
          </p:nvPr>
        </p:nvSpPr>
        <p:spPr>
          <a:xfrm>
            <a:off x="838200" y="365125"/>
            <a:ext cx="10515600" cy="1325563"/>
          </a:xfrm>
        </p:spPr>
        <p:txBody>
          <a:bodyPr/>
          <a:lstStyle/>
          <a:p>
            <a:r>
              <a:rPr lang="en-US" dirty="0"/>
              <a:t>Questions from the Community</a:t>
            </a:r>
          </a:p>
        </p:txBody>
      </p:sp>
      <p:sp>
        <p:nvSpPr>
          <p:cNvPr id="3" name="Content Placeholder 2">
            <a:extLst>
              <a:ext uri="{FF2B5EF4-FFF2-40B4-BE49-F238E27FC236}">
                <a16:creationId xmlns:a16="http://schemas.microsoft.com/office/drawing/2014/main" id="{8326DDD8-CC45-4D5A-8A65-62F3DD66090A}"/>
              </a:ext>
            </a:extLst>
          </p:cNvPr>
          <p:cNvSpPr>
            <a:spLocks noGrp="1"/>
          </p:cNvSpPr>
          <p:nvPr>
            <p:ph idx="1"/>
          </p:nvPr>
        </p:nvSpPr>
        <p:spPr>
          <a:xfrm>
            <a:off x="838199" y="1361661"/>
            <a:ext cx="11148391" cy="5277678"/>
          </a:xfrm>
        </p:spPr>
        <p:txBody>
          <a:bodyPr>
            <a:normAutofit fontScale="85000" lnSpcReduction="20000"/>
          </a:bodyPr>
          <a:lstStyle/>
          <a:p>
            <a:r>
              <a:rPr lang="en-US" dirty="0"/>
              <a:t>PCORnet has enough trouble supporting the sites already involved; are they able to support these new data partners?</a:t>
            </a:r>
          </a:p>
          <a:p>
            <a:pPr lvl="1"/>
            <a:r>
              <a:rPr lang="en-US" dirty="0"/>
              <a:t>Response: From what we understand so far, a lot of the effort in supporting data partners is related to having multiple different ways that the data is collected and sent. This approach would help streamline the approaches so that the effort should lessen, allowing for the ability to support more data partners (if desired) or to be able to focus more on research.</a:t>
            </a:r>
          </a:p>
          <a:p>
            <a:r>
              <a:rPr lang="en-US" dirty="0"/>
              <a:t>How does this effort compare with HL7 Vulcan, which is also about using FHIR to make EHR data more available for research?</a:t>
            </a:r>
          </a:p>
          <a:p>
            <a:pPr lvl="1"/>
            <a:r>
              <a:rPr lang="en-US" dirty="0"/>
              <a:t>Response: We’ve connected with Vulcan, and they seem to be focused on streamlining content rather than architecture and focused on some work with FDA. We will continue to reach out and work together where possible. They have indicated they could use the MedMorph reference architecture.</a:t>
            </a:r>
          </a:p>
          <a:p>
            <a:r>
              <a:rPr lang="en-US" dirty="0"/>
              <a:t>How will FHIR capacity be expanded in public health agencies, to take advantage of this IG?</a:t>
            </a:r>
          </a:p>
          <a:p>
            <a:pPr lvl="1"/>
            <a:r>
              <a:rPr lang="en-US" dirty="0"/>
              <a:t>Response: There is a public health component of the MedMorph reference architecture already, so we’ve been working on it in parallel with the research FHIR capacity. We’re approaching it in a similar way, with a common architecture to start with, working towards common content profiles wherever possible (we’re aiming to ultimately develop a “U.S. Public Health Library” of common content profiles), and then defining any remaining specific use case needs, if not already covered by the MedMorph reference architecture or shared content profiles, in content IGs.</a:t>
            </a:r>
          </a:p>
        </p:txBody>
      </p:sp>
    </p:spTree>
    <p:extLst>
      <p:ext uri="{BB962C8B-B14F-4D97-AF65-F5344CB8AC3E}">
        <p14:creationId xmlns:p14="http://schemas.microsoft.com/office/powerpoint/2010/main" val="410757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853A-B78B-4506-9F02-C85E611B8B8F}"/>
              </a:ext>
            </a:extLst>
          </p:cNvPr>
          <p:cNvSpPr>
            <a:spLocks noGrp="1"/>
          </p:cNvSpPr>
          <p:nvPr>
            <p:ph type="title"/>
          </p:nvPr>
        </p:nvSpPr>
        <p:spPr>
          <a:xfrm>
            <a:off x="838200" y="365125"/>
            <a:ext cx="10515600" cy="1325563"/>
          </a:xfrm>
        </p:spPr>
        <p:txBody>
          <a:bodyPr/>
          <a:lstStyle/>
          <a:p>
            <a:r>
              <a:rPr lang="en-US" dirty="0"/>
              <a:t>Statements from the Community</a:t>
            </a:r>
          </a:p>
        </p:txBody>
      </p:sp>
      <p:sp>
        <p:nvSpPr>
          <p:cNvPr id="3" name="Content Placeholder 2">
            <a:extLst>
              <a:ext uri="{FF2B5EF4-FFF2-40B4-BE49-F238E27FC236}">
                <a16:creationId xmlns:a16="http://schemas.microsoft.com/office/drawing/2014/main" id="{8326DDD8-CC45-4D5A-8A65-62F3DD66090A}"/>
              </a:ext>
            </a:extLst>
          </p:cNvPr>
          <p:cNvSpPr>
            <a:spLocks noGrp="1"/>
          </p:cNvSpPr>
          <p:nvPr>
            <p:ph idx="1"/>
          </p:nvPr>
        </p:nvSpPr>
        <p:spPr>
          <a:xfrm>
            <a:off x="838199" y="1361661"/>
            <a:ext cx="11148391" cy="5277678"/>
          </a:xfrm>
        </p:spPr>
        <p:txBody>
          <a:bodyPr>
            <a:normAutofit fontScale="92500" lnSpcReduction="10000"/>
          </a:bodyPr>
          <a:lstStyle/>
          <a:p>
            <a:r>
              <a:rPr lang="en-US" dirty="0" err="1"/>
              <a:t>TriNeTX</a:t>
            </a:r>
            <a:r>
              <a:rPr lang="en-US" dirty="0"/>
              <a:t> seems to have cornered the market on use case 1 (new data partner), albeit in a non-PCORnet/non-FHIR context.</a:t>
            </a:r>
          </a:p>
          <a:p>
            <a:pPr lvl="1"/>
            <a:r>
              <a:rPr lang="en-US" dirty="0"/>
              <a:t>Response: This is helpful to know. We’re providing more of a method to do this using FHIR and focusing on PCORnet needs. It could be that this company may eventually want to use this Research Content IG to venture into FHIR. We can look into it further to see if there are overlaps we should be considering for this IG.</a:t>
            </a:r>
          </a:p>
          <a:p>
            <a:r>
              <a:rPr lang="en-US" dirty="0"/>
              <a:t>I have heard (but I can’t my finger right now on exactly where) that someone has already implemented PCORnet CDM→FHIR.</a:t>
            </a:r>
          </a:p>
          <a:p>
            <a:pPr lvl="1"/>
            <a:r>
              <a:rPr lang="en-US" dirty="0"/>
              <a:t>Response: Would be happy to learn more about this if you figure out who’s doing it. If they have a FHIR IG, that can simplify our work (e.g., we’re using an existing FHIR IG for one of the public health use cases). If they don’t, we can work together to ensure we have a shared IG that everyone can benefit from.</a:t>
            </a:r>
          </a:p>
          <a:p>
            <a:r>
              <a:rPr lang="en-US" dirty="0"/>
              <a:t>Medical University of South Carolina has a FHIR-to-PCORnet system.</a:t>
            </a:r>
          </a:p>
          <a:p>
            <a:pPr lvl="1"/>
            <a:r>
              <a:rPr lang="en-US" dirty="0"/>
              <a:t>Response:  I think this may be written up in a pre-print that Les </a:t>
            </a:r>
            <a:r>
              <a:rPr lang="en-US" dirty="0" err="1"/>
              <a:t>Lenert</a:t>
            </a:r>
            <a:r>
              <a:rPr lang="en-US" dirty="0"/>
              <a:t> mentioned on the last call. We can definitely learn from MUSC’s approach to inform the IG.</a:t>
            </a:r>
          </a:p>
        </p:txBody>
      </p:sp>
    </p:spTree>
    <p:extLst>
      <p:ext uri="{BB962C8B-B14F-4D97-AF65-F5344CB8AC3E}">
        <p14:creationId xmlns:p14="http://schemas.microsoft.com/office/powerpoint/2010/main" val="853195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136855</TotalTime>
  <Words>6995</Words>
  <Application>Microsoft Office PowerPoint</Application>
  <PresentationFormat>Widescreen</PresentationFormat>
  <Paragraphs>690</Paragraphs>
  <Slides>57</Slides>
  <Notes>21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57</vt:i4>
      </vt:variant>
    </vt:vector>
  </HeadingPairs>
  <TitlesOfParts>
    <vt:vector size="76"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Tech 16x9</vt:lpstr>
      <vt:lpstr>PowerPoint Presentation</vt:lpstr>
      <vt:lpstr>Meeting Agenda</vt:lpstr>
      <vt:lpstr>PCORnet Data Processing/Quality Needs</vt:lpstr>
      <vt:lpstr>PCORnet Data Processing/Quality Needs</vt:lpstr>
      <vt:lpstr>PCORnet Data Processing/Quality Needs</vt:lpstr>
      <vt:lpstr>PCORnet Data Processing/Quality Needs</vt:lpstr>
      <vt:lpstr>Questions/Statements from the PCORnet Community</vt:lpstr>
      <vt:lpstr>Questions from the Community</vt:lpstr>
      <vt:lpstr>Statements from the Community</vt:lpstr>
      <vt:lpstr>Next Steps</vt:lpstr>
      <vt:lpstr>Next Steps</vt:lpstr>
      <vt:lpstr>Contacts</vt:lpstr>
      <vt:lpstr>Resources/Useful Links</vt:lpstr>
      <vt:lpstr>PowerPoint Presentation</vt:lpstr>
      <vt:lpstr>PowerPoint Presentation</vt:lpstr>
      <vt:lpstr>What is REACHnet?</vt:lpstr>
      <vt:lpstr>PCORnet® Common Data Model</vt:lpstr>
      <vt:lpstr>REACHnet Infrastructure</vt:lpstr>
      <vt:lpstr>REACHnet Data Contribution Models</vt:lpstr>
      <vt:lpstr>REACHnet Research Use Case</vt:lpstr>
      <vt:lpstr>Old Slides</vt:lpstr>
      <vt:lpstr>MedMorph Background</vt:lpstr>
      <vt:lpstr>The Data Lifecycle &amp; Impacts to the Public’s Health</vt:lpstr>
      <vt:lpstr>Making EHR Data More Available for Research and Public Health (MedMorph)</vt:lpstr>
      <vt:lpstr>Technical Expert Panel (TEP):  Participating Stakeholder Groups</vt:lpstr>
      <vt:lpstr>PowerPoint Presentation</vt:lpstr>
      <vt:lpstr>PowerPoint Presentation</vt:lpstr>
      <vt:lpstr>MedMorph Abstract Model of Actors and Systems </vt:lpstr>
      <vt:lpstr>Value for PCORnet</vt:lpstr>
      <vt:lpstr>What’s in it for PCORnet?</vt:lpstr>
      <vt:lpstr>Research Requirements Collected</vt:lpstr>
      <vt:lpstr>Research Requirements Collected</vt:lpstr>
      <vt:lpstr>User Stories</vt:lpstr>
      <vt:lpstr>Actors</vt:lpstr>
      <vt:lpstr>User Story 1 - Onboard a New Research Data Partner</vt:lpstr>
      <vt:lpstr>FHIR IG Proposal for the Research Content IG</vt:lpstr>
      <vt:lpstr>User Story 1 – Onboard a New Research Data Partner (1/3)</vt:lpstr>
      <vt:lpstr>User Story 1 – Onboard a New Research Data Partner (2/3)</vt:lpstr>
      <vt:lpstr>User Story 1 – Onboard a New Research Data Partner (3/3)</vt:lpstr>
      <vt:lpstr>Data Elements</vt:lpstr>
      <vt:lpstr>Content IG Requirements – User Story 1</vt:lpstr>
      <vt:lpstr>Content IG Requirements – User Story 2</vt:lpstr>
      <vt:lpstr>FHIR IG Proposal for the Research Content IG</vt:lpstr>
      <vt:lpstr>Use Case 2 – Querying a Data Mart</vt:lpstr>
      <vt:lpstr>Abstract Model for Querying a Data Mart</vt:lpstr>
      <vt:lpstr>Researcher Portal</vt:lpstr>
      <vt:lpstr>Query Translator and Submitter</vt:lpstr>
      <vt:lpstr>Query Translator and Submitter</vt:lpstr>
      <vt:lpstr>Backend Services App</vt:lpstr>
      <vt:lpstr>Data Mart</vt:lpstr>
      <vt:lpstr>Data Mart</vt:lpstr>
      <vt:lpstr>Result Translator and Aggregator</vt:lpstr>
      <vt:lpstr>Result Translator and Aggregator</vt:lpstr>
      <vt:lpstr>Other IG Requirements? (Dragon)</vt:lpstr>
      <vt:lpstr>Need PCORnet CDM v6 to FHIR Mappings</vt:lpstr>
      <vt:lpstr>Need PCORnet CDM v6 Value Sets</vt:lpstr>
      <vt:lpstr>Use Case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379</cp:revision>
  <dcterms:created xsi:type="dcterms:W3CDTF">2019-11-04T17:18:41Z</dcterms:created>
  <dcterms:modified xsi:type="dcterms:W3CDTF">2021-05-28T17:52:29Z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etDate">
    <vt:lpwstr>2021-05-04T12:24:06Z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242c5a70-a0f0-49e9-878c-45a3360026ad</vt:lpwstr>
  </property>
  <property fmtid="{D5CDD505-2E9C-101B-9397-08002B2CF9AE}" pid="9" name="MSIP_Label_7b94a7b8-f06c-4dfe-bdcc-9b548fd58c31_ContentBits">
    <vt:lpwstr>0</vt:lpwstr>
  </property>
</Properties>
</file>