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4.xml" ContentType="application/vnd.openxmlformats-officedocument.presentationml.comments+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78" r:id="rId5"/>
    <p:sldId id="2143" r:id="rId6"/>
    <p:sldId id="2162" r:id="rId7"/>
    <p:sldId id="2163" r:id="rId8"/>
    <p:sldId id="2164" r:id="rId9"/>
    <p:sldId id="2150" r:id="rId10"/>
    <p:sldId id="2151" r:id="rId11"/>
    <p:sldId id="2170" r:id="rId12"/>
    <p:sldId id="2171" r:id="rId13"/>
    <p:sldId id="2172" r:id="rId14"/>
    <p:sldId id="2173" r:id="rId15"/>
    <p:sldId id="2166" r:id="rId16"/>
    <p:sldId id="2168" r:id="rId17"/>
    <p:sldId id="2169" r:id="rId18"/>
    <p:sldId id="2158" r:id="rId19"/>
    <p:sldId id="291" r:id="rId20"/>
    <p:sldId id="2161" r:id="rId21"/>
    <p:sldId id="31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1" clrIdx="0">
    <p:extLst>
      <p:ext uri="{19B8F6BF-5375-455C-9EA6-DF929625EA0E}">
        <p15:presenceInfo xmlns:p15="http://schemas.microsoft.com/office/powerpoint/2012/main" userId="S::wfb6@cdc.gov::f5e00f14-3ac2-427d-b616-ad8add26c74a" providerId="AD"/>
      </p:ext>
    </p:extLst>
  </p:cmAuthor>
  <p:cmAuthor id="2" name=" " initials="" lastIdx="6" clrIdx="1">
    <p:extLst>
      <p:ext uri="{19B8F6BF-5375-455C-9EA6-DF929625EA0E}">
        <p15:presenceInfo xmlns:p15="http://schemas.microsoft.com/office/powerpoint/2012/main" userId="3c7b92512a17b7f2" providerId="Windows Live"/>
      </p:ext>
    </p:extLst>
  </p:cmAuthor>
  <p:cmAuthor id="3" name="Becky Angeles" initials="BA" lastIdx="1" clrIdx="2">
    <p:extLst>
      <p:ext uri="{19B8F6BF-5375-455C-9EA6-DF929625EA0E}">
        <p15:presenceInfo xmlns:p15="http://schemas.microsoft.com/office/powerpoint/2012/main" userId="2495d70db3445b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F"/>
    <a:srgbClr val="92C2E2"/>
    <a:srgbClr val="FFFFFD"/>
    <a:srgbClr val="002F59"/>
    <a:srgbClr val="E6C75B"/>
    <a:srgbClr val="999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1" autoAdjust="0"/>
    <p:restoredTop sz="67370" autoAdjust="0"/>
  </p:normalViewPr>
  <p:slideViewPr>
    <p:cSldViewPr snapToGrid="0">
      <p:cViewPr varScale="1">
        <p:scale>
          <a:sx n="74" d="100"/>
          <a:sy n="74" d="100"/>
        </p:scale>
        <p:origin x="1668" y="60"/>
      </p:cViewPr>
      <p:guideLst/>
    </p:cSldViewPr>
  </p:slideViewPr>
  <p:notesTextViewPr>
    <p:cViewPr>
      <p:scale>
        <a:sx n="3" d="2"/>
        <a:sy n="3" d="2"/>
      </p:scale>
      <p:origin x="0" y="0"/>
    </p:cViewPr>
  </p:notesTextViewPr>
  <p:sorterViewPr>
    <p:cViewPr>
      <p:scale>
        <a:sx n="88" d="100"/>
        <a:sy n="88" d="100"/>
      </p:scale>
      <p:origin x="0" y="-20083"/>
    </p:cViewPr>
  </p:sorterViewPr>
  <p:notesViewPr>
    <p:cSldViewPr snapToGrid="0">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2-07T13:19:02.091" idx="1">
    <p:pos x="5874" y="1848"/>
    <p:text>Proposed word change</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2-07T13:21:15.471" idx="2">
    <p:pos x="5130" y="948"/>
    <p:text>tie to goals (1-3)</p:text>
    <p:extLst>
      <p:ext uri="{C676402C-5697-4E1C-873F-D02D1690AC5C}">
        <p15:threadingInfo xmlns:p15="http://schemas.microsoft.com/office/powerpoint/2012/main" timeZoneBias="300"/>
      </p:ext>
    </p:extLst>
  </p:cm>
  <p:cm authorId="2" dt="2020-02-07T13:22:44.596" idx="3">
    <p:pos x="5310" y="2682"/>
    <p:text>we want to solve this but might be addressed in the Reference Architecture then in this actual use case (Wendy) -- may remove this section</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2-11T10:51:41.946" idx="4">
    <p:pos x="7524" y="1770"/>
    <p:text>text in blue is an attempt to capture what was stated on the call (and to bring in the 3 bullet points from the General Challenge section of the previous slide.</p:text>
    <p:extLst>
      <p:ext uri="{C676402C-5697-4E1C-873F-D02D1690AC5C}">
        <p15:threadingInfo xmlns:p15="http://schemas.microsoft.com/office/powerpoint/2012/main" timeZoneBias="300"/>
      </p:ext>
    </p:extLst>
  </p:cm>
  <p:cm authorId="2" dt="2020-02-11T10:54:47.552" idx="5">
    <p:pos x="5250" y="2460"/>
    <p:text>We might want to add that we want the inital hospital report -- or make that a pre-condition of this use case</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20-02-11T10:36:16.969" idx="1">
    <p:pos x="5103" y="2336"/>
    <p:text>We still have nothing out of scope for cancer - these examples were carried over from the template.</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2-11T11:12:39.719" idx="6">
    <p:pos x="5904" y="222"/>
    <p:text>if we cannot get to the magic "trigger" event we may want to make it a precondition that says "a trigger event, such as a pathology report in combination with a diagnois, triggers cancer registry reporting criteria....</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D80338-1319-4FDC-B208-A3E9039718BC}" type="datetimeFigureOut">
              <a:rPr lang="en-US" smtClean="0"/>
              <a:t>2/11/2020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15D8DE6-B45C-4F25-9CC1-F477E4C1ADFB}" type="slidenum">
              <a:rPr lang="en-US" smtClean="0"/>
              <a:t>‹#›</a:t>
            </a:fld>
            <a:endParaRPr lang="en-US" dirty="0"/>
          </a:p>
        </p:txBody>
      </p:sp>
    </p:spTree>
    <p:extLst>
      <p:ext uri="{BB962C8B-B14F-4D97-AF65-F5344CB8AC3E}">
        <p14:creationId xmlns:p14="http://schemas.microsoft.com/office/powerpoint/2010/main" val="109170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B9AE1C-A6E4-4E72-8E2F-D24BE2FAA636}" type="datetimeFigureOut">
              <a:rPr lang="en-US" smtClean="0"/>
              <a:t>2/11/2020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69ADF-7F2A-40EF-8E6F-5654DC822D4B}" type="slidenum">
              <a:rPr lang="en-US" smtClean="0"/>
              <a:t>‹#›</a:t>
            </a:fld>
            <a:endParaRPr lang="en-US" dirty="0"/>
          </a:p>
        </p:txBody>
      </p:sp>
    </p:spTree>
    <p:extLst>
      <p:ext uri="{BB962C8B-B14F-4D97-AF65-F5344CB8AC3E}">
        <p14:creationId xmlns:p14="http://schemas.microsoft.com/office/powerpoint/2010/main" val="27971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a:t>
            </a:fld>
            <a:endParaRPr lang="en-US" dirty="0"/>
          </a:p>
        </p:txBody>
      </p:sp>
    </p:spTree>
    <p:extLst>
      <p:ext uri="{BB962C8B-B14F-4D97-AF65-F5344CB8AC3E}">
        <p14:creationId xmlns:p14="http://schemas.microsoft.com/office/powerpoint/2010/main" val="44710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or more user stories that can be observed in the real-world including actors, events, systems, trigger events and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Question to the WG: What triggers the report being sent (diagnosis, validation of the lab report, the lab report data integrated in the clinical record with a cancer diagnosis?) – should it be a diagnosis code (upon entry of the code, or validation of the clinical encounter) – Is it part of the problem list or would it be chief complaint or reason for visit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Initial response: report needs to be sent when they have been diagnosed – we are looking to initial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Dr. Mullins (Cerner) – considering encounter diagnosis and problem – might want to look at problem list or a reoccurrence indicator (that is in FHR modeling) CMS includes if cancer diagnosis that is made by pathologist and submitted on an encounter those are submitted to CMS – could have a pathologist submit or confirm (should we consider this in the registry) – is there something that queues it up or something that is there – there is a potential for a cancer diagnosis and are waiting on confirmation which is a broader net – and then to the specific)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Brian – Agree with Ryan we often focus on pathology report (CMS requirement) – if you look at only active problem list it may want to report it 3 months into diagnosis – somethings go on problem list and never come off – if we use problem list we will need to have a history that something was reported based on the problem list – but pathology would indicate new case of cancer that would be flagged as potentially reportable  -- should we flag to hospital to registrar before forwarding it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Ryan – pathology is helpful but has limits – putting more complete picture around the cancer and spread may not be something a pathologist can do – might want to consider both aspects of pathology and oncology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Wendy S– pathology – hospital pathology or free standing pathology? – if use case is what we are looking at the dermatologist does the pathology like activity – maybe make it say – “someone is performing the pathology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Wendy B: whether or not pathology results get </a:t>
            </a:r>
            <a:r>
              <a:rPr lang="en-US" sz="1200" kern="1200" dirty="0" err="1">
                <a:solidFill>
                  <a:schemeClr val="tx1"/>
                </a:solidFill>
                <a:effectLst/>
                <a:latin typeface="+mn-lt"/>
                <a:ea typeface="+mn-ea"/>
                <a:cs typeface="+mn-cs"/>
              </a:rPr>
              <a:t>discretly</a:t>
            </a:r>
            <a:r>
              <a:rPr lang="en-US" sz="1200" kern="1200" dirty="0">
                <a:solidFill>
                  <a:schemeClr val="tx1"/>
                </a:solidFill>
                <a:effectLst/>
                <a:latin typeface="+mn-lt"/>
                <a:ea typeface="+mn-ea"/>
                <a:cs typeface="+mn-cs"/>
              </a:rPr>
              <a:t> into </a:t>
            </a:r>
            <a:r>
              <a:rPr lang="en-US" sz="1200" kern="1200" dirty="0" err="1">
                <a:solidFill>
                  <a:schemeClr val="tx1"/>
                </a:solidFill>
                <a:effectLst/>
                <a:latin typeface="+mn-lt"/>
                <a:ea typeface="+mn-ea"/>
                <a:cs typeface="+mn-cs"/>
              </a:rPr>
              <a:t>ehr</a:t>
            </a:r>
            <a:r>
              <a:rPr lang="en-US" sz="1200" kern="1200" dirty="0">
                <a:solidFill>
                  <a:schemeClr val="tx1"/>
                </a:solidFill>
                <a:effectLst/>
                <a:latin typeface="+mn-lt"/>
                <a:ea typeface="+mn-ea"/>
                <a:cs typeface="+mn-cs"/>
              </a:rPr>
              <a:t> and we need to determine if this is in scope of this use case – maybe it is a precondition – is it a PDF attachment vs. discrete data elements – do we make this an assumption that the pathology report is integrated (pdf or discrete) – into the EHR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Ryan: best source for this data might be in the claims and will include the diagnosis from claims – if available maybe it should be claims data which helps improve verification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Wendy S. One other limitation of pathology – there are certain cancers that don’t have pathology (blood and bone marrow) and are those that we know are under reported which makes the pathology report as a trigger event might need to have a multi-layer/match trigger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Ryan – structure logic as a scenario – pathologist and oncology diagnosis (which may show spread etc.) if don’t have </a:t>
            </a:r>
            <a:r>
              <a:rPr lang="en-US" sz="1200" kern="1200" dirty="0" err="1">
                <a:solidFill>
                  <a:schemeClr val="tx1"/>
                </a:solidFill>
                <a:effectLst/>
                <a:latin typeface="+mn-lt"/>
                <a:ea typeface="+mn-ea"/>
                <a:cs typeface="+mn-cs"/>
              </a:rPr>
              <a:t>Ehr</a:t>
            </a:r>
            <a:r>
              <a:rPr lang="en-US" sz="1200" kern="1200" dirty="0">
                <a:solidFill>
                  <a:schemeClr val="tx1"/>
                </a:solidFill>
                <a:effectLst/>
                <a:latin typeface="+mn-lt"/>
                <a:ea typeface="+mn-ea"/>
                <a:cs typeface="+mn-cs"/>
              </a:rPr>
              <a:t> diagnosis reports then pathology is still helpful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Question to the group: Can reporting and patient notification happen at the same time (does one need to come before the other)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Ryan: wait to share with patient do you want to have something that says a diagnosis has been made by someone licensed to make the diagnosis then it can get passed along  be careful with patients – the criteria is how do we know a diagnosis is truly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Wendy _ the standard is because it is legally required by law in every state when the diagnosis is made it is reported to the central registry (the patient does not have to be notified)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long do providers have to report it – depends on how system is set up at the central registries and what they have made requirements – hospital registries have more time – a pathology report is completed and signed off and central registry says “say as completed” or when “all is completed” – some do it weekly , nightly , monthly or state by state – this group should define those parameters as part of this work – currently it is flexible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Brian – not every state does it the same and this variability can be something to consider in this user story  (Bill seconds this) – there are fewer for cancer then other public health conditions which will help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Maybe add an additional user story that gets at the later (downstream data collection)</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12</a:t>
            </a:fld>
            <a:endParaRPr lang="en-US" dirty="0"/>
          </a:p>
        </p:txBody>
      </p:sp>
    </p:spTree>
    <p:extLst>
      <p:ext uri="{BB962C8B-B14F-4D97-AF65-F5344CB8AC3E}">
        <p14:creationId xmlns:p14="http://schemas.microsoft.com/office/powerpoint/2010/main" val="6364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13</a:t>
            </a:fld>
            <a:endParaRPr lang="en-US" dirty="0"/>
          </a:p>
        </p:txBody>
      </p:sp>
    </p:spTree>
    <p:extLst>
      <p:ext uri="{BB962C8B-B14F-4D97-AF65-F5344CB8AC3E}">
        <p14:creationId xmlns:p14="http://schemas.microsoft.com/office/powerpoint/2010/main" val="392559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15</a:t>
            </a:fld>
            <a:endParaRPr lang="en-US" dirty="0"/>
          </a:p>
        </p:txBody>
      </p:sp>
    </p:spTree>
    <p:extLst>
      <p:ext uri="{BB962C8B-B14F-4D97-AF65-F5344CB8AC3E}">
        <p14:creationId xmlns:p14="http://schemas.microsoft.com/office/powerpoint/2010/main" val="3943354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16</a:t>
            </a:fld>
            <a:endParaRPr lang="en-US" dirty="0"/>
          </a:p>
        </p:txBody>
      </p:sp>
    </p:spTree>
    <p:extLst>
      <p:ext uri="{BB962C8B-B14F-4D97-AF65-F5344CB8AC3E}">
        <p14:creationId xmlns:p14="http://schemas.microsoft.com/office/powerpoint/2010/main" val="375362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17</a:t>
            </a:fld>
            <a:endParaRPr lang="en-US" dirty="0"/>
          </a:p>
        </p:txBody>
      </p:sp>
    </p:spTree>
    <p:extLst>
      <p:ext uri="{BB962C8B-B14F-4D97-AF65-F5344CB8AC3E}">
        <p14:creationId xmlns:p14="http://schemas.microsoft.com/office/powerpoint/2010/main" val="4032765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CB510D-27BC-3F49-BD7F-CF16AD5232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9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a:t>
            </a:fld>
            <a:endParaRPr lang="en-US" dirty="0"/>
          </a:p>
        </p:txBody>
      </p:sp>
    </p:spTree>
    <p:extLst>
      <p:ext uri="{BB962C8B-B14F-4D97-AF65-F5344CB8AC3E}">
        <p14:creationId xmlns:p14="http://schemas.microsoft.com/office/powerpoint/2010/main" val="198772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3</a:t>
            </a:fld>
            <a:endParaRPr lang="en-US" dirty="0"/>
          </a:p>
        </p:txBody>
      </p:sp>
    </p:spTree>
    <p:extLst>
      <p:ext uri="{BB962C8B-B14F-4D97-AF65-F5344CB8AC3E}">
        <p14:creationId xmlns:p14="http://schemas.microsoft.com/office/powerpoint/2010/main" val="355651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6</a:t>
            </a:fld>
            <a:endParaRPr lang="en-US" dirty="0"/>
          </a:p>
        </p:txBody>
      </p:sp>
    </p:spTree>
    <p:extLst>
      <p:ext uri="{BB962C8B-B14F-4D97-AF65-F5344CB8AC3E}">
        <p14:creationId xmlns:p14="http://schemas.microsoft.com/office/powerpoint/2010/main" val="181225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Paul: if methods working well that is great but what if we are using methods that rely on other methods and we replace something that points to another source that is working (cascade)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Per Wendy hospitals have a process and method for reporting to registries (this is well established and generally works well– have method for collection and transmission to the state cancer registry this method is a slightly different way of capturing information that isn’t part of what we would be looking to solve.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Bill: likes the narrow focus of the use case</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7</a:t>
            </a:fld>
            <a:endParaRPr lang="en-US" dirty="0"/>
          </a:p>
        </p:txBody>
      </p:sp>
    </p:spTree>
    <p:extLst>
      <p:ext uri="{BB962C8B-B14F-4D97-AF65-F5344CB8AC3E}">
        <p14:creationId xmlns:p14="http://schemas.microsoft.com/office/powerpoint/2010/main" val="1763280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Dave: Tie to the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Maria – Quality reporting – learning from that and building on it will be part of the technical workgroup</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8</a:t>
            </a:fld>
            <a:endParaRPr lang="en-US" dirty="0"/>
          </a:p>
        </p:txBody>
      </p:sp>
    </p:spTree>
    <p:extLst>
      <p:ext uri="{BB962C8B-B14F-4D97-AF65-F5344CB8AC3E}">
        <p14:creationId xmlns:p14="http://schemas.microsoft.com/office/powerpoint/2010/main" val="1169142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Bef>
                <a:spcPts val="0"/>
              </a:spcBef>
            </a:pPr>
            <a:r>
              <a:rPr lang="en-US" dirty="0"/>
              <a:t>Current data presented to the public is old </a:t>
            </a:r>
          </a:p>
          <a:p>
            <a:pPr lvl="0">
              <a:lnSpc>
                <a:spcPct val="120000"/>
              </a:lnSpc>
              <a:spcBef>
                <a:spcPts val="0"/>
              </a:spcBef>
            </a:pPr>
            <a:r>
              <a:rPr lang="en-US" dirty="0"/>
              <a:t>Labor Intensive (Manual data entry)</a:t>
            </a:r>
          </a:p>
          <a:p>
            <a:pPr lvl="0">
              <a:lnSpc>
                <a:spcPct val="120000"/>
              </a:lnSpc>
              <a:spcBef>
                <a:spcPts val="0"/>
              </a:spcBef>
            </a:pPr>
            <a:r>
              <a:rPr lang="en-US" dirty="0"/>
              <a:t>Duplication of Effort</a:t>
            </a:r>
          </a:p>
          <a:p>
            <a:pPr lvl="0">
              <a:lnSpc>
                <a:spcPct val="120000"/>
              </a:lnSpc>
              <a:spcBef>
                <a:spcPts val="0"/>
              </a:spcBef>
            </a:pPr>
            <a:endParaRPr lang="en-US" dirty="0"/>
          </a:p>
          <a:p>
            <a:pPr marL="0" lvl="0" indent="0">
              <a:lnSpc>
                <a:spcPct val="120000"/>
              </a:lnSpc>
              <a:spcBef>
                <a:spcPts val="0"/>
              </a:spcBef>
              <a:buFont typeface="Arial" panose="020B0604020202020204" pitchFamily="34" charset="0"/>
              <a:buNone/>
            </a:pPr>
            <a:r>
              <a:rPr lang="en-US" dirty="0"/>
              <a:t>Paul – we aren’t going to provide information from hospital registries we are going to provide incomplete data? – </a:t>
            </a:r>
          </a:p>
          <a:p>
            <a:pPr marL="0" lvl="0" indent="0">
              <a:lnSpc>
                <a:spcPct val="120000"/>
              </a:lnSpc>
              <a:spcBef>
                <a:spcPts val="0"/>
              </a:spcBef>
              <a:buFont typeface="Arial" panose="020B0604020202020204" pitchFamily="34" charset="0"/>
              <a:buNone/>
            </a:pPr>
            <a:endParaRPr lang="en-US" dirty="0"/>
          </a:p>
          <a:p>
            <a:pPr marL="171450" lvl="0" indent="-171450">
              <a:lnSpc>
                <a:spcPct val="120000"/>
              </a:lnSpc>
              <a:spcBef>
                <a:spcPts val="0"/>
              </a:spcBef>
              <a:buFont typeface="Arial" panose="020B0604020202020204" pitchFamily="34" charset="0"/>
              <a:buChar char="•"/>
            </a:pPr>
            <a:r>
              <a:rPr lang="en-US" dirty="0"/>
              <a:t>Wendy cancer surveillance is a multi-source system we are trying to address gaps and one of the gaps is the physician reporting (outside of hospital reporting such as primary care providers in rural areas or oncology practices that are outside of the hospital – ambulatory facilities)  this is augmenting current processes</a:t>
            </a:r>
          </a:p>
          <a:p>
            <a:pPr marL="171450" lvl="0" indent="-171450">
              <a:lnSpc>
                <a:spcPct val="120000"/>
              </a:lnSpc>
              <a:spcBef>
                <a:spcPts val="0"/>
              </a:spcBef>
              <a:buFont typeface="Arial" panose="020B0604020202020204" pitchFamily="34" charset="0"/>
              <a:buChar char="•"/>
            </a:pPr>
            <a:endParaRPr lang="en-US" dirty="0"/>
          </a:p>
          <a:p>
            <a:pPr marL="0" lvl="0" indent="0">
              <a:lnSpc>
                <a:spcPct val="120000"/>
              </a:lnSpc>
              <a:spcBef>
                <a:spcPts val="0"/>
              </a:spcBef>
              <a:buFont typeface="Arial" panose="020B0604020202020204" pitchFamily="34" charset="0"/>
              <a:buNone/>
            </a:pPr>
            <a:r>
              <a:rPr lang="en-US" dirty="0"/>
              <a:t>Paul: if the purpose is to have data faster and for the majority of cases and it take 3 years and this system provides the fringe data  what is the point of getting this data faster if the hospital data takes longer </a:t>
            </a:r>
          </a:p>
          <a:p>
            <a:pPr marL="171450" lvl="0" indent="-171450">
              <a:lnSpc>
                <a:spcPct val="120000"/>
              </a:lnSpc>
              <a:spcBef>
                <a:spcPts val="0"/>
              </a:spcBef>
              <a:buFont typeface="Arial" panose="020B0604020202020204" pitchFamily="34" charset="0"/>
              <a:buChar char="•"/>
            </a:pPr>
            <a:r>
              <a:rPr lang="en-US" dirty="0"/>
              <a:t>Wendy: not 3 years usually 6 month but this is a good question --  Maybe we don’t exclude the hospital – we could get an initial report from the hospital EHR for initial report directly from EHR to get the incidence aspect (we do have other side projects trying to build out other pieces of this like pathology reporting and working to get data from them) – might want to include the hospital initial report as part of this work</a:t>
            </a:r>
          </a:p>
        </p:txBody>
      </p:sp>
      <p:sp>
        <p:nvSpPr>
          <p:cNvPr id="4" name="Slide Number Placeholder 3"/>
          <p:cNvSpPr>
            <a:spLocks noGrp="1"/>
          </p:cNvSpPr>
          <p:nvPr>
            <p:ph type="sldNum" sz="quarter" idx="5"/>
          </p:nvPr>
        </p:nvSpPr>
        <p:spPr/>
        <p:txBody>
          <a:bodyPr/>
          <a:lstStyle/>
          <a:p>
            <a:fld id="{3F469ADF-7F2A-40EF-8E6F-5654DC822D4B}" type="slidenum">
              <a:rPr lang="en-US" smtClean="0"/>
              <a:t>9</a:t>
            </a:fld>
            <a:endParaRPr lang="en-US" dirty="0"/>
          </a:p>
        </p:txBody>
      </p:sp>
    </p:spTree>
    <p:extLst>
      <p:ext uri="{BB962C8B-B14F-4D97-AF65-F5344CB8AC3E}">
        <p14:creationId xmlns:p14="http://schemas.microsoft.com/office/powerpoint/2010/main" val="2397232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we will accomplish and do with this use case.</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10</a:t>
            </a:fld>
            <a:endParaRPr lang="en-US" dirty="0"/>
          </a:p>
        </p:txBody>
      </p:sp>
    </p:spTree>
    <p:extLst>
      <p:ext uri="{BB962C8B-B14F-4D97-AF65-F5344CB8AC3E}">
        <p14:creationId xmlns:p14="http://schemas.microsoft.com/office/powerpoint/2010/main" val="3093180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the use case will not cover or will not attempt to solve.</a:t>
            </a: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11</a:t>
            </a:fld>
            <a:endParaRPr lang="en-US" dirty="0"/>
          </a:p>
        </p:txBody>
      </p:sp>
    </p:spTree>
    <p:extLst>
      <p:ext uri="{BB962C8B-B14F-4D97-AF65-F5344CB8AC3E}">
        <p14:creationId xmlns:p14="http://schemas.microsoft.com/office/powerpoint/2010/main" val="1116129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DEA63F-9969-47E7-BFC6-64FF12AB1FE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3"/>
          <a:stretch>
            <a:fillRect/>
          </a:stretch>
        </p:blipFill>
        <p:spPr>
          <a:xfrm>
            <a:off x="471428" y="495307"/>
            <a:ext cx="2283347" cy="991757"/>
          </a:xfrm>
          <a:prstGeom prst="rect">
            <a:avLst/>
          </a:prstGeom>
        </p:spPr>
      </p:pic>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3441856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222354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64239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92172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5A39D36-73F8-4EC5-AB1E-DCA1B67726DE}"/>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56686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2F8884-68E6-4990-9C14-52F1FC6E0FB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3235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21434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26215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555A8B-D91B-4AFD-A04E-11F3F931ABD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79324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F3FDC3-0849-4025-9C04-9259130DE77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53520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6" name="Group 5">
            <a:extLst>
              <a:ext uri="{FF2B5EF4-FFF2-40B4-BE49-F238E27FC236}">
                <a16:creationId xmlns:a16="http://schemas.microsoft.com/office/drawing/2014/main" id="{8620823F-D97C-44EE-A1A2-C9C1C74B521B}"/>
              </a:ext>
            </a:extLst>
          </p:cNvPr>
          <p:cNvGrpSpPr/>
          <p:nvPr userDrawn="1"/>
        </p:nvGrpSpPr>
        <p:grpSpPr>
          <a:xfrm>
            <a:off x="8110393" y="345440"/>
            <a:ext cx="4093761" cy="6163056"/>
            <a:chOff x="8110393" y="348506"/>
            <a:chExt cx="4048174" cy="6163056"/>
          </a:xfrm>
        </p:grpSpPr>
        <p:pic>
          <p:nvPicPr>
            <p:cNvPr id="7" name="Picture 6">
              <a:extLst>
                <a:ext uri="{FF2B5EF4-FFF2-40B4-BE49-F238E27FC236}">
                  <a16:creationId xmlns:a16="http://schemas.microsoft.com/office/drawing/2014/main" id="{C1FDB0FC-B46E-4257-96EB-FE5650E8AC0A}"/>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9" name="Picture 8">
              <a:extLst>
                <a:ext uri="{FF2B5EF4-FFF2-40B4-BE49-F238E27FC236}">
                  <a16:creationId xmlns:a16="http://schemas.microsoft.com/office/drawing/2014/main" id="{33AF5F86-D8D3-4D8B-9D2D-8172DF4F6736}"/>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Tree>
    <p:extLst>
      <p:ext uri="{BB962C8B-B14F-4D97-AF65-F5344CB8AC3E}">
        <p14:creationId xmlns:p14="http://schemas.microsoft.com/office/powerpoint/2010/main" val="114403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3C6852-0AFD-4EFF-8612-31EE0E4B676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4"/>
          <a:stretch>
            <a:fillRect/>
          </a:stretch>
        </p:blipFill>
        <p:spPr>
          <a:xfrm>
            <a:off x="471428" y="520707"/>
            <a:ext cx="2289789" cy="996696"/>
          </a:xfrm>
          <a:prstGeom prst="rect">
            <a:avLst/>
          </a:prstGeom>
        </p:spPr>
      </p:pic>
    </p:spTree>
    <p:extLst>
      <p:ext uri="{BB962C8B-B14F-4D97-AF65-F5344CB8AC3E}">
        <p14:creationId xmlns:p14="http://schemas.microsoft.com/office/powerpoint/2010/main" val="34571937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60B8D6-0814-45E6-9D76-B471D9E29109}"/>
              </a:ext>
            </a:extLst>
          </p:cNvPr>
          <p:cNvGrpSpPr/>
          <p:nvPr userDrawn="1"/>
        </p:nvGrpSpPr>
        <p:grpSpPr>
          <a:xfrm>
            <a:off x="8110393" y="345440"/>
            <a:ext cx="4093761" cy="6163056"/>
            <a:chOff x="8110393" y="348506"/>
            <a:chExt cx="4048174" cy="6163056"/>
          </a:xfrm>
        </p:grpSpPr>
        <p:pic>
          <p:nvPicPr>
            <p:cNvPr id="4" name="Picture 3">
              <a:extLst>
                <a:ext uri="{FF2B5EF4-FFF2-40B4-BE49-F238E27FC236}">
                  <a16:creationId xmlns:a16="http://schemas.microsoft.com/office/drawing/2014/main" id="{87142BB5-04CE-44CF-94D0-C15B9432BAF2}"/>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10" name="Picture 9">
              <a:extLst>
                <a:ext uri="{FF2B5EF4-FFF2-40B4-BE49-F238E27FC236}">
                  <a16:creationId xmlns:a16="http://schemas.microsoft.com/office/drawing/2014/main" id="{78DA2907-97D3-45DE-BDC9-82F49E573F0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8834955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grpSp>
        <p:nvGrpSpPr>
          <p:cNvPr id="2" name="Group 1">
            <a:extLst>
              <a:ext uri="{FF2B5EF4-FFF2-40B4-BE49-F238E27FC236}">
                <a16:creationId xmlns:a16="http://schemas.microsoft.com/office/drawing/2014/main" id="{CEC3428B-6F35-402C-85CB-C9ECDC493DD3}"/>
              </a:ext>
            </a:extLst>
          </p:cNvPr>
          <p:cNvGrpSpPr/>
          <p:nvPr userDrawn="1"/>
        </p:nvGrpSpPr>
        <p:grpSpPr>
          <a:xfrm>
            <a:off x="6866727" y="2546809"/>
            <a:ext cx="5325273" cy="4340219"/>
            <a:chOff x="6474841" y="2300067"/>
            <a:chExt cx="5325273" cy="4340219"/>
          </a:xfrm>
        </p:grpSpPr>
        <p:pic>
          <p:nvPicPr>
            <p:cNvPr id="4" name="Picture 3">
              <a:extLst>
                <a:ext uri="{FF2B5EF4-FFF2-40B4-BE49-F238E27FC236}">
                  <a16:creationId xmlns:a16="http://schemas.microsoft.com/office/drawing/2014/main" id="{B6233F96-E137-4FCD-993B-67C4A94BBE1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7" name="Picture 6">
              <a:extLst>
                <a:ext uri="{FF2B5EF4-FFF2-40B4-BE49-F238E27FC236}">
                  <a16:creationId xmlns:a16="http://schemas.microsoft.com/office/drawing/2014/main" id="{D5B2CAB7-5778-4803-B215-1A4A7CA2C9D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51369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grpSp>
        <p:nvGrpSpPr>
          <p:cNvPr id="6" name="Group 5">
            <a:extLst>
              <a:ext uri="{FF2B5EF4-FFF2-40B4-BE49-F238E27FC236}">
                <a16:creationId xmlns:a16="http://schemas.microsoft.com/office/drawing/2014/main" id="{E90DBD71-FA97-45CD-B1CF-1FEB2194933C}"/>
              </a:ext>
            </a:extLst>
          </p:cNvPr>
          <p:cNvGrpSpPr/>
          <p:nvPr userDrawn="1"/>
        </p:nvGrpSpPr>
        <p:grpSpPr>
          <a:xfrm>
            <a:off x="6866727" y="2546809"/>
            <a:ext cx="5325273" cy="4340219"/>
            <a:chOff x="6474841" y="2300067"/>
            <a:chExt cx="5325273" cy="4340219"/>
          </a:xfrm>
        </p:grpSpPr>
        <p:pic>
          <p:nvPicPr>
            <p:cNvPr id="7" name="Picture 6">
              <a:extLst>
                <a:ext uri="{FF2B5EF4-FFF2-40B4-BE49-F238E27FC236}">
                  <a16:creationId xmlns:a16="http://schemas.microsoft.com/office/drawing/2014/main" id="{3DDAF66A-9F36-4E68-BFD1-E74892B28E5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8" name="Picture 7">
              <a:extLst>
                <a:ext uri="{FF2B5EF4-FFF2-40B4-BE49-F238E27FC236}">
                  <a16:creationId xmlns:a16="http://schemas.microsoft.com/office/drawing/2014/main" id="{6846A800-E8E5-4042-BC8A-F6298142C81C}"/>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6355594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Gotham Rounded Book" pitchFamily="2" charset="77"/>
              </a:rPr>
              <a:t>Go to the official federal source of cancer prevention information: </a:t>
            </a:r>
          </a:p>
          <a:p>
            <a:pPr algn="l">
              <a:lnSpc>
                <a:spcPct val="130000"/>
              </a:lnSpc>
            </a:pPr>
            <a:r>
              <a:rPr lang="en-US" sz="2000" b="0" i="0" dirty="0">
                <a:solidFill>
                  <a:schemeClr val="bg1"/>
                </a:solidFill>
                <a:latin typeface="Gotham Rounded Medium" pitchFamily="2" charset="77"/>
              </a:rPr>
              <a:t>www.cdc.gov/cancer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1600" b="0" i="0" dirty="0">
                <a:solidFill>
                  <a:schemeClr val="tx1"/>
                </a:solidFill>
                <a:latin typeface="Gotham Rounded Book" pitchFamily="2" charset="77"/>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Gotham Rounded Book" pitchFamily="2" charset="77"/>
              </a:rPr>
              <a:t>Thank you!</a:t>
            </a:r>
            <a:endParaRPr lang="en-US" sz="3600" b="0" i="0" dirty="0">
              <a:solidFill>
                <a:schemeClr val="bg1"/>
              </a:solidFill>
              <a:latin typeface="Gotham Rounded Medium" pitchFamily="2" charset="77"/>
            </a:endParaRP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pic>
        <p:nvPicPr>
          <p:cNvPr id="6" name="Picture 5">
            <a:extLst>
              <a:ext uri="{FF2B5EF4-FFF2-40B4-BE49-F238E27FC236}">
                <a16:creationId xmlns:a16="http://schemas.microsoft.com/office/drawing/2014/main" id="{8DA40169-B336-469C-8BE6-1C46B4A4C2E2}"/>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6147" b="33908"/>
          <a:stretch/>
        </p:blipFill>
        <p:spPr>
          <a:xfrm>
            <a:off x="8646287" y="253540"/>
            <a:ext cx="3545713" cy="3890198"/>
          </a:xfrm>
          <a:prstGeom prst="rect">
            <a:avLst/>
          </a:prstGeom>
        </p:spPr>
      </p:pic>
    </p:spTree>
    <p:extLst>
      <p:ext uri="{BB962C8B-B14F-4D97-AF65-F5344CB8AC3E}">
        <p14:creationId xmlns:p14="http://schemas.microsoft.com/office/powerpoint/2010/main" val="376364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6043"/>
          </a:xfrm>
        </p:spPr>
        <p:txBody>
          <a:bodyPr/>
          <a:lstStyle>
            <a:lvl1pPr>
              <a:defRPr b="1"/>
            </a:lvl1pPr>
          </a:lstStyle>
          <a:p>
            <a:r>
              <a:rPr lang="en-US" dirty="0"/>
              <a:t>One Column</a:t>
            </a:r>
          </a:p>
        </p:txBody>
      </p:sp>
      <p:sp>
        <p:nvSpPr>
          <p:cNvPr id="3" name="Content Placeholder 2"/>
          <p:cNvSpPr>
            <a:spLocks noGrp="1"/>
          </p:cNvSpPr>
          <p:nvPr>
            <p:ph idx="1"/>
          </p:nvPr>
        </p:nvSpPr>
        <p:spPr>
          <a:xfrm>
            <a:off x="838200" y="1383389"/>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8"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9" name="Group 8"/>
          <p:cNvGrpSpPr/>
          <p:nvPr userDrawn="1"/>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2"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3"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ight Triangle 13"/>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5"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6" name="TextBox 15"/>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7" name="Straight Connector 16"/>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31284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901324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339"/>
          </a:xfrm>
        </p:spPr>
        <p:txBody>
          <a:bodyPr anchor="ctr" anchorCtr="0">
            <a:normAutofit/>
          </a:bodyPr>
          <a:lstStyle>
            <a:lvl1pPr>
              <a:defRPr sz="3600" b="1"/>
            </a:lvl1pPr>
          </a:lstStyle>
          <a:p>
            <a:r>
              <a:rPr lang="en-US" dirty="0"/>
              <a:t>Click to edit Master title style</a:t>
            </a:r>
          </a:p>
        </p:txBody>
      </p:sp>
      <p:sp>
        <p:nvSpPr>
          <p:cNvPr id="4" name="Content Placeholder 3"/>
          <p:cNvSpPr>
            <a:spLocks noGrp="1"/>
          </p:cNvSpPr>
          <p:nvPr>
            <p:ph sz="quarter" idx="10"/>
          </p:nvPr>
        </p:nvSpPr>
        <p:spPr>
          <a:xfrm>
            <a:off x="838200" y="1719071"/>
            <a:ext cx="10515600" cy="4510279"/>
          </a:xfrm>
        </p:spPr>
        <p:txBody>
          <a:bodyPr/>
          <a:lstStyle>
            <a:lvl1pPr>
              <a:lnSpc>
                <a:spcPct val="100000"/>
              </a:lnSpc>
              <a:buClr>
                <a:schemeClr val="tx2"/>
              </a:buClr>
              <a:defRPr>
                <a:latin typeface="Calibri" panose="020F0502020204030204" pitchFamily="34" charset="0"/>
              </a:defRPr>
            </a:lvl1pPr>
            <a:lvl2pPr marL="800100" indent="-342900">
              <a:lnSpc>
                <a:spcPct val="100000"/>
              </a:lnSpc>
              <a:buClr>
                <a:schemeClr val="accent4"/>
              </a:buClr>
              <a:buFont typeface="Arial" panose="020B0604020202020204" pitchFamily="34" charset="0"/>
              <a:buChar char="•"/>
              <a:defRPr>
                <a:latin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a:latin typeface="Calibri" panose="020F0502020204030204" pitchFamily="34" charset="0"/>
              </a:defRPr>
            </a:lvl3pPr>
            <a:lvl4pPr>
              <a:lnSpc>
                <a:spcPct val="100000"/>
              </a:lnSpc>
              <a:defRPr>
                <a:latin typeface="Calibri" panose="020F0502020204030204" pitchFamily="34" charset="0"/>
              </a:defRPr>
            </a:lvl4pPr>
            <a:lvl5pPr>
              <a:lnSpc>
                <a:spcPct val="100000"/>
              </a:lnSpc>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nvGrpSpPr>
          <p:cNvPr id="6" name="Group 5"/>
          <p:cNvGrpSpPr/>
          <p:nvPr userDrawn="1"/>
        </p:nvGrpSpPr>
        <p:grpSpPr>
          <a:xfrm>
            <a:off x="7167134" y="6512561"/>
            <a:ext cx="2024776" cy="345440"/>
            <a:chOff x="7167135" y="6788149"/>
            <a:chExt cx="2012240" cy="139701"/>
          </a:xfrm>
          <a:solidFill>
            <a:schemeClr val="accent1"/>
          </a:solidFill>
        </p:grpSpPr>
        <p:sp>
          <p:nvSpPr>
            <p:cNvPr id="7"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8"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sp>
        <p:nvSpPr>
          <p:cNvPr id="9"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10" name="Rectangle 24"/>
          <p:cNvSpPr>
            <a:spLocks noChangeArrowheads="1"/>
          </p:cNvSpPr>
          <p:nvPr userDrawn="1"/>
        </p:nvSpPr>
        <p:spPr bwMode="auto">
          <a:xfrm>
            <a:off x="11190732" y="6512561"/>
            <a:ext cx="1013830" cy="34544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endParaRPr>
          </a:p>
        </p:txBody>
      </p:sp>
      <p:sp>
        <p:nvSpPr>
          <p:cNvPr id="11" name="Right Triangle 10"/>
          <p:cNvSpPr/>
          <p:nvPr userDrawn="1"/>
        </p:nvSpPr>
        <p:spPr>
          <a:xfrm>
            <a:off x="7167133" y="6512560"/>
            <a:ext cx="461557" cy="345441"/>
          </a:xfrm>
          <a:prstGeom prst="rtTriangle">
            <a:avLst/>
          </a:prstGeom>
          <a:solidFill>
            <a:srgbClr val="002F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D"/>
              </a:solidFill>
              <a:effectLst/>
              <a:uLnTx/>
              <a:uFillTx/>
              <a:latin typeface="Rockwell"/>
              <a:ea typeface="+mn-ea"/>
              <a:cs typeface="+mn-cs"/>
            </a:endParaRPr>
          </a:p>
        </p:txBody>
      </p:sp>
      <p:sp>
        <p:nvSpPr>
          <p:cNvPr id="12" name="TextBox 11"/>
          <p:cNvSpPr txBox="1"/>
          <p:nvPr userDrawn="1"/>
        </p:nvSpPr>
        <p:spPr>
          <a:xfrm>
            <a:off x="57150" y="6492918"/>
            <a:ext cx="5485352" cy="3847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chemeClr val="bg1"/>
                </a:solidFill>
                <a:effectLst/>
                <a:uLnTx/>
                <a:uFillTx/>
              </a:rPr>
              <a:t>RELIABLE      TRUSTED      SCIENTIFIC      DCPC</a:t>
            </a:r>
          </a:p>
        </p:txBody>
      </p:sp>
      <p:cxnSp>
        <p:nvCxnSpPr>
          <p:cNvPr id="13" name="Straight Connector 12"/>
          <p:cNvCxnSpPr/>
          <p:nvPr userDrawn="1"/>
        </p:nvCxnSpPr>
        <p:spPr>
          <a:xfrm>
            <a:off x="1413923" y="6583201"/>
            <a:ext cx="0" cy="204153"/>
          </a:xfrm>
          <a:prstGeom prst="line">
            <a:avLst/>
          </a:prstGeom>
          <a:noFill/>
          <a:ln w="19050" cap="flat" cmpd="sng" algn="ctr">
            <a:solidFill>
              <a:schemeClr val="accent1"/>
            </a:solidFill>
            <a:prstDash val="solid"/>
            <a:miter lim="800000"/>
          </a:ln>
          <a:effectLst/>
        </p:spPr>
      </p:cxnSp>
      <p:cxnSp>
        <p:nvCxnSpPr>
          <p:cNvPr id="14" name="Straight Connector 13"/>
          <p:cNvCxnSpPr/>
          <p:nvPr userDrawn="1"/>
        </p:nvCxnSpPr>
        <p:spPr>
          <a:xfrm>
            <a:off x="2799826" y="6584630"/>
            <a:ext cx="0" cy="204153"/>
          </a:xfrm>
          <a:prstGeom prst="line">
            <a:avLst/>
          </a:prstGeom>
          <a:noFill/>
          <a:ln w="19050" cap="flat" cmpd="sng" algn="ctr">
            <a:solidFill>
              <a:schemeClr val="accent1"/>
            </a:solidFill>
            <a:prstDash val="solid"/>
            <a:miter lim="800000"/>
          </a:ln>
          <a:effectLst/>
        </p:spPr>
      </p:cxnSp>
      <p:cxnSp>
        <p:nvCxnSpPr>
          <p:cNvPr id="15" name="Straight Connector 14"/>
          <p:cNvCxnSpPr/>
          <p:nvPr userDrawn="1"/>
        </p:nvCxnSpPr>
        <p:spPr>
          <a:xfrm>
            <a:off x="4483370" y="6583201"/>
            <a:ext cx="0" cy="204153"/>
          </a:xfrm>
          <a:prstGeom prst="line">
            <a:avLst/>
          </a:prstGeom>
          <a:noFill/>
          <a:ln w="19050" cap="flat" cmpd="sng" algn="ctr">
            <a:solidFill>
              <a:schemeClr val="accent1"/>
            </a:solidFill>
            <a:prstDash val="solid"/>
            <a:miter lim="800000"/>
          </a:ln>
          <a:effectLst/>
        </p:spPr>
      </p:cxnSp>
      <p:sp>
        <p:nvSpPr>
          <p:cNvPr id="16" name="TextBox 15"/>
          <p:cNvSpPr txBox="1"/>
          <p:nvPr userDrawn="1"/>
        </p:nvSpPr>
        <p:spPr>
          <a:xfrm>
            <a:off x="11633200" y="6543719"/>
            <a:ext cx="466595" cy="276999"/>
          </a:xfrm>
          <a:prstGeom prst="rect">
            <a:avLst/>
          </a:prstGeom>
          <a:noFill/>
        </p:spPr>
        <p:txBody>
          <a:bodyPr wrap="square" rtlCol="0">
            <a:spAutoFit/>
          </a:bodyPr>
          <a:lstStyle/>
          <a:p>
            <a:pPr algn="r"/>
            <a:fld id="{9AD7C989-2ABF-4356-865E-C635B54E1EE3}" type="slidenum">
              <a:rPr lang="en-US" sz="1200" b="1" smtClean="0">
                <a:solidFill>
                  <a:schemeClr val="tx2"/>
                </a:solidFill>
                <a:latin typeface="Calibri" panose="020F0502020204030204" pitchFamily="34" charset="0"/>
              </a:rPr>
              <a:pPr algn="r"/>
              <a:t>‹#›</a:t>
            </a:fld>
            <a:endParaRPr lang="en-US" sz="1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24634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Item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8320"/>
            <a:ext cx="10515600" cy="1014984"/>
          </a:xfrm>
        </p:spPr>
        <p:txBody>
          <a:bodyPr/>
          <a:lstStyle>
            <a:lvl1pPr>
              <a:defRPr b="1" baseline="0"/>
            </a:lvl1pPr>
          </a:lstStyle>
          <a:p>
            <a:r>
              <a:rPr lang="en-US" b="1" dirty="0"/>
              <a:t>Two Items with Captions</a:t>
            </a:r>
            <a:endParaRPr lang="en-US" dirty="0"/>
          </a:p>
        </p:txBody>
      </p:sp>
      <p:sp>
        <p:nvSpPr>
          <p:cNvPr id="3" name="Content Placeholder 2"/>
          <p:cNvSpPr>
            <a:spLocks noGrp="1"/>
          </p:cNvSpPr>
          <p:nvPr>
            <p:ph sz="half" idx="1" hasCustomPrompt="1"/>
          </p:nvPr>
        </p:nvSpPr>
        <p:spPr>
          <a:xfrm>
            <a:off x="838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4" name="Content Placeholder 3"/>
          <p:cNvSpPr>
            <a:spLocks noGrp="1"/>
          </p:cNvSpPr>
          <p:nvPr>
            <p:ph sz="half" idx="2" hasCustomPrompt="1"/>
          </p:nvPr>
        </p:nvSpPr>
        <p:spPr>
          <a:xfrm>
            <a:off x="6172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chemeClr val="bg1"/>
                </a:solidFill>
              </a:rPr>
              <a:t>RELIABLE      TRUSTED      SCIENTIFIC      </a:t>
            </a:r>
            <a:r>
              <a:rPr lang="en-US" sz="1900" dirty="0">
                <a:solidFill>
                  <a:schemeClr val="accent1"/>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21" name="Text Placeholder 20"/>
          <p:cNvSpPr>
            <a:spLocks noGrp="1"/>
          </p:cNvSpPr>
          <p:nvPr>
            <p:ph type="body" sz="quarter" idx="13" hasCustomPrompt="1"/>
          </p:nvPr>
        </p:nvSpPr>
        <p:spPr>
          <a:xfrm>
            <a:off x="838200" y="5414165"/>
            <a:ext cx="5181600" cy="304800"/>
          </a:xfrm>
        </p:spPr>
        <p:txBody>
          <a:bodyPr/>
          <a:lstStyle>
            <a:lvl1pPr marL="0" indent="0" algn="ctr">
              <a:buNone/>
              <a:defRPr sz="2000" baseline="0"/>
            </a:lvl1pPr>
          </a:lstStyle>
          <a:p>
            <a:pPr lvl="0"/>
            <a:r>
              <a:rPr lang="en-US" dirty="0"/>
              <a:t>Insert caption here or delete text</a:t>
            </a:r>
          </a:p>
        </p:txBody>
      </p:sp>
      <p:sp>
        <p:nvSpPr>
          <p:cNvPr id="23" name="Text Placeholder 20"/>
          <p:cNvSpPr>
            <a:spLocks noGrp="1"/>
          </p:cNvSpPr>
          <p:nvPr>
            <p:ph type="body" sz="quarter" idx="14" hasCustomPrompt="1"/>
          </p:nvPr>
        </p:nvSpPr>
        <p:spPr>
          <a:xfrm>
            <a:off x="6172200" y="5414165"/>
            <a:ext cx="5181600" cy="304800"/>
          </a:xfrm>
        </p:spPr>
        <p:txBody>
          <a:bodyPr/>
          <a:lstStyle>
            <a:lvl1pPr marL="0" indent="0" algn="ctr">
              <a:buNone/>
              <a:defRPr sz="2000" baseline="0"/>
            </a:lvl1pPr>
          </a:lstStyle>
          <a:p>
            <a:pPr lvl="0"/>
            <a:r>
              <a:rPr lang="en-US" dirty="0"/>
              <a:t>Insert caption here or delete text</a:t>
            </a:r>
          </a:p>
        </p:txBody>
      </p:sp>
    </p:spTree>
    <p:extLst>
      <p:ext uri="{BB962C8B-B14F-4D97-AF65-F5344CB8AC3E}">
        <p14:creationId xmlns:p14="http://schemas.microsoft.com/office/powerpoint/2010/main" val="416645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4984"/>
          </a:xfrm>
        </p:spPr>
        <p:txBody>
          <a:bodyPr/>
          <a:lstStyle>
            <a:lvl1pPr>
              <a:defRPr b="1" baseline="0"/>
            </a:lvl1pPr>
          </a:lstStyle>
          <a:p>
            <a:r>
              <a:rPr lang="en-US" b="1" dirty="0"/>
              <a:t>Two Columns</a:t>
            </a:r>
            <a:endParaRPr lang="en-US" dirty="0"/>
          </a:p>
        </p:txBody>
      </p:sp>
      <p:sp>
        <p:nvSpPr>
          <p:cNvPr id="3" name="Content Placeholder 2"/>
          <p:cNvSpPr>
            <a:spLocks noGrp="1"/>
          </p:cNvSpPr>
          <p:nvPr>
            <p:ph sz="half" idx="1" hasCustomPrompt="1"/>
          </p:nvPr>
        </p:nvSpPr>
        <p:spPr>
          <a:xfrm>
            <a:off x="838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6"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2696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8565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2271453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48320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707AD6-77AC-4658-9FC5-9B52D384346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0" name="Picture 9">
            <a:extLst>
              <a:ext uri="{FF2B5EF4-FFF2-40B4-BE49-F238E27FC236}">
                <a16:creationId xmlns:a16="http://schemas.microsoft.com/office/drawing/2014/main" id="{407A149D-2FD3-45F9-971B-248A0597B07A}"/>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2723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AEBD-6254-4B7A-93F4-740AB02FB7C8}"/>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765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D42B36-C5AB-4E02-9392-A267D566D33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1" name="Picture 10">
            <a:extLst>
              <a:ext uri="{FF2B5EF4-FFF2-40B4-BE49-F238E27FC236}">
                <a16:creationId xmlns:a16="http://schemas.microsoft.com/office/drawing/2014/main" id="{F3C66B17-8103-49D1-B504-47FBD78869E6}"/>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8" name="Slide Number Placeholder 5">
            <a:extLst>
              <a:ext uri="{FF2B5EF4-FFF2-40B4-BE49-F238E27FC236}">
                <a16:creationId xmlns:a16="http://schemas.microsoft.com/office/drawing/2014/main" id="{147ACE11-8834-464D-A0B9-1980B878F17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9" name="Footer Placeholder 12">
            <a:extLst>
              <a:ext uri="{FF2B5EF4-FFF2-40B4-BE49-F238E27FC236}">
                <a16:creationId xmlns:a16="http://schemas.microsoft.com/office/drawing/2014/main" id="{83C8639D-D647-4E49-844C-6A2C96749528}"/>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2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33998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310690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07017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8" r:id="rId3"/>
    <p:sldLayoutId id="2147483692" r:id="rId4"/>
    <p:sldLayoutId id="2147483669" r:id="rId5"/>
    <p:sldLayoutId id="2147483676" r:id="rId6"/>
    <p:sldLayoutId id="2147483675" r:id="rId7"/>
    <p:sldLayoutId id="2147483650" r:id="rId8"/>
    <p:sldLayoutId id="2147483664" r:id="rId9"/>
    <p:sldLayoutId id="2147483670" r:id="rId10"/>
    <p:sldLayoutId id="2147483671" r:id="rId11"/>
    <p:sldLayoutId id="2147483673" r:id="rId12"/>
    <p:sldLayoutId id="2147483683" r:id="rId13"/>
    <p:sldLayoutId id="2147483684" r:id="rId14"/>
    <p:sldLayoutId id="2147483685" r:id="rId15"/>
    <p:sldLayoutId id="2147483686" r:id="rId16"/>
    <p:sldLayoutId id="2147483687" r:id="rId17"/>
    <p:sldLayoutId id="2147483688" r:id="rId18"/>
    <p:sldLayoutId id="2147483652" r:id="rId19"/>
    <p:sldLayoutId id="2147483689" r:id="rId20"/>
    <p:sldLayoutId id="2147483672" r:id="rId21"/>
    <p:sldLayoutId id="2147483690" r:id="rId22"/>
    <p:sldLayoutId id="2147483674" r:id="rId23"/>
    <p:sldLayoutId id="2147483694" r:id="rId24"/>
    <p:sldLayoutId id="2147483737" r:id="rId25"/>
    <p:sldLayoutId id="2147483741" r:id="rId26"/>
    <p:sldLayoutId id="2147483742" r:id="rId27"/>
    <p:sldLayoutId id="2147483743" r:id="rId28"/>
  </p:sldLayoutIdLst>
  <p:hf sldNum="0"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omments" Target="../comments/commen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mailto:brett@waveoneassociates.com" TargetMode="External"/><Relationship Id="rId3" Type="http://schemas.openxmlformats.org/officeDocument/2006/relationships/hyperlink" Target="mailto:jamie.parker@carradora.com" TargetMode="External"/><Relationship Id="rId7" Type="http://schemas.openxmlformats.org/officeDocument/2006/relationships/hyperlink" Target="mailto:nagesh.bashyam@drajer.com" TargetMode="External"/><Relationship Id="rId2" Type="http://schemas.openxmlformats.org/officeDocument/2006/relationships/hyperlink" Target="mailto:fb6@cdc.gov" TargetMode="External"/><Relationship Id="rId1" Type="http://schemas.openxmlformats.org/officeDocument/2006/relationships/slideLayout" Target="../slideLayouts/slideLayout5.xml"/><Relationship Id="rId6" Type="http://schemas.openxmlformats.org/officeDocument/2006/relationships/hyperlink" Target="mailto:mike.flanigan@carradora.com" TargetMode="External"/><Relationship Id="rId5" Type="http://schemas.openxmlformats.org/officeDocument/2006/relationships/hyperlink" Target="mailto:kishore.bashyam@drajer.com" TargetMode="External"/><Relationship Id="rId4" Type="http://schemas.openxmlformats.org/officeDocument/2006/relationships/hyperlink" Target="mailto:becky.angeles@carradora.com"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naaccr.org/wp-content/uploads/2016/11/Pathology-Laboratory-Electronic-Reporting-Version-4.0-April-2011.pdf" TargetMode="External"/><Relationship Id="rId3" Type="http://schemas.openxmlformats.org/officeDocument/2006/relationships/hyperlink" Target="https://www.cdc.gov/cancer/npcr/index.htm" TargetMode="External"/><Relationship Id="rId7" Type="http://schemas.openxmlformats.org/officeDocument/2006/relationships/hyperlink" Target="https://www.hl7.org/implement/standards/product_brief.cfm?product_id=398"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datadictionary.naaccr.org/" TargetMode="External"/><Relationship Id="rId5" Type="http://schemas.openxmlformats.org/officeDocument/2006/relationships/hyperlink" Target="https://www.naaccr.org/" TargetMode="External"/><Relationship Id="rId4" Type="http://schemas.openxmlformats.org/officeDocument/2006/relationships/hyperlink" Target="https://seer.cancer.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4670-88D4-824A-92D3-1710CA26FD09}"/>
              </a:ext>
            </a:extLst>
          </p:cNvPr>
          <p:cNvSpPr>
            <a:spLocks noGrp="1"/>
          </p:cNvSpPr>
          <p:nvPr>
            <p:ph type="title"/>
          </p:nvPr>
        </p:nvSpPr>
        <p:spPr>
          <a:xfrm>
            <a:off x="971550" y="1654180"/>
            <a:ext cx="10096982" cy="2942498"/>
          </a:xfrm>
        </p:spPr>
        <p:txBody>
          <a:bodyPr/>
          <a:lstStyle/>
          <a:p>
            <a:pPr algn="ctr"/>
            <a:r>
              <a:rPr lang="en-US" sz="4000" b="1" dirty="0">
                <a:latin typeface="Arial" panose="020B0604020202020204" pitchFamily="34" charset="0"/>
                <a:cs typeface="Arial" panose="020B0604020202020204" pitchFamily="34" charset="0"/>
              </a:rPr>
              <a:t>Making EHR Data More Available for Research and Public Health –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Cancer Use Case Workgroup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Meeting 3</a:t>
            </a:r>
            <a:endParaRPr lang="en-US" sz="4000" b="1" dirty="0">
              <a:solidFill>
                <a:srgbClr val="FF0000"/>
              </a:solidFill>
            </a:endParaRPr>
          </a:p>
        </p:txBody>
      </p:sp>
      <p:sp>
        <p:nvSpPr>
          <p:cNvPr id="3" name="Text Placeholder 2">
            <a:extLst>
              <a:ext uri="{FF2B5EF4-FFF2-40B4-BE49-F238E27FC236}">
                <a16:creationId xmlns:a16="http://schemas.microsoft.com/office/drawing/2014/main" id="{6642BA0A-715C-9145-B7A7-097CE2CA2943}"/>
              </a:ext>
            </a:extLst>
          </p:cNvPr>
          <p:cNvSpPr>
            <a:spLocks noGrp="1"/>
          </p:cNvSpPr>
          <p:nvPr>
            <p:ph type="body" sz="quarter" idx="10"/>
          </p:nvPr>
        </p:nvSpPr>
        <p:spPr>
          <a:xfrm>
            <a:off x="942975" y="5276858"/>
            <a:ext cx="4541155" cy="482500"/>
          </a:xfrm>
        </p:spPr>
        <p:txBody>
          <a:bodyPr/>
          <a:lstStyle/>
          <a:p>
            <a:r>
              <a:rPr lang="en-US" sz="2000" b="1" dirty="0">
                <a:latin typeface="Arial" panose="020B0604020202020204" pitchFamily="34" charset="0"/>
                <a:cs typeface="Arial" panose="020B0604020202020204" pitchFamily="34" charset="0"/>
              </a:rPr>
              <a:t>Wendy Blumenthal, MPH</a:t>
            </a:r>
          </a:p>
        </p:txBody>
      </p:sp>
      <p:sp>
        <p:nvSpPr>
          <p:cNvPr id="4" name="Text Placeholder 3">
            <a:extLst>
              <a:ext uri="{FF2B5EF4-FFF2-40B4-BE49-F238E27FC236}">
                <a16:creationId xmlns:a16="http://schemas.microsoft.com/office/drawing/2014/main" id="{9E90CD8D-14ED-604D-8C03-908ABDD4D8C6}"/>
              </a:ext>
            </a:extLst>
          </p:cNvPr>
          <p:cNvSpPr>
            <a:spLocks noGrp="1"/>
          </p:cNvSpPr>
          <p:nvPr>
            <p:ph type="body" sz="quarter" idx="11"/>
          </p:nvPr>
        </p:nvSpPr>
        <p:spPr>
          <a:xfrm>
            <a:off x="942975" y="5648845"/>
            <a:ext cx="5248275" cy="1076325"/>
          </a:xfrm>
        </p:spPr>
        <p:txBody>
          <a:bodyPr/>
          <a:lstStyle/>
          <a:p>
            <a:pPr>
              <a:lnSpc>
                <a:spcPts val="1440"/>
              </a:lnSpc>
              <a:spcBef>
                <a:spcPts val="0"/>
              </a:spcBef>
            </a:pPr>
            <a:r>
              <a:rPr lang="en-US" sz="1500" i="0" dirty="0">
                <a:latin typeface="Arial" panose="020B0604020202020204" pitchFamily="34" charset="0"/>
                <a:cs typeface="Arial" panose="020B0604020202020204" pitchFamily="34" charset="0"/>
              </a:rPr>
              <a:t>Health Scientist (Informatics)</a:t>
            </a:r>
          </a:p>
          <a:p>
            <a:pPr>
              <a:lnSpc>
                <a:spcPts val="1440"/>
              </a:lnSpc>
              <a:spcBef>
                <a:spcPts val="0"/>
              </a:spcBef>
            </a:pPr>
            <a:r>
              <a:rPr lang="en-US" sz="1500" i="0" dirty="0">
                <a:latin typeface="Arial" panose="020B0604020202020204" pitchFamily="34" charset="0"/>
                <a:cs typeface="Arial" panose="020B0604020202020204" pitchFamily="34" charset="0"/>
              </a:rPr>
              <a:t>Informatics, Data Science, and Applications Team (IDSAT)</a:t>
            </a:r>
          </a:p>
          <a:p>
            <a:pPr>
              <a:lnSpc>
                <a:spcPts val="1440"/>
              </a:lnSpc>
              <a:spcBef>
                <a:spcPts val="0"/>
              </a:spcBef>
            </a:pPr>
            <a:r>
              <a:rPr lang="en-US" sz="1500" i="0" dirty="0">
                <a:latin typeface="Arial" panose="020B0604020202020204" pitchFamily="34" charset="0"/>
                <a:cs typeface="Arial" panose="020B0604020202020204" pitchFamily="34" charset="0"/>
              </a:rPr>
              <a:t>Cancer Surveillance Branch</a:t>
            </a:r>
          </a:p>
          <a:p>
            <a:pPr>
              <a:lnSpc>
                <a:spcPts val="1440"/>
              </a:lnSpc>
              <a:spcBef>
                <a:spcPts val="0"/>
              </a:spcBef>
            </a:pPr>
            <a:r>
              <a:rPr lang="en-US" sz="1500" i="0" dirty="0">
                <a:latin typeface="Arial" panose="020B0604020202020204" pitchFamily="34" charset="0"/>
                <a:cs typeface="Arial" panose="020B0604020202020204" pitchFamily="34" charset="0"/>
              </a:rPr>
              <a:t>Division of Cancer Prevention and Control </a:t>
            </a:r>
          </a:p>
        </p:txBody>
      </p:sp>
      <p:sp>
        <p:nvSpPr>
          <p:cNvPr id="6" name="Text Placeholder 5">
            <a:extLst>
              <a:ext uri="{FF2B5EF4-FFF2-40B4-BE49-F238E27FC236}">
                <a16:creationId xmlns:a16="http://schemas.microsoft.com/office/drawing/2014/main" id="{84D3A71C-5AC3-8F41-BC31-29FD5DDF8178}"/>
              </a:ext>
            </a:extLst>
          </p:cNvPr>
          <p:cNvSpPr>
            <a:spLocks noGrp="1"/>
          </p:cNvSpPr>
          <p:nvPr>
            <p:ph type="body" sz="quarter" idx="13"/>
          </p:nvPr>
        </p:nvSpPr>
        <p:spPr>
          <a:xfrm>
            <a:off x="7325425" y="5296957"/>
            <a:ext cx="2732976" cy="218496"/>
          </a:xfrm>
        </p:spPr>
        <p:txBody>
          <a:bodyPr/>
          <a:lstStyle/>
          <a:p>
            <a:r>
              <a:rPr lang="en-US" sz="1500" dirty="0">
                <a:latin typeface="Arial" panose="020B0604020202020204" pitchFamily="34" charset="0"/>
                <a:cs typeface="Arial" panose="020B0604020202020204" pitchFamily="34" charset="0"/>
              </a:rPr>
              <a:t>February 7</a:t>
            </a:r>
            <a:r>
              <a:rPr lang="en-US" sz="1500" baseline="30000" dirty="0">
                <a:latin typeface="Arial" panose="020B0604020202020204" pitchFamily="34" charset="0"/>
                <a:cs typeface="Arial" panose="020B0604020202020204" pitchFamily="34" charset="0"/>
              </a:rPr>
              <a:t>th</a:t>
            </a:r>
            <a:r>
              <a:rPr lang="en-US" sz="1500" dirty="0">
                <a:latin typeface="Arial" panose="020B0604020202020204" pitchFamily="34" charset="0"/>
                <a:cs typeface="Arial" panose="020B0604020202020204" pitchFamily="34" charset="0"/>
              </a:rPr>
              <a:t> , 2020</a:t>
            </a:r>
          </a:p>
          <a:p>
            <a:r>
              <a:rPr lang="en-US" sz="1600" dirty="0">
                <a:latin typeface="Arial" panose="020B0604020202020204" pitchFamily="34" charset="0"/>
                <a:cs typeface="Arial" panose="020B0604020202020204" pitchFamily="34" charset="0"/>
              </a:rPr>
              <a:t>Cancer Use Case Workgroup Meeting 3</a:t>
            </a:r>
            <a:endParaRPr lang="en-US" sz="1500" dirty="0">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01ECE1C9-9CB8-41D6-9B16-B0A3BA680D0C}"/>
              </a:ext>
            </a:extLst>
          </p:cNvPr>
          <p:cNvSpPr txBox="1">
            <a:spLocks/>
          </p:cNvSpPr>
          <p:nvPr/>
        </p:nvSpPr>
        <p:spPr>
          <a:xfrm>
            <a:off x="6318854" y="5314899"/>
            <a:ext cx="5288946" cy="21849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49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In Scope</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lvl="0"/>
            <a:r>
              <a:rPr lang="en-US" sz="2000" dirty="0"/>
              <a:t>Collect standardized data on all types of reportable cancers diagnosed </a:t>
            </a:r>
          </a:p>
          <a:p>
            <a:pPr lvl="0"/>
            <a:r>
              <a:rPr lang="en-US" sz="2000" dirty="0"/>
              <a:t>Define when a cancer report must be created and transmitted to the public health cancer registry</a:t>
            </a:r>
          </a:p>
          <a:p>
            <a:pPr lvl="0"/>
            <a:r>
              <a:rPr lang="en-US" sz="2000" dirty="0"/>
              <a:t>Identify the data elements to be retrieved from the EHR to produce the cancer report</a:t>
            </a:r>
          </a:p>
          <a:p>
            <a:pPr lvl="1"/>
            <a:r>
              <a:rPr lang="en-US" sz="2000" dirty="0"/>
              <a:t>Use NAACCR Volume II data dictionary for standardized data collection</a:t>
            </a:r>
            <a:endParaRPr lang="en-US" sz="2400" dirty="0"/>
          </a:p>
        </p:txBody>
      </p:sp>
    </p:spTree>
    <p:extLst>
      <p:ext uri="{BB962C8B-B14F-4D97-AF65-F5344CB8AC3E}">
        <p14:creationId xmlns:p14="http://schemas.microsoft.com/office/powerpoint/2010/main" val="380197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Ou</a:t>
            </a:r>
            <a:r>
              <a:rPr lang="en-US" sz="4400" dirty="0">
                <a:solidFill>
                  <a:srgbClr val="FFFFFF"/>
                </a:solidFill>
                <a:latin typeface="+mj-lt"/>
              </a:rPr>
              <a:t>t of Scope</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r>
              <a:rPr lang="en-US" sz="2000" dirty="0">
                <a:solidFill>
                  <a:srgbClr val="FF0000"/>
                </a:solidFill>
              </a:rPr>
              <a:t>Example: </a:t>
            </a:r>
          </a:p>
          <a:p>
            <a:pPr lvl="1"/>
            <a:r>
              <a:rPr lang="en-US" sz="2000" dirty="0">
                <a:solidFill>
                  <a:srgbClr val="FF0000"/>
                </a:solidFill>
              </a:rPr>
              <a:t>How a lab test result is transmitted between lab and clinical care.</a:t>
            </a:r>
          </a:p>
          <a:p>
            <a:pPr lvl="1"/>
            <a:r>
              <a:rPr lang="en-US" sz="2000" dirty="0">
                <a:solidFill>
                  <a:srgbClr val="FF0000"/>
                </a:solidFill>
              </a:rPr>
              <a:t>Policies of the clinical care setting to collect consent for data sharing. </a:t>
            </a:r>
          </a:p>
          <a:p>
            <a:pPr marL="0" indent="0">
              <a:buNone/>
            </a:pPr>
            <a:endParaRPr lang="en-US" dirty="0"/>
          </a:p>
        </p:txBody>
      </p:sp>
    </p:spTree>
    <p:extLst>
      <p:ext uri="{BB962C8B-B14F-4D97-AF65-F5344CB8AC3E}">
        <p14:creationId xmlns:p14="http://schemas.microsoft.com/office/powerpoint/2010/main" val="278986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User Story</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361916" y="0"/>
            <a:ext cx="4344059" cy="6746875"/>
          </a:xfrm>
        </p:spPr>
        <p:txBody>
          <a:bodyPr vert="horz" lIns="91440" tIns="45720" rIns="91440" bIns="45720" numCol="1" rtlCol="0" anchor="ctr">
            <a:normAutofit/>
          </a:bodyPr>
          <a:lstStyle/>
          <a:p>
            <a:pPr marL="0" indent="0">
              <a:buNone/>
            </a:pPr>
            <a:r>
              <a:rPr lang="en-US" sz="2000" dirty="0"/>
              <a:t>A patient with a dark skin ulcer on her arm visits a dermatologist. The dermatologist performs a biopsy that is sent to the pathology laboratory for testing. The laboratory analyzes the biopsy specimen which indicates the patient has melanoma in situ. The pathology report is sent to the dermatologist who performed the biopsy. The dermatologist confirms the diagnosis of melanoma in situ. This information is integrated into the patient's clinical record. The patient is informed of her test results. The dermatologist’s EHR system determines that the reason for the encounter/visit meets the criteria for reporting to the central cancer registry, as defined by the national standard Cancer Reportability List. A standard report with the required data elements is sent to the central cancer registry. </a:t>
            </a:r>
          </a:p>
        </p:txBody>
      </p:sp>
      <p:sp>
        <p:nvSpPr>
          <p:cNvPr id="4" name="Rectangle 3">
            <a:extLst>
              <a:ext uri="{FF2B5EF4-FFF2-40B4-BE49-F238E27FC236}">
                <a16:creationId xmlns:a16="http://schemas.microsoft.com/office/drawing/2014/main" id="{D43FA45E-9F46-409E-8FDD-84A724FF522B}"/>
              </a:ext>
            </a:extLst>
          </p:cNvPr>
          <p:cNvSpPr/>
          <p:nvPr/>
        </p:nvSpPr>
        <p:spPr>
          <a:xfrm>
            <a:off x="9705975" y="790575"/>
            <a:ext cx="2333625" cy="240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t>Preconditions:</a:t>
            </a:r>
          </a:p>
          <a:p>
            <a:endParaRPr lang="en-US" sz="1200" dirty="0"/>
          </a:p>
          <a:p>
            <a:pPr marL="171450" indent="-171450">
              <a:buFont typeface="Arial" panose="020B0604020202020204" pitchFamily="34" charset="0"/>
              <a:buChar char="•"/>
            </a:pPr>
            <a:r>
              <a:rPr lang="en-US" sz="1200" dirty="0"/>
              <a:t>Pathology report, if applicable, has been received and a  provider makes a diagnosis based on the pathology report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The provider making the diagnosis is licensed to make the diagnosis</a:t>
            </a:r>
          </a:p>
          <a:p>
            <a:r>
              <a:rPr lang="en-US" sz="1200" dirty="0"/>
              <a:t> </a:t>
            </a:r>
          </a:p>
        </p:txBody>
      </p:sp>
      <p:sp>
        <p:nvSpPr>
          <p:cNvPr id="9" name="Rectangle 8">
            <a:extLst>
              <a:ext uri="{FF2B5EF4-FFF2-40B4-BE49-F238E27FC236}">
                <a16:creationId xmlns:a16="http://schemas.microsoft.com/office/drawing/2014/main" id="{89634907-6195-4C34-93AA-2D6A07D25D8C}"/>
              </a:ext>
            </a:extLst>
          </p:cNvPr>
          <p:cNvSpPr/>
          <p:nvPr/>
        </p:nvSpPr>
        <p:spPr>
          <a:xfrm>
            <a:off x="9671155" y="3409950"/>
            <a:ext cx="2333625" cy="2257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t>Out of Scope:</a:t>
            </a:r>
          </a:p>
          <a:p>
            <a:endParaRPr lang="en-US" sz="1200" dirty="0"/>
          </a:p>
          <a:p>
            <a:pPr marL="171450" indent="-171450">
              <a:buFont typeface="Arial" panose="020B0604020202020204" pitchFamily="34" charset="0"/>
              <a:buChar char="•"/>
            </a:pPr>
            <a:r>
              <a:rPr lang="en-US" sz="1200" dirty="0"/>
              <a:t>Integrating claims data into the trigger event to send report to the cancer registries  (this could also be a pre-condition)</a:t>
            </a:r>
          </a:p>
          <a:p>
            <a:r>
              <a:rPr lang="en-US" sz="1200" dirty="0"/>
              <a:t> </a:t>
            </a:r>
          </a:p>
        </p:txBody>
      </p:sp>
    </p:spTree>
    <p:extLst>
      <p:ext uri="{BB962C8B-B14F-4D97-AF65-F5344CB8AC3E}">
        <p14:creationId xmlns:p14="http://schemas.microsoft.com/office/powerpoint/2010/main" val="88923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676B83-5EF6-40AF-AA3E-62EC9B4F1743}"/>
              </a:ext>
            </a:extLst>
          </p:cNvPr>
          <p:cNvSpPr>
            <a:spLocks noGrp="1"/>
          </p:cNvSpPr>
          <p:nvPr>
            <p:ph type="title"/>
          </p:nvPr>
        </p:nvSpPr>
        <p:spPr/>
        <p:txBody>
          <a:bodyPr/>
          <a:lstStyle/>
          <a:p>
            <a:r>
              <a:rPr lang="en-US" dirty="0"/>
              <a:t>Next Steps</a:t>
            </a:r>
            <a:br>
              <a:rPr lang="en-US" b="1" dirty="0"/>
            </a:br>
            <a:endParaRPr lang="en-US" b="1" dirty="0"/>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36410"/>
            <a:ext cx="11060576" cy="3830957"/>
          </a:xfrm>
        </p:spPr>
        <p:txBody>
          <a:bodyPr/>
          <a:lstStyle/>
          <a:p>
            <a:r>
              <a:rPr lang="en-US" sz="2800" dirty="0"/>
              <a:t>Weekly Workgroup Meeting Eastern time</a:t>
            </a:r>
          </a:p>
          <a:p>
            <a:pPr lvl="1"/>
            <a:r>
              <a:rPr lang="en-US" sz="2800" dirty="0"/>
              <a:t>Proposed times:</a:t>
            </a:r>
          </a:p>
          <a:p>
            <a:pPr lvl="2"/>
            <a:r>
              <a:rPr lang="en-US" sz="2800" dirty="0"/>
              <a:t>Monday 2-3</a:t>
            </a:r>
          </a:p>
          <a:p>
            <a:pPr lvl="2"/>
            <a:r>
              <a:rPr lang="en-US" sz="2800" dirty="0"/>
              <a:t>Thursday 4-5</a:t>
            </a:r>
          </a:p>
          <a:p>
            <a:pPr lvl="2"/>
            <a:r>
              <a:rPr lang="en-US" sz="2800" dirty="0"/>
              <a:t>Friday 1-2 </a:t>
            </a:r>
          </a:p>
          <a:p>
            <a:r>
              <a:rPr lang="en-US" sz="2800" dirty="0"/>
              <a:t>Review and comment on Use Case Sections: Description, Problem Statement, Goals, In Scope, Out of Scope, User Story (User Stories)</a:t>
            </a:r>
          </a:p>
          <a:p>
            <a:pPr lvl="1"/>
            <a:r>
              <a:rPr lang="en-US" sz="2800" dirty="0"/>
              <a:t>Email edits to becky.angeles@carradora.com</a:t>
            </a:r>
          </a:p>
          <a:p>
            <a:endParaRPr lang="en-US" dirty="0"/>
          </a:p>
          <a:p>
            <a:pPr lvl="1"/>
            <a:endParaRPr lang="en-US" dirty="0"/>
          </a:p>
          <a:p>
            <a:pPr lvl="1"/>
            <a:endParaRPr lang="en-US" dirty="0"/>
          </a:p>
        </p:txBody>
      </p:sp>
    </p:spTree>
    <p:extLst>
      <p:ext uri="{BB962C8B-B14F-4D97-AF65-F5344CB8AC3E}">
        <p14:creationId xmlns:p14="http://schemas.microsoft.com/office/powerpoint/2010/main" val="1216680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EBE6-1191-46AB-B319-4FF4038ED1E6}"/>
              </a:ext>
            </a:extLst>
          </p:cNvPr>
          <p:cNvSpPr>
            <a:spLocks noGrp="1"/>
          </p:cNvSpPr>
          <p:nvPr>
            <p:ph type="title"/>
          </p:nvPr>
        </p:nvSpPr>
        <p:spPr/>
        <p:txBody>
          <a:bodyPr/>
          <a:lstStyle/>
          <a:p>
            <a:r>
              <a:rPr lang="en-US" dirty="0"/>
              <a:t>Contacts</a:t>
            </a:r>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24539"/>
            <a:ext cx="11060576" cy="3830957"/>
          </a:xfrm>
        </p:spPr>
        <p:txBody>
          <a:bodyPr/>
          <a:lstStyle/>
          <a:p>
            <a:r>
              <a:rPr lang="en-US" sz="2400" dirty="0"/>
              <a:t>Workgroup Lead</a:t>
            </a:r>
          </a:p>
          <a:p>
            <a:pPr lvl="1"/>
            <a:r>
              <a:rPr lang="en-US" sz="2400" dirty="0"/>
              <a:t>Wendy Blumenthal, MPH: w</a:t>
            </a:r>
            <a:r>
              <a:rPr lang="en-US" sz="2400" dirty="0">
                <a:hlinkClick r:id="rId2">
                  <a:extLst>
                    <a:ext uri="{A12FA001-AC4F-418D-AE19-62706E023703}">
                      <ahyp:hlinkClr xmlns:ahyp="http://schemas.microsoft.com/office/drawing/2018/hyperlinkcolor" val="tx"/>
                    </a:ext>
                  </a:extLst>
                </a:hlinkClick>
              </a:rPr>
              <a:t>fb6@cdc.gov</a:t>
            </a:r>
            <a:endParaRPr lang="en-US" sz="2400" dirty="0"/>
          </a:p>
          <a:p>
            <a:r>
              <a:rPr lang="en-US" sz="2400" dirty="0"/>
              <a:t>Use Case Development</a:t>
            </a:r>
          </a:p>
          <a:p>
            <a:pPr lvl="1"/>
            <a:r>
              <a:rPr lang="en-US" sz="2400" dirty="0"/>
              <a:t>Jamie Parker: </a:t>
            </a:r>
            <a:r>
              <a:rPr lang="en-US" sz="2400" dirty="0">
                <a:hlinkClick r:id="rId3">
                  <a:extLst>
                    <a:ext uri="{A12FA001-AC4F-418D-AE19-62706E023703}">
                      <ahyp:hlinkClr xmlns:ahyp="http://schemas.microsoft.com/office/drawing/2018/hyperlinkcolor" val="tx"/>
                    </a:ext>
                  </a:extLst>
                </a:hlinkClick>
              </a:rPr>
              <a:t>jamie.parker@carradora.com</a:t>
            </a:r>
            <a:r>
              <a:rPr lang="en-US" sz="2400" dirty="0"/>
              <a:t> </a:t>
            </a:r>
          </a:p>
          <a:p>
            <a:pPr lvl="1"/>
            <a:r>
              <a:rPr lang="en-US" sz="2400" dirty="0"/>
              <a:t>Becky Angeles: </a:t>
            </a:r>
            <a:r>
              <a:rPr lang="en-US" sz="2400" dirty="0">
                <a:hlinkClick r:id="rId4">
                  <a:extLst>
                    <a:ext uri="{A12FA001-AC4F-418D-AE19-62706E023703}">
                      <ahyp:hlinkClr xmlns:ahyp="http://schemas.microsoft.com/office/drawing/2018/hyperlinkcolor" val="tx"/>
                    </a:ext>
                  </a:extLst>
                </a:hlinkClick>
              </a:rPr>
              <a:t>becky.angeles@carradora.com</a:t>
            </a:r>
            <a:r>
              <a:rPr lang="en-US" sz="2400" dirty="0"/>
              <a:t> </a:t>
            </a:r>
          </a:p>
          <a:p>
            <a:pPr lvl="1"/>
            <a:r>
              <a:rPr lang="en-US" sz="2400" dirty="0"/>
              <a:t>Kishore </a:t>
            </a:r>
            <a:r>
              <a:rPr lang="en-US" sz="2400" dirty="0" err="1"/>
              <a:t>Bashyam</a:t>
            </a:r>
            <a:r>
              <a:rPr lang="en-US" sz="2400" dirty="0"/>
              <a:t>: </a:t>
            </a:r>
            <a:r>
              <a:rPr lang="en-US" sz="2400" dirty="0">
                <a:hlinkClick r:id="rId5">
                  <a:extLst>
                    <a:ext uri="{A12FA001-AC4F-418D-AE19-62706E023703}">
                      <ahyp:hlinkClr xmlns:ahyp="http://schemas.microsoft.com/office/drawing/2018/hyperlinkcolor" val="tx"/>
                    </a:ext>
                  </a:extLst>
                </a:hlinkClick>
              </a:rPr>
              <a:t>kishore.bashyam@drajer.com</a:t>
            </a:r>
            <a:endParaRPr lang="en-US" sz="2400" dirty="0"/>
          </a:p>
          <a:p>
            <a:pPr lvl="1"/>
            <a:r>
              <a:rPr lang="en-US" sz="2400" dirty="0"/>
              <a:t>Mike Flanigan: </a:t>
            </a:r>
            <a:r>
              <a:rPr lang="en-US" sz="2400" dirty="0">
                <a:hlinkClick r:id="rId6">
                  <a:extLst>
                    <a:ext uri="{A12FA001-AC4F-418D-AE19-62706E023703}">
                      <ahyp:hlinkClr xmlns:ahyp="http://schemas.microsoft.com/office/drawing/2018/hyperlinkcolor" val="tx"/>
                    </a:ext>
                  </a:extLst>
                </a:hlinkClick>
              </a:rPr>
              <a:t>mike.flanigan@carradora.com</a:t>
            </a:r>
            <a:endParaRPr lang="en-US" sz="2400" dirty="0"/>
          </a:p>
          <a:p>
            <a:r>
              <a:rPr lang="en-US" sz="2400" dirty="0"/>
              <a:t>Technical Leads</a:t>
            </a:r>
          </a:p>
          <a:p>
            <a:pPr lvl="1"/>
            <a:r>
              <a:rPr lang="en-US" sz="2400" dirty="0"/>
              <a:t>Nagesh “Dragon” </a:t>
            </a:r>
            <a:r>
              <a:rPr lang="en-US" sz="2400" dirty="0" err="1"/>
              <a:t>Bashyam</a:t>
            </a:r>
            <a:r>
              <a:rPr lang="en-US" sz="2400" dirty="0"/>
              <a:t>: </a:t>
            </a:r>
            <a:r>
              <a:rPr lang="en-US" sz="2400" dirty="0">
                <a:hlinkClick r:id="rId7">
                  <a:extLst>
                    <a:ext uri="{A12FA001-AC4F-418D-AE19-62706E023703}">
                      <ahyp:hlinkClr xmlns:ahyp="http://schemas.microsoft.com/office/drawing/2018/hyperlinkcolor" val="tx"/>
                    </a:ext>
                  </a:extLst>
                </a:hlinkClick>
              </a:rPr>
              <a:t>nagesh.bashyam@drajer.com</a:t>
            </a:r>
            <a:endParaRPr lang="en-US" sz="2400" dirty="0"/>
          </a:p>
          <a:p>
            <a:pPr lvl="1"/>
            <a:r>
              <a:rPr lang="en-US" sz="2400" dirty="0"/>
              <a:t>Brett </a:t>
            </a:r>
            <a:r>
              <a:rPr lang="en-US" sz="2400" dirty="0" err="1"/>
              <a:t>Marquard</a:t>
            </a:r>
            <a:r>
              <a:rPr lang="en-US" sz="2400" dirty="0"/>
              <a:t>: </a:t>
            </a:r>
            <a:r>
              <a:rPr lang="en-US" sz="2400" dirty="0">
                <a:hlinkClick r:id="rId8">
                  <a:extLst>
                    <a:ext uri="{A12FA001-AC4F-418D-AE19-62706E023703}">
                      <ahyp:hlinkClr xmlns:ahyp="http://schemas.microsoft.com/office/drawing/2018/hyperlinkcolor" val="tx"/>
                    </a:ext>
                  </a:extLst>
                </a:hlinkClick>
              </a:rPr>
              <a:t>brett@waveoneassociates.com</a:t>
            </a:r>
            <a:endParaRPr lang="en-US" sz="2400" dirty="0"/>
          </a:p>
          <a:p>
            <a:pPr lvl="1"/>
            <a:endParaRPr lang="en-US" dirty="0"/>
          </a:p>
          <a:p>
            <a:pPr lvl="1"/>
            <a:endParaRPr lang="en-US" dirty="0"/>
          </a:p>
        </p:txBody>
      </p:sp>
    </p:spTree>
    <p:extLst>
      <p:ext uri="{BB962C8B-B14F-4D97-AF65-F5344CB8AC3E}">
        <p14:creationId xmlns:p14="http://schemas.microsoft.com/office/powerpoint/2010/main" val="75607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AA9C22-2E67-499D-943A-A01A385250DD}"/>
              </a:ext>
            </a:extLst>
          </p:cNvPr>
          <p:cNvSpPr>
            <a:spLocks noGrp="1"/>
          </p:cNvSpPr>
          <p:nvPr>
            <p:ph type="title"/>
          </p:nvPr>
        </p:nvSpPr>
        <p:spPr/>
        <p:txBody>
          <a:bodyPr/>
          <a:lstStyle/>
          <a:p>
            <a:r>
              <a:rPr lang="en-US" dirty="0"/>
              <a:t>Resources/Useful Links</a:t>
            </a:r>
          </a:p>
        </p:txBody>
      </p:sp>
      <p:sp>
        <p:nvSpPr>
          <p:cNvPr id="3" name="Text Placeholder 2">
            <a:extLst>
              <a:ext uri="{FF2B5EF4-FFF2-40B4-BE49-F238E27FC236}">
                <a16:creationId xmlns:a16="http://schemas.microsoft.com/office/drawing/2014/main" id="{837973D4-7DFC-4012-B300-A3A330B407F9}"/>
              </a:ext>
            </a:extLst>
          </p:cNvPr>
          <p:cNvSpPr>
            <a:spLocks noGrp="1"/>
          </p:cNvSpPr>
          <p:nvPr>
            <p:ph type="body" sz="quarter" idx="11"/>
          </p:nvPr>
        </p:nvSpPr>
        <p:spPr>
          <a:xfrm>
            <a:off x="569914" y="1507668"/>
            <a:ext cx="11060576" cy="3830957"/>
          </a:xfrm>
        </p:spPr>
        <p:txBody>
          <a:bodyPr/>
          <a:lstStyle/>
          <a:p>
            <a:r>
              <a:rPr lang="en-US" sz="2400" dirty="0"/>
              <a:t>NPCR Website: </a:t>
            </a:r>
            <a:r>
              <a:rPr lang="en-US" sz="2400" dirty="0">
                <a:hlinkClick r:id="rId3">
                  <a:extLst>
                    <a:ext uri="{A12FA001-AC4F-418D-AE19-62706E023703}">
                      <ahyp:hlinkClr xmlns:ahyp="http://schemas.microsoft.com/office/drawing/2018/hyperlinkcolor" val="tx"/>
                    </a:ext>
                  </a:extLst>
                </a:hlinkClick>
              </a:rPr>
              <a:t>https://www.cdc.gov/cancer/npcr/index.htm</a:t>
            </a:r>
            <a:endParaRPr lang="en-US" sz="2400" dirty="0"/>
          </a:p>
          <a:p>
            <a:r>
              <a:rPr lang="en-US" sz="2400" dirty="0"/>
              <a:t>NCI SEER Website: </a:t>
            </a:r>
            <a:r>
              <a:rPr lang="en-US" sz="2400" dirty="0">
                <a:hlinkClick r:id="rId4">
                  <a:extLst>
                    <a:ext uri="{A12FA001-AC4F-418D-AE19-62706E023703}">
                      <ahyp:hlinkClr xmlns:ahyp="http://schemas.microsoft.com/office/drawing/2018/hyperlinkcolor" val="tx"/>
                    </a:ext>
                  </a:extLst>
                </a:hlinkClick>
              </a:rPr>
              <a:t>https://seer.cancer.gov/</a:t>
            </a:r>
            <a:r>
              <a:rPr lang="en-US" sz="2400" dirty="0"/>
              <a:t> </a:t>
            </a:r>
          </a:p>
          <a:p>
            <a:r>
              <a:rPr lang="en-US" sz="2400" dirty="0"/>
              <a:t>NAACCR Website: </a:t>
            </a:r>
            <a:r>
              <a:rPr lang="en-US" sz="2400" dirty="0">
                <a:hlinkClick r:id="rId5">
                  <a:extLst>
                    <a:ext uri="{A12FA001-AC4F-418D-AE19-62706E023703}">
                      <ahyp:hlinkClr xmlns:ahyp="http://schemas.microsoft.com/office/drawing/2018/hyperlinkcolor" val="tx"/>
                    </a:ext>
                  </a:extLst>
                </a:hlinkClick>
              </a:rPr>
              <a:t>https://www.naaccr.org/</a:t>
            </a:r>
            <a:endParaRPr lang="en-US" sz="2400" dirty="0"/>
          </a:p>
          <a:p>
            <a:r>
              <a:rPr lang="en-US" sz="2400" dirty="0">
                <a:hlinkClick r:id="rId6">
                  <a:extLst>
                    <a:ext uri="{A12FA001-AC4F-418D-AE19-62706E023703}">
                      <ahyp:hlinkClr xmlns:ahyp="http://schemas.microsoft.com/office/drawing/2018/hyperlinkcolor" val="tx"/>
                    </a:ext>
                  </a:extLst>
                </a:hlinkClick>
              </a:rPr>
              <a:t>NAACCR Version 18 Data Standards and Data Dictionary</a:t>
            </a:r>
            <a:r>
              <a:rPr lang="en-US" sz="2400" dirty="0"/>
              <a:t> </a:t>
            </a:r>
            <a:endParaRPr lang="en-US" sz="2400" dirty="0">
              <a:hlinkClick r:id="rId7">
                <a:extLst>
                  <a:ext uri="{A12FA001-AC4F-418D-AE19-62706E023703}">
                    <ahyp:hlinkClr xmlns:ahyp="http://schemas.microsoft.com/office/drawing/2018/hyperlinkcolor" val="tx"/>
                  </a:ext>
                </a:extLst>
              </a:hlinkClick>
            </a:endParaRPr>
          </a:p>
          <a:p>
            <a:r>
              <a:rPr lang="en-US" sz="2400" dirty="0">
                <a:hlinkClick r:id="rId7">
                  <a:extLst>
                    <a:ext uri="{A12FA001-AC4F-418D-AE19-62706E023703}">
                      <ahyp:hlinkClr xmlns:ahyp="http://schemas.microsoft.com/office/drawing/2018/hyperlinkcolor" val="tx"/>
                    </a:ext>
                  </a:extLst>
                </a:hlinkClick>
              </a:rPr>
              <a:t>HL7 CDA® Release 2 Implementation Guide: Reporting to Public Health Cancer Registries from Ambulatory Healthcare Providers, Release 1, DSTU Release 1.1 – US Realm</a:t>
            </a:r>
            <a:endParaRPr lang="en-US" sz="2400" dirty="0"/>
          </a:p>
          <a:p>
            <a:r>
              <a:rPr lang="en-US" sz="2400" dirty="0">
                <a:hlinkClick r:id="rId8">
                  <a:extLst>
                    <a:ext uri="{A12FA001-AC4F-418D-AE19-62706E023703}">
                      <ahyp:hlinkClr xmlns:ahyp="http://schemas.microsoft.com/office/drawing/2018/hyperlinkcolor" val="tx"/>
                    </a:ext>
                  </a:extLst>
                </a:hlinkClick>
              </a:rPr>
              <a:t>Pathology Laboratory Electronic Reporting Version 4.0</a:t>
            </a:r>
            <a:r>
              <a:rPr lang="en-US" sz="2400" dirty="0"/>
              <a:t> </a:t>
            </a:r>
          </a:p>
          <a:p>
            <a:endParaRPr lang="en-US" dirty="0"/>
          </a:p>
          <a:p>
            <a:endParaRPr lang="en-US" dirty="0"/>
          </a:p>
        </p:txBody>
      </p:sp>
    </p:spTree>
    <p:extLst>
      <p:ext uri="{BB962C8B-B14F-4D97-AF65-F5344CB8AC3E}">
        <p14:creationId xmlns:p14="http://schemas.microsoft.com/office/powerpoint/2010/main" val="48608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5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Appendix: Cancer Use Case: Data Classes and Elements</a:t>
            </a:r>
          </a:p>
        </p:txBody>
      </p:sp>
    </p:spTree>
    <p:extLst>
      <p:ext uri="{BB962C8B-B14F-4D97-AF65-F5344CB8AC3E}">
        <p14:creationId xmlns:p14="http://schemas.microsoft.com/office/powerpoint/2010/main" val="321608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9F275A53-346A-47B0-99DD-4A6411D1E249}"/>
              </a:ext>
            </a:extLst>
          </p:cNvPr>
          <p:cNvSpPr>
            <a:spLocks noGrp="1"/>
          </p:cNvSpPr>
          <p:nvPr>
            <p:ph type="body" sz="quarter" idx="15"/>
          </p:nvPr>
        </p:nvSpPr>
        <p:spPr/>
        <p:txBody>
          <a:bodyPr/>
          <a:lstStyle/>
          <a:p>
            <a:r>
              <a:rPr lang="en-US" sz="3600" dirty="0">
                <a:solidFill>
                  <a:schemeClr val="tx2"/>
                </a:solidFill>
                <a:ea typeface="+mj-ea"/>
                <a:cs typeface="+mj-cs"/>
              </a:rPr>
              <a:t>The US Core Data For Interoperability (USCDI v1) </a:t>
            </a:r>
            <a:r>
              <a:rPr lang="en-US" dirty="0">
                <a:solidFill>
                  <a:schemeClr val="tx2"/>
                </a:solidFill>
                <a:ea typeface="+mj-ea"/>
                <a:cs typeface="+mj-cs"/>
              </a:rPr>
              <a:t>(proposed)</a:t>
            </a:r>
            <a:endParaRPr lang="en-US" sz="3600" dirty="0">
              <a:solidFill>
                <a:schemeClr val="tx2"/>
              </a:solidFill>
              <a:ea typeface="+mj-ea"/>
              <a:cs typeface="+mj-cs"/>
            </a:endParaRPr>
          </a:p>
        </p:txBody>
      </p:sp>
      <p:sp>
        <p:nvSpPr>
          <p:cNvPr id="3" name="Slide Number Placeholder 2"/>
          <p:cNvSpPr>
            <a:spLocks noGrp="1"/>
          </p:cNvSpPr>
          <p:nvPr>
            <p:ph type="sldNum" sz="quarter" idx="4294967295"/>
          </p:nvPr>
        </p:nvSpPr>
        <p:spPr>
          <a:xfrm>
            <a:off x="9347200" y="6502400"/>
            <a:ext cx="2844800" cy="23177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ACBBF32-3A28-4F06-8A5B-2F077C9418E6}" type="slidenum">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p:cNvSpPr/>
          <p:nvPr/>
        </p:nvSpPr>
        <p:spPr>
          <a:xfrm>
            <a:off x="54864" y="968902"/>
            <a:ext cx="3291840" cy="5900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Assessment and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Plan of Treatment</a:t>
            </a:r>
          </a:p>
        </p:txBody>
      </p:sp>
      <p:sp>
        <p:nvSpPr>
          <p:cNvPr id="10" name="Rounded Rectangle 9"/>
          <p:cNvSpPr/>
          <p:nvPr/>
        </p:nvSpPr>
        <p:spPr>
          <a:xfrm>
            <a:off x="54864" y="1605127"/>
            <a:ext cx="3291840" cy="44241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Care Team Members</a:t>
            </a:r>
          </a:p>
        </p:txBody>
      </p:sp>
      <p:sp>
        <p:nvSpPr>
          <p:cNvPr id="11" name="Rounded Rectangle 10"/>
          <p:cNvSpPr/>
          <p:nvPr/>
        </p:nvSpPr>
        <p:spPr>
          <a:xfrm>
            <a:off x="54864" y="2093731"/>
            <a:ext cx="3291840" cy="2648599"/>
          </a:xfrm>
          <a:prstGeom prst="roundRect">
            <a:avLst>
              <a:gd name="adj" fmla="val 82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Clinical Notes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Consultation Note </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Discharge Summary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History &amp; Physical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Imaging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Laboratory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Pathology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Procedure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Progress Note</a:t>
            </a:r>
            <a:endParaRPr kumimoji="0" lang="en-US" sz="17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9305" y="4798423"/>
            <a:ext cx="3291840" cy="57118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Goals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Patient Goals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9305" y="5416739"/>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Health Concerns</a:t>
            </a:r>
          </a:p>
        </p:txBody>
      </p:sp>
      <p:sp>
        <p:nvSpPr>
          <p:cNvPr id="14" name="Rounded Rectangle 13"/>
          <p:cNvSpPr/>
          <p:nvPr/>
        </p:nvSpPr>
        <p:spPr>
          <a:xfrm>
            <a:off x="47301" y="6058531"/>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Immunizations</a:t>
            </a:r>
          </a:p>
        </p:txBody>
      </p:sp>
      <p:sp>
        <p:nvSpPr>
          <p:cNvPr id="15" name="Rounded Rectangle 14"/>
          <p:cNvSpPr/>
          <p:nvPr/>
        </p:nvSpPr>
        <p:spPr>
          <a:xfrm>
            <a:off x="3484520" y="968902"/>
            <a:ext cx="2742544" cy="95851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 Allergies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6397317" y="3843238"/>
            <a:ext cx="2786761" cy="74398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Smoking Status</a:t>
            </a:r>
          </a:p>
        </p:txBody>
      </p:sp>
      <p:sp>
        <p:nvSpPr>
          <p:cNvPr id="18" name="Rounded Rectangle 17"/>
          <p:cNvSpPr/>
          <p:nvPr/>
        </p:nvSpPr>
        <p:spPr>
          <a:xfrm>
            <a:off x="6397315" y="2475781"/>
            <a:ext cx="2787608" cy="11804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Provenance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Time Stamp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Organization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6364881" y="1732607"/>
            <a:ext cx="2786761"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Procedures</a:t>
            </a:r>
          </a:p>
        </p:txBody>
      </p:sp>
      <p:sp>
        <p:nvSpPr>
          <p:cNvPr id="20" name="Rounded Rectangle 19"/>
          <p:cNvSpPr/>
          <p:nvPr/>
        </p:nvSpPr>
        <p:spPr>
          <a:xfrm>
            <a:off x="6364880" y="974868"/>
            <a:ext cx="2742544"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Problems</a:t>
            </a:r>
          </a:p>
        </p:txBody>
      </p:sp>
      <p:sp>
        <p:nvSpPr>
          <p:cNvPr id="22" name="Rounded Rectangle 21"/>
          <p:cNvSpPr/>
          <p:nvPr/>
        </p:nvSpPr>
        <p:spPr>
          <a:xfrm>
            <a:off x="6397317" y="5783063"/>
            <a:ext cx="2786761" cy="860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Laboratory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Tests</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Values/Results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ounded Rectangle 22"/>
          <p:cNvSpPr/>
          <p:nvPr/>
        </p:nvSpPr>
        <p:spPr>
          <a:xfrm>
            <a:off x="3484520" y="2029787"/>
            <a:ext cx="2742544" cy="4623104"/>
          </a:xfrm>
          <a:prstGeom prst="roundRect">
            <a:avLst>
              <a:gd name="adj" fmla="val 64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60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Patient Demographics</a:t>
            </a:r>
          </a:p>
          <a:p>
            <a:pPr marL="0" marR="0" lvl="0" indent="0" algn="l" defTabSz="914377" rtl="0" eaLnBrk="1" fontAlgn="auto" latinLnBrk="0" hangingPunct="1">
              <a:lnSpc>
                <a:spcPct val="100000"/>
              </a:lnSpc>
              <a:spcBef>
                <a:spcPts val="0"/>
              </a:spcBef>
              <a:spcAft>
                <a:spcPts val="0"/>
              </a:spcAft>
              <a:buClrTx/>
              <a:buSzTx/>
              <a:buFontTx/>
              <a:buNone/>
              <a:tabLst>
                <a:tab pos="228594" algn="l"/>
                <a:tab pos="457189" algn="l"/>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First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Previous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Middle Name (incl. middle initial)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Suffix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Birth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Date of Birth</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Race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Ethnicity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Preferred Language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Address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Phone Number</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6397317" y="4670614"/>
            <a:ext cx="2786761" cy="9592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733" b="1" i="1" u="none" strike="noStrike" kern="1200" cap="none" spc="0" normalizeH="0" baseline="0" noProof="0" dirty="0">
                <a:ln>
                  <a:noFill/>
                </a:ln>
                <a:solidFill>
                  <a:prstClr val="white"/>
                </a:solidFill>
                <a:effectLst/>
                <a:uLnTx/>
                <a:uFillTx/>
                <a:latin typeface="Calibri" panose="020F0502020204030204"/>
                <a:ea typeface="+mn-ea"/>
                <a:cs typeface="+mn-cs"/>
              </a:rPr>
              <a:t>Unique Device Identifier(s) for a Patient’s Implantable Device(s)</a:t>
            </a:r>
          </a:p>
        </p:txBody>
      </p:sp>
      <p:sp>
        <p:nvSpPr>
          <p:cNvPr id="27" name="Rounded Rectangle 26"/>
          <p:cNvSpPr/>
          <p:nvPr/>
        </p:nvSpPr>
        <p:spPr>
          <a:xfrm>
            <a:off x="9359879" y="968902"/>
            <a:ext cx="2717736" cy="5674775"/>
          </a:xfrm>
          <a:prstGeom prst="roundRect">
            <a:avLst>
              <a:gd name="adj" fmla="val 2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Vital Signs</a:t>
            </a: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Diastolic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Systolic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height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weight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Heart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Respiratory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temperature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Pulse oximetry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Inhaled oxygen concentration</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BMI percentile per age and sex for youth 2-20</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Weights for age per length and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Occipital-frontal circumference for children &lt; 3 years old</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5-Point Star 1"/>
          <p:cNvSpPr/>
          <p:nvPr/>
        </p:nvSpPr>
        <p:spPr>
          <a:xfrm>
            <a:off x="2939420" y="213488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5-Point Star 20"/>
          <p:cNvSpPr/>
          <p:nvPr/>
        </p:nvSpPr>
        <p:spPr>
          <a:xfrm>
            <a:off x="5660104" y="621336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8817800" y="2510972"/>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5-Point Star 24"/>
          <p:cNvSpPr/>
          <p:nvPr/>
        </p:nvSpPr>
        <p:spPr>
          <a:xfrm>
            <a:off x="11750103" y="434016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5-Point Star 27"/>
          <p:cNvSpPr/>
          <p:nvPr/>
        </p:nvSpPr>
        <p:spPr>
          <a:xfrm>
            <a:off x="5658543" y="5906131"/>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5-Point Star 28"/>
          <p:cNvSpPr/>
          <p:nvPr/>
        </p:nvSpPr>
        <p:spPr>
          <a:xfrm>
            <a:off x="11772815" y="517678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5-Point Star 29"/>
          <p:cNvSpPr/>
          <p:nvPr/>
        </p:nvSpPr>
        <p:spPr>
          <a:xfrm>
            <a:off x="11772815" y="5743803"/>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2359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DC107E-A96A-4D03-925A-C0431E08D971}"/>
              </a:ext>
            </a:extLst>
          </p:cNvPr>
          <p:cNvSpPr>
            <a:spLocks noGrp="1"/>
          </p:cNvSpPr>
          <p:nvPr>
            <p:ph type="title"/>
          </p:nvPr>
        </p:nvSpPr>
        <p:spPr>
          <a:xfrm>
            <a:off x="6090574" y="110468"/>
            <a:ext cx="4977976" cy="1454051"/>
          </a:xfrm>
        </p:spPr>
        <p:txBody>
          <a:bodyPr vert="horz" lIns="91440" tIns="45720" rIns="91440" bIns="45720" rtlCol="0" anchor="ctr">
            <a:normAutofit/>
          </a:bodyPr>
          <a:lstStyle/>
          <a:p>
            <a:r>
              <a:rPr lang="en-US" sz="4400" b="1" kern="1200" dirty="0">
                <a:solidFill>
                  <a:srgbClr val="000000"/>
                </a:solidFill>
                <a:latin typeface="+mj-lt"/>
              </a:rPr>
              <a:t>Meeting Agenda</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esentation with Checklist">
            <a:extLst>
              <a:ext uri="{FF2B5EF4-FFF2-40B4-BE49-F238E27FC236}">
                <a16:creationId xmlns:a16="http://schemas.microsoft.com/office/drawing/2014/main" id="{0B796303-F407-44D5-A561-58E685C2F3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graphicFrame>
        <p:nvGraphicFramePr>
          <p:cNvPr id="4" name="Table 4">
            <a:extLst>
              <a:ext uri="{FF2B5EF4-FFF2-40B4-BE49-F238E27FC236}">
                <a16:creationId xmlns:a16="http://schemas.microsoft.com/office/drawing/2014/main" id="{3080146D-BE19-4C57-805E-631542D85E07}"/>
              </a:ext>
            </a:extLst>
          </p:cNvPr>
          <p:cNvGraphicFramePr>
            <a:graphicFrameLocks noGrp="1"/>
          </p:cNvGraphicFramePr>
          <p:nvPr>
            <p:extLst>
              <p:ext uri="{D42A27DB-BD31-4B8C-83A1-F6EECF244321}">
                <p14:modId xmlns:p14="http://schemas.microsoft.com/office/powerpoint/2010/main" val="1260330721"/>
              </p:ext>
            </p:extLst>
          </p:nvPr>
        </p:nvGraphicFramePr>
        <p:xfrm>
          <a:off x="5321300" y="1564519"/>
          <a:ext cx="6769648" cy="4175760"/>
        </p:xfrm>
        <a:graphic>
          <a:graphicData uri="http://schemas.openxmlformats.org/drawingml/2006/table">
            <a:tbl>
              <a:tblPr firstRow="1" bandRow="1">
                <a:tableStyleId>{5C22544A-7EE6-4342-B048-85BDC9FD1C3A}</a:tableStyleId>
              </a:tblPr>
              <a:tblGrid>
                <a:gridCol w="4794250">
                  <a:extLst>
                    <a:ext uri="{9D8B030D-6E8A-4147-A177-3AD203B41FA5}">
                      <a16:colId xmlns:a16="http://schemas.microsoft.com/office/drawing/2014/main" val="1138553746"/>
                    </a:ext>
                  </a:extLst>
                </a:gridCol>
                <a:gridCol w="1975398">
                  <a:extLst>
                    <a:ext uri="{9D8B030D-6E8A-4147-A177-3AD203B41FA5}">
                      <a16:colId xmlns:a16="http://schemas.microsoft.com/office/drawing/2014/main" val="520534603"/>
                    </a:ext>
                  </a:extLst>
                </a:gridCol>
              </a:tblGrid>
              <a:tr h="370840">
                <a:tc>
                  <a:txBody>
                    <a:bodyPr/>
                    <a:lstStyle/>
                    <a:p>
                      <a:pPr algn="ctr"/>
                      <a:r>
                        <a:rPr lang="en-US" sz="2400" dirty="0"/>
                        <a:t>Topic</a:t>
                      </a:r>
                    </a:p>
                  </a:txBody>
                  <a:tcPr/>
                </a:tc>
                <a:tc>
                  <a:txBody>
                    <a:bodyPr/>
                    <a:lstStyle/>
                    <a:p>
                      <a:pPr algn="ctr"/>
                      <a:r>
                        <a:rPr lang="en-US" sz="2400"/>
                        <a:t>Time</a:t>
                      </a:r>
                      <a:endParaRPr lang="en-US" sz="2400" dirty="0"/>
                    </a:p>
                  </a:txBody>
                  <a:tcPr/>
                </a:tc>
                <a:extLst>
                  <a:ext uri="{0D108BD9-81ED-4DB2-BD59-A6C34878D82A}">
                    <a16:rowId xmlns:a16="http://schemas.microsoft.com/office/drawing/2014/main" val="34791450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Introduction to Use Case Development Team</a:t>
                      </a:r>
                    </a:p>
                  </a:txBody>
                  <a:tcPr/>
                </a:tc>
                <a:tc>
                  <a:txBody>
                    <a:bodyPr/>
                    <a:lstStyle/>
                    <a:p>
                      <a:r>
                        <a:rPr lang="en-US" sz="2000" dirty="0"/>
                        <a:t>1:00-1:05pm</a:t>
                      </a:r>
                    </a:p>
                  </a:txBody>
                  <a:tcPr/>
                </a:tc>
                <a:extLst>
                  <a:ext uri="{0D108BD9-81ED-4DB2-BD59-A6C34878D82A}">
                    <a16:rowId xmlns:a16="http://schemas.microsoft.com/office/drawing/2014/main" val="110947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Use Case Methodology and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1:05-1:15pm</a:t>
                      </a:r>
                    </a:p>
                  </a:txBody>
                  <a:tcPr/>
                </a:tc>
                <a:extLst>
                  <a:ext uri="{0D108BD9-81ED-4DB2-BD59-A6C34878D82A}">
                    <a16:rowId xmlns:a16="http://schemas.microsoft.com/office/drawing/2014/main" val="731719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Working Session</a:t>
                      </a:r>
                    </a:p>
                  </a:txBody>
                  <a:tcPr/>
                </a:tc>
                <a:tc>
                  <a:txBody>
                    <a:bodyPr/>
                    <a:lstStyle/>
                    <a:p>
                      <a:pPr algn="l"/>
                      <a:r>
                        <a:rPr lang="en-US" sz="2000" kern="1200" dirty="0">
                          <a:solidFill>
                            <a:srgbClr val="000000"/>
                          </a:solidFill>
                          <a:latin typeface="+mn-lt"/>
                          <a:ea typeface="+mn-ea"/>
                          <a:cs typeface="+mn-cs"/>
                        </a:rPr>
                        <a:t>1:15-1:55pm</a:t>
                      </a:r>
                      <a:endParaRPr lang="en-US" sz="2000" dirty="0"/>
                    </a:p>
                  </a:txBody>
                  <a:tcPr/>
                </a:tc>
                <a:extLst>
                  <a:ext uri="{0D108BD9-81ED-4DB2-BD59-A6C34878D82A}">
                    <a16:rowId xmlns:a16="http://schemas.microsoft.com/office/drawing/2014/main" val="4221960466"/>
                  </a:ext>
                </a:extLst>
              </a:tr>
              <a:tr h="0">
                <a:tc>
                  <a:txBody>
                    <a:bodyPr/>
                    <a:lstStyle/>
                    <a:p>
                      <a:pPr marL="285750" indent="-285750">
                        <a:buFont typeface="Arial" panose="020B0604020202020204" pitchFamily="34" charset="0"/>
                        <a:buChar char="•"/>
                      </a:pPr>
                      <a:r>
                        <a:rPr lang="en-US" dirty="0"/>
                        <a:t>Review Draft Use Case Sections: </a:t>
                      </a:r>
                    </a:p>
                    <a:p>
                      <a:pPr marL="742950" lvl="1" indent="-285750">
                        <a:buFont typeface="Arial" panose="020B0604020202020204" pitchFamily="34" charset="0"/>
                        <a:buChar char="•"/>
                      </a:pPr>
                      <a:r>
                        <a:rPr lang="en-US" dirty="0"/>
                        <a:t>Description</a:t>
                      </a:r>
                    </a:p>
                    <a:p>
                      <a:pPr marL="742950" lvl="1" indent="-285750">
                        <a:buFont typeface="Arial" panose="020B0604020202020204" pitchFamily="34" charset="0"/>
                        <a:buChar char="•"/>
                      </a:pPr>
                      <a:r>
                        <a:rPr lang="en-US" dirty="0"/>
                        <a:t>Problem Statement</a:t>
                      </a:r>
                    </a:p>
                    <a:p>
                      <a:pPr marL="742950" lvl="1" indent="-285750">
                        <a:buFont typeface="Arial" panose="020B0604020202020204" pitchFamily="34" charset="0"/>
                        <a:buChar char="•"/>
                      </a:pPr>
                      <a:r>
                        <a:rPr lang="en-US" dirty="0"/>
                        <a:t>Use Case Goals</a:t>
                      </a:r>
                    </a:p>
                    <a:p>
                      <a:pPr marL="742950" lvl="1" indent="-285750">
                        <a:buFont typeface="Arial" panose="020B0604020202020204" pitchFamily="34" charset="0"/>
                        <a:buChar char="•"/>
                      </a:pPr>
                      <a:r>
                        <a:rPr lang="en-US" dirty="0"/>
                        <a:t>In and Out of Scope</a:t>
                      </a:r>
                    </a:p>
                  </a:txBody>
                  <a:tcPr/>
                </a:tc>
                <a:tc>
                  <a:txBody>
                    <a:bodyPr/>
                    <a:lstStyle/>
                    <a:p>
                      <a:r>
                        <a:rPr lang="en-US" dirty="0"/>
                        <a:t>(1:15-1:30pm)</a:t>
                      </a:r>
                    </a:p>
                  </a:txBody>
                  <a:tcPr/>
                </a:tc>
                <a:extLst>
                  <a:ext uri="{0D108BD9-81ED-4DB2-BD59-A6C34878D82A}">
                    <a16:rowId xmlns:a16="http://schemas.microsoft.com/office/drawing/2014/main" val="2244977714"/>
                  </a:ext>
                </a:extLst>
              </a:tr>
              <a:tr h="0">
                <a:tc>
                  <a:txBody>
                    <a:bodyPr/>
                    <a:lstStyle/>
                    <a:p>
                      <a:pPr marL="285750" indent="-285750">
                        <a:buFont typeface="Arial" panose="020B0604020202020204" pitchFamily="34" charset="0"/>
                        <a:buChar char="•"/>
                      </a:pPr>
                      <a:r>
                        <a:rPr lang="en-US" dirty="0"/>
                        <a:t>Discuss Draft Cancer User Story</a:t>
                      </a:r>
                    </a:p>
                  </a:txBody>
                  <a:tcPr/>
                </a:tc>
                <a:tc>
                  <a:txBody>
                    <a:bodyPr/>
                    <a:lstStyle/>
                    <a:p>
                      <a:r>
                        <a:rPr lang="en-US" dirty="0"/>
                        <a:t>(1:30-1:55pm)</a:t>
                      </a:r>
                    </a:p>
                  </a:txBody>
                  <a:tcPr/>
                </a:tc>
                <a:extLst>
                  <a:ext uri="{0D108BD9-81ED-4DB2-BD59-A6C34878D82A}">
                    <a16:rowId xmlns:a16="http://schemas.microsoft.com/office/drawing/2014/main" val="1058435785"/>
                  </a:ext>
                </a:extLst>
              </a:tr>
              <a:tr h="0">
                <a:tc>
                  <a:txBody>
                    <a:bodyPr/>
                    <a:lstStyle/>
                    <a:p>
                      <a:pPr marL="0" indent="0">
                        <a:buFont typeface="Arial" panose="020B0604020202020204" pitchFamily="34" charset="0"/>
                        <a:buNone/>
                      </a:pPr>
                      <a:r>
                        <a:rPr lang="en-US" sz="2000" dirty="0"/>
                        <a:t>Next steps </a:t>
                      </a:r>
                    </a:p>
                  </a:txBody>
                  <a:tcPr/>
                </a:tc>
                <a:tc>
                  <a:txBody>
                    <a:bodyPr/>
                    <a:lstStyle/>
                    <a:p>
                      <a:r>
                        <a:rPr lang="en-US" sz="2000" dirty="0"/>
                        <a:t>1:55-2:00pm</a:t>
                      </a:r>
                    </a:p>
                  </a:txBody>
                  <a:tcPr/>
                </a:tc>
                <a:extLst>
                  <a:ext uri="{0D108BD9-81ED-4DB2-BD59-A6C34878D82A}">
                    <a16:rowId xmlns:a16="http://schemas.microsoft.com/office/drawing/2014/main" val="53850858"/>
                  </a:ext>
                </a:extLst>
              </a:tr>
            </a:tbl>
          </a:graphicData>
        </a:graphic>
      </p:graphicFrame>
    </p:spTree>
    <p:extLst>
      <p:ext uri="{BB962C8B-B14F-4D97-AF65-F5344CB8AC3E}">
        <p14:creationId xmlns:p14="http://schemas.microsoft.com/office/powerpoint/2010/main" val="322010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Methodology and Process</a:t>
            </a:r>
          </a:p>
        </p:txBody>
      </p:sp>
    </p:spTree>
    <p:extLst>
      <p:ext uri="{BB962C8B-B14F-4D97-AF65-F5344CB8AC3E}">
        <p14:creationId xmlns:p14="http://schemas.microsoft.com/office/powerpoint/2010/main" val="3182363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F074B-DFA4-4A46-BCBD-02A4C7F85A16}"/>
              </a:ext>
            </a:extLst>
          </p:cNvPr>
          <p:cNvSpPr>
            <a:spLocks noGrp="1"/>
          </p:cNvSpPr>
          <p:nvPr>
            <p:ph type="title"/>
          </p:nvPr>
        </p:nvSpPr>
        <p:spPr/>
        <p:txBody>
          <a:bodyPr/>
          <a:lstStyle/>
          <a:p>
            <a:r>
              <a:rPr lang="en-US" dirty="0"/>
              <a:t>Use Case Sections</a:t>
            </a:r>
          </a:p>
        </p:txBody>
      </p:sp>
      <p:sp>
        <p:nvSpPr>
          <p:cNvPr id="2" name="Text Placeholder 1">
            <a:extLst>
              <a:ext uri="{FF2B5EF4-FFF2-40B4-BE49-F238E27FC236}">
                <a16:creationId xmlns:a16="http://schemas.microsoft.com/office/drawing/2014/main" id="{18F36F89-9831-447D-9695-57CBFEFB14C4}"/>
              </a:ext>
            </a:extLst>
          </p:cNvPr>
          <p:cNvSpPr>
            <a:spLocks noGrp="1"/>
          </p:cNvSpPr>
          <p:nvPr>
            <p:ph type="body" sz="quarter" idx="11"/>
          </p:nvPr>
        </p:nvSpPr>
        <p:spPr>
          <a:xfrm>
            <a:off x="569913" y="971551"/>
            <a:ext cx="5398625" cy="4502150"/>
          </a:xfrm>
        </p:spPr>
        <p:txBody>
          <a:bodyPr/>
          <a:lstStyle/>
          <a:p>
            <a:r>
              <a:rPr lang="en-US" sz="2000" dirty="0"/>
              <a:t>Description</a:t>
            </a:r>
          </a:p>
          <a:p>
            <a:pPr lvl="1"/>
            <a:r>
              <a:rPr lang="en-US" sz="2000" dirty="0"/>
              <a:t>Problem Statement</a:t>
            </a:r>
          </a:p>
          <a:p>
            <a:r>
              <a:rPr lang="en-US" sz="2000" dirty="0"/>
              <a:t>Goals</a:t>
            </a:r>
          </a:p>
          <a:p>
            <a:r>
              <a:rPr lang="en-US" sz="2000" dirty="0"/>
              <a:t>User Stories</a:t>
            </a:r>
          </a:p>
          <a:p>
            <a:r>
              <a:rPr lang="en-US" sz="2000" dirty="0"/>
              <a:t>Scope</a:t>
            </a:r>
          </a:p>
          <a:p>
            <a:pPr lvl="1"/>
            <a:r>
              <a:rPr lang="en-US" sz="2000" dirty="0"/>
              <a:t>In Scope</a:t>
            </a:r>
          </a:p>
          <a:p>
            <a:pPr lvl="1"/>
            <a:r>
              <a:rPr lang="en-US" sz="2000" dirty="0"/>
              <a:t>Out of Scope</a:t>
            </a:r>
          </a:p>
          <a:p>
            <a:r>
              <a:rPr lang="en-US" sz="2000" dirty="0"/>
              <a:t>Actors</a:t>
            </a:r>
          </a:p>
          <a:p>
            <a:r>
              <a:rPr lang="en-US" sz="2000" dirty="0"/>
              <a:t>Abstract Model</a:t>
            </a:r>
          </a:p>
          <a:p>
            <a:r>
              <a:rPr lang="en-US" sz="2000" dirty="0"/>
              <a:t>Use Case Flow and Diagrams</a:t>
            </a:r>
          </a:p>
          <a:p>
            <a:pPr lvl="1"/>
            <a:r>
              <a:rPr lang="en-US" sz="2000" dirty="0"/>
              <a:t>Preconditions</a:t>
            </a:r>
          </a:p>
          <a:p>
            <a:pPr lvl="1"/>
            <a:r>
              <a:rPr lang="en-US" sz="2000" dirty="0"/>
              <a:t>Main Flow (table)</a:t>
            </a:r>
          </a:p>
          <a:p>
            <a:pPr lvl="1"/>
            <a:r>
              <a:rPr lang="en-US" sz="2000" dirty="0"/>
              <a:t>Postconditions</a:t>
            </a:r>
          </a:p>
          <a:p>
            <a:pPr lvl="1"/>
            <a:r>
              <a:rPr lang="en-US" sz="2000" dirty="0"/>
              <a:t>Alternate Flow</a:t>
            </a:r>
          </a:p>
        </p:txBody>
      </p:sp>
      <p:sp>
        <p:nvSpPr>
          <p:cNvPr id="4" name="Text Placeholder 3">
            <a:extLst>
              <a:ext uri="{FF2B5EF4-FFF2-40B4-BE49-F238E27FC236}">
                <a16:creationId xmlns:a16="http://schemas.microsoft.com/office/drawing/2014/main" id="{CA88C1D1-F5D1-40C2-922C-1B021B5F23EB}"/>
              </a:ext>
            </a:extLst>
          </p:cNvPr>
          <p:cNvSpPr>
            <a:spLocks noGrp="1"/>
          </p:cNvSpPr>
          <p:nvPr>
            <p:ph type="body" sz="quarter" idx="12"/>
          </p:nvPr>
        </p:nvSpPr>
        <p:spPr>
          <a:xfrm>
            <a:off x="6223464" y="971551"/>
            <a:ext cx="5409092" cy="4502149"/>
          </a:xfrm>
        </p:spPr>
        <p:txBody>
          <a:bodyPr/>
          <a:lstStyle/>
          <a:p>
            <a:r>
              <a:rPr lang="en-US" sz="2000" dirty="0"/>
              <a:t>Use Case Flow and Diagrams (cont’d)</a:t>
            </a:r>
          </a:p>
          <a:p>
            <a:pPr lvl="1"/>
            <a:r>
              <a:rPr lang="en-US" sz="2000" dirty="0"/>
              <a:t>Use Case Diagram</a:t>
            </a:r>
          </a:p>
          <a:p>
            <a:pPr lvl="1"/>
            <a:r>
              <a:rPr lang="en-US" sz="2000" dirty="0"/>
              <a:t>Activity Diagram</a:t>
            </a:r>
          </a:p>
          <a:p>
            <a:pPr lvl="1"/>
            <a:r>
              <a:rPr lang="en-US" sz="2000" dirty="0"/>
              <a:t>Sequence Diagram</a:t>
            </a:r>
          </a:p>
          <a:p>
            <a:r>
              <a:rPr lang="en-US" sz="2000" dirty="0"/>
              <a:t>Dataset Requirements</a:t>
            </a:r>
          </a:p>
          <a:p>
            <a:r>
              <a:rPr lang="en-US" sz="2000" dirty="0"/>
              <a:t>Policy Considerations</a:t>
            </a:r>
          </a:p>
          <a:p>
            <a:r>
              <a:rPr lang="en-US" sz="2000" dirty="0"/>
              <a:t>Non-Technical Considerations</a:t>
            </a:r>
          </a:p>
          <a:p>
            <a:r>
              <a:rPr lang="en-US" sz="2000" dirty="0"/>
              <a:t>Appendices</a:t>
            </a:r>
          </a:p>
          <a:p>
            <a:pPr lvl="1"/>
            <a:r>
              <a:rPr lang="en-US" sz="2000" dirty="0"/>
              <a:t>Related Use Cases</a:t>
            </a:r>
          </a:p>
          <a:p>
            <a:pPr lvl="1"/>
            <a:r>
              <a:rPr lang="en-US" sz="2000" dirty="0"/>
              <a:t>Previous Work Efforts</a:t>
            </a:r>
          </a:p>
          <a:p>
            <a:pPr lvl="1"/>
            <a:r>
              <a:rPr lang="en-US" sz="2000" dirty="0"/>
              <a:t>References</a:t>
            </a:r>
          </a:p>
        </p:txBody>
      </p:sp>
    </p:spTree>
    <p:extLst>
      <p:ext uri="{BB962C8B-B14F-4D97-AF65-F5344CB8AC3E}">
        <p14:creationId xmlns:p14="http://schemas.microsoft.com/office/powerpoint/2010/main" val="154289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02F-BDB1-4892-A904-546C99D6C2C0}"/>
              </a:ext>
            </a:extLst>
          </p:cNvPr>
          <p:cNvSpPr>
            <a:spLocks noGrp="1"/>
          </p:cNvSpPr>
          <p:nvPr>
            <p:ph type="title"/>
          </p:nvPr>
        </p:nvSpPr>
        <p:spPr/>
        <p:txBody>
          <a:bodyPr/>
          <a:lstStyle/>
          <a:p>
            <a:r>
              <a:rPr lang="en-US" dirty="0"/>
              <a:t>Cancer Use Case Development Timeline</a:t>
            </a:r>
          </a:p>
        </p:txBody>
      </p:sp>
      <p:graphicFrame>
        <p:nvGraphicFramePr>
          <p:cNvPr id="3" name="Table 3">
            <a:extLst>
              <a:ext uri="{FF2B5EF4-FFF2-40B4-BE49-F238E27FC236}">
                <a16:creationId xmlns:a16="http://schemas.microsoft.com/office/drawing/2014/main" id="{41A5EE03-EF67-45A8-8482-DF398829CE7D}"/>
              </a:ext>
            </a:extLst>
          </p:cNvPr>
          <p:cNvGraphicFramePr>
            <a:graphicFrameLocks noGrp="1"/>
          </p:cNvGraphicFramePr>
          <p:nvPr>
            <p:ph idx="1"/>
            <p:extLst>
              <p:ext uri="{D42A27DB-BD31-4B8C-83A1-F6EECF244321}">
                <p14:modId xmlns:p14="http://schemas.microsoft.com/office/powerpoint/2010/main" val="2609474079"/>
              </p:ext>
            </p:extLst>
          </p:nvPr>
        </p:nvGraphicFramePr>
        <p:xfrm>
          <a:off x="274320" y="692128"/>
          <a:ext cx="11692891" cy="5699592"/>
        </p:xfrm>
        <a:graphic>
          <a:graphicData uri="http://schemas.openxmlformats.org/drawingml/2006/table">
            <a:tbl>
              <a:tblPr firstRow="1" bandRow="1">
                <a:tableStyleId>{5C22544A-7EE6-4342-B048-85BDC9FD1C3A}</a:tableStyleId>
              </a:tblPr>
              <a:tblGrid>
                <a:gridCol w="754380">
                  <a:extLst>
                    <a:ext uri="{9D8B030D-6E8A-4147-A177-3AD203B41FA5}">
                      <a16:colId xmlns:a16="http://schemas.microsoft.com/office/drawing/2014/main" val="1596850380"/>
                    </a:ext>
                  </a:extLst>
                </a:gridCol>
                <a:gridCol w="6503670">
                  <a:extLst>
                    <a:ext uri="{9D8B030D-6E8A-4147-A177-3AD203B41FA5}">
                      <a16:colId xmlns:a16="http://schemas.microsoft.com/office/drawing/2014/main" val="733002080"/>
                    </a:ext>
                  </a:extLst>
                </a:gridCol>
                <a:gridCol w="4434841">
                  <a:extLst>
                    <a:ext uri="{9D8B030D-6E8A-4147-A177-3AD203B41FA5}">
                      <a16:colId xmlns:a16="http://schemas.microsoft.com/office/drawing/2014/main" val="471099530"/>
                    </a:ext>
                  </a:extLst>
                </a:gridCol>
              </a:tblGrid>
              <a:tr h="370840">
                <a:tc>
                  <a:txBody>
                    <a:bodyPr/>
                    <a:lstStyle/>
                    <a:p>
                      <a:r>
                        <a:rPr lang="en-US" sz="1600" dirty="0"/>
                        <a:t>Week</a:t>
                      </a:r>
                    </a:p>
                  </a:txBody>
                  <a:tcPr/>
                </a:tc>
                <a:tc>
                  <a:txBody>
                    <a:bodyPr/>
                    <a:lstStyle/>
                    <a:p>
                      <a:r>
                        <a:rPr lang="en-US" sz="1600" dirty="0"/>
                        <a:t>Use Case Section</a:t>
                      </a:r>
                    </a:p>
                  </a:txBody>
                  <a:tcPr/>
                </a:tc>
                <a:tc>
                  <a:txBody>
                    <a:bodyPr/>
                    <a:lstStyle/>
                    <a:p>
                      <a:r>
                        <a:rPr lang="en-US" sz="1600" dirty="0"/>
                        <a:t>Review and provide comments to becky.angeles@carradora.com</a:t>
                      </a:r>
                    </a:p>
                  </a:txBody>
                  <a:tcPr/>
                </a:tc>
                <a:extLst>
                  <a:ext uri="{0D108BD9-81ED-4DB2-BD59-A6C34878D82A}">
                    <a16:rowId xmlns:a16="http://schemas.microsoft.com/office/drawing/2014/main" val="409525662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1</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Description, Problem Statement, Goals, Scope, User Story</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mn-lt"/>
                          <a:ea typeface="MS PGothic" pitchFamily="34" charset="-128"/>
                        </a:rPr>
                        <a:t>Review: Description, Problem Statement, Goals, Scope, User Story</a:t>
                      </a:r>
                    </a:p>
                  </a:txBody>
                  <a:tcPr marT="45708" marB="45708" anchor="ctr" horzOverflow="overflow"/>
                </a:tc>
                <a:extLst>
                  <a:ext uri="{0D108BD9-81ED-4DB2-BD59-A6C34878D82A}">
                    <a16:rowId xmlns:a16="http://schemas.microsoft.com/office/drawing/2014/main" val="2901679357"/>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2</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Description, Problem Statement, Goals, Scope, User Story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Actors and Use Case Flows (precondition, main flow, postcondition, alternate flow)</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Actors and Use Case Flows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809352501"/>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3</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Actors and Use Case Flows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Use Case Diagrams (Use Case, Activity, Sequence)</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Use Case Diagrams</a:t>
                      </a:r>
                    </a:p>
                  </a:txBody>
                  <a:tcPr marT="45708" marB="45708" anchor="ctr" horzOverflow="overflow"/>
                </a:tc>
                <a:extLst>
                  <a:ext uri="{0D108BD9-81ED-4DB2-BD59-A6C34878D82A}">
                    <a16:rowId xmlns:a16="http://schemas.microsoft.com/office/drawing/2014/main" val="4127788289"/>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4</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Use Case Diagrams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Abstract Model</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Abstract Model</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385121396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5</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Abstract Model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Dataset Requirements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Dataset Requirements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1423950792"/>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6</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Dataset Requirements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Policy Considerations, Non-Technical Considerations, Appendices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Policy Considerations, Non-Technical Considerations, Appendices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287358594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7</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Policy Considerations, Non-Technical Considerations, Appendices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extLst>
                  <a:ext uri="{0D108BD9-81ED-4DB2-BD59-A6C34878D82A}">
                    <a16:rowId xmlns:a16="http://schemas.microsoft.com/office/drawing/2014/main" val="2059123036"/>
                  </a:ext>
                </a:extLst>
              </a:tr>
            </a:tbl>
          </a:graphicData>
        </a:graphic>
      </p:graphicFrame>
    </p:spTree>
    <p:extLst>
      <p:ext uri="{BB962C8B-B14F-4D97-AF65-F5344CB8AC3E}">
        <p14:creationId xmlns:p14="http://schemas.microsoft.com/office/powerpoint/2010/main" val="28546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Working Session</a:t>
            </a:r>
          </a:p>
        </p:txBody>
      </p:sp>
    </p:spTree>
    <p:extLst>
      <p:ext uri="{BB962C8B-B14F-4D97-AF65-F5344CB8AC3E}">
        <p14:creationId xmlns:p14="http://schemas.microsoft.com/office/powerpoint/2010/main" val="97358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Description</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6090574" y="801866"/>
            <a:ext cx="5306084" cy="5230634"/>
          </a:xfrm>
        </p:spPr>
        <p:txBody>
          <a:bodyPr vert="horz" lIns="91440" tIns="45720" rIns="91440" bIns="45720" numCol="1" rtlCol="0" anchor="ctr">
            <a:normAutofit/>
          </a:bodyPr>
          <a:lstStyle/>
          <a:p>
            <a:pPr marL="0" indent="0">
              <a:buNone/>
            </a:pPr>
            <a:r>
              <a:rPr lang="en-US" sz="2000" dirty="0"/>
              <a:t>The purpose of the use case is to transmit cancer case information to state Central Cancer Registries. The intent of this use case is to provide access to data not currently available, or available through non-standard and/or manual methods; it will not replace </a:t>
            </a:r>
            <a:r>
              <a:rPr lang="en-US" sz="2000" b="1" dirty="0">
                <a:solidFill>
                  <a:schemeClr val="bg2"/>
                </a:solidFill>
              </a:rPr>
              <a:t>hospital registry reporting </a:t>
            </a:r>
            <a:r>
              <a:rPr lang="en-US" sz="2000" dirty="0"/>
              <a:t> </a:t>
            </a:r>
            <a:r>
              <a:rPr lang="en-US" sz="2000" strike="sngStrike" dirty="0"/>
              <a:t>existing methods </a:t>
            </a:r>
            <a:r>
              <a:rPr lang="en-US" sz="2000" dirty="0"/>
              <a:t>that is working well. The cancer use case will help assess how to address the gaps in workflow and triggers, and the potential to leveraging other existing FHIR IGs (e.g., breast cancer and Minimal Common Oncology Data Elements (</a:t>
            </a:r>
            <a:r>
              <a:rPr lang="en-US" sz="2000" dirty="0" err="1"/>
              <a:t>mCODE</a:t>
            </a:r>
            <a:r>
              <a:rPr lang="en-US" sz="2000" dirty="0"/>
              <a:t>) for all other cancers) to address the public health information needs.</a:t>
            </a:r>
          </a:p>
          <a:p>
            <a:pPr marL="0"/>
            <a:endParaRPr lang="en-US" sz="2000" dirty="0">
              <a:solidFill>
                <a:srgbClr val="000000"/>
              </a:solidFill>
              <a:latin typeface="+mn-lt"/>
            </a:endParaRPr>
          </a:p>
        </p:txBody>
      </p:sp>
    </p:spTree>
    <p:extLst>
      <p:ext uri="{BB962C8B-B14F-4D97-AF65-F5344CB8AC3E}">
        <p14:creationId xmlns:p14="http://schemas.microsoft.com/office/powerpoint/2010/main" val="50456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Problem Statement</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455244" y="0"/>
            <a:ext cx="4165600" cy="6858000"/>
          </a:xfrm>
        </p:spPr>
        <p:txBody>
          <a:bodyPr vert="horz" lIns="91440" tIns="45720" rIns="91440" bIns="45720" numCol="1" rtlCol="0" anchor="ctr">
            <a:normAutofit fontScale="62500" lnSpcReduction="20000"/>
          </a:bodyPr>
          <a:lstStyle/>
          <a:p>
            <a:pPr marL="0" indent="0">
              <a:lnSpc>
                <a:spcPct val="120000"/>
              </a:lnSpc>
              <a:buNone/>
            </a:pPr>
            <a:r>
              <a:rPr lang="en-US" dirty="0"/>
              <a:t>Cancer is a reportable disease and every state has public health law/regulation requiring information to be reported about all cancers diagnosed or treated within that state. </a:t>
            </a:r>
          </a:p>
          <a:p>
            <a:pPr>
              <a:lnSpc>
                <a:spcPct val="120000"/>
              </a:lnSpc>
              <a:spcBef>
                <a:spcPts val="0"/>
              </a:spcBef>
            </a:pPr>
            <a:r>
              <a:rPr lang="en-US" dirty="0"/>
              <a:t>Cancer Surveillance is complex:</a:t>
            </a:r>
          </a:p>
          <a:p>
            <a:pPr lvl="0">
              <a:lnSpc>
                <a:spcPct val="120000"/>
              </a:lnSpc>
              <a:spcBef>
                <a:spcPts val="0"/>
              </a:spcBef>
            </a:pPr>
            <a:r>
              <a:rPr lang="en-US" dirty="0"/>
              <a:t>Heterogeneous disease (100s of different types of cancer)</a:t>
            </a:r>
          </a:p>
          <a:p>
            <a:pPr lvl="0">
              <a:lnSpc>
                <a:spcPct val="120000"/>
              </a:lnSpc>
              <a:spcBef>
                <a:spcPts val="0"/>
              </a:spcBef>
            </a:pPr>
            <a:r>
              <a:rPr lang="en-US" dirty="0"/>
              <a:t>Many diagnostic and prognostic factors (100+ variables)</a:t>
            </a:r>
          </a:p>
          <a:p>
            <a:pPr lvl="0">
              <a:lnSpc>
                <a:spcPct val="120000"/>
              </a:lnSpc>
              <a:spcBef>
                <a:spcPts val="0"/>
              </a:spcBef>
            </a:pPr>
            <a:r>
              <a:rPr lang="en-US" dirty="0"/>
              <a:t>Multiple medical encounters across varied data sources</a:t>
            </a:r>
          </a:p>
          <a:p>
            <a:pPr marL="0" indent="0">
              <a:lnSpc>
                <a:spcPct val="120000"/>
              </a:lnSpc>
              <a:buNone/>
            </a:pPr>
            <a:r>
              <a:rPr lang="en-US" dirty="0"/>
              <a:t>General Challenges</a:t>
            </a:r>
          </a:p>
          <a:p>
            <a:pPr lvl="0">
              <a:lnSpc>
                <a:spcPct val="120000"/>
              </a:lnSpc>
              <a:spcBef>
                <a:spcPts val="0"/>
              </a:spcBef>
            </a:pPr>
            <a:r>
              <a:rPr lang="en-US" dirty="0"/>
              <a:t>Current data presented to the public is old </a:t>
            </a:r>
          </a:p>
          <a:p>
            <a:pPr lvl="0">
              <a:lnSpc>
                <a:spcPct val="120000"/>
              </a:lnSpc>
              <a:spcBef>
                <a:spcPts val="0"/>
              </a:spcBef>
            </a:pPr>
            <a:r>
              <a:rPr lang="en-US" dirty="0"/>
              <a:t>Labor Intensive (Manual data entry)</a:t>
            </a:r>
          </a:p>
          <a:p>
            <a:pPr lvl="0">
              <a:lnSpc>
                <a:spcPct val="120000"/>
              </a:lnSpc>
              <a:spcBef>
                <a:spcPts val="0"/>
              </a:spcBef>
            </a:pPr>
            <a:r>
              <a:rPr lang="en-US" dirty="0"/>
              <a:t>Duplication of Effort</a:t>
            </a:r>
          </a:p>
          <a:p>
            <a:pPr lvl="0">
              <a:lnSpc>
                <a:spcPct val="120000"/>
              </a:lnSpc>
              <a:spcBef>
                <a:spcPts val="0"/>
              </a:spcBef>
            </a:pPr>
            <a:r>
              <a:rPr lang="en-US" dirty="0"/>
              <a:t>Cancers diagnosed and treated outside of hospital settings are becoming more and more common and may be reported in manual and/or non-standard ways, or not reported at all. Result is missed cases and/or missed treatment</a:t>
            </a:r>
          </a:p>
          <a:p>
            <a:pPr marL="0" indent="0">
              <a:lnSpc>
                <a:spcPct val="120000"/>
              </a:lnSpc>
              <a:buNone/>
            </a:pPr>
            <a:r>
              <a:rPr lang="en-US" dirty="0"/>
              <a:t>Current Data Flow Challenges:</a:t>
            </a:r>
          </a:p>
          <a:p>
            <a:pPr lvl="0">
              <a:lnSpc>
                <a:spcPct val="120000"/>
              </a:lnSpc>
              <a:spcBef>
                <a:spcPts val="0"/>
              </a:spcBef>
            </a:pPr>
            <a:r>
              <a:rPr lang="en-US" dirty="0"/>
              <a:t>Electronic reporting systems are costly</a:t>
            </a:r>
          </a:p>
          <a:p>
            <a:pPr lvl="0">
              <a:lnSpc>
                <a:spcPct val="120000"/>
              </a:lnSpc>
              <a:spcBef>
                <a:spcPts val="0"/>
              </a:spcBef>
            </a:pPr>
            <a:r>
              <a:rPr lang="en-US" dirty="0"/>
              <a:t>Cancer registrars do not trust the security of electronic reporting systems</a:t>
            </a:r>
          </a:p>
          <a:p>
            <a:pPr lvl="0">
              <a:lnSpc>
                <a:spcPct val="120000"/>
              </a:lnSpc>
              <a:spcBef>
                <a:spcPts val="0"/>
              </a:spcBef>
            </a:pPr>
            <a:r>
              <a:rPr lang="en-US" dirty="0"/>
              <a:t>Lack of will or incentive to switch from paper-based reporting</a:t>
            </a:r>
          </a:p>
          <a:p>
            <a:pPr lvl="0">
              <a:lnSpc>
                <a:spcPct val="120000"/>
              </a:lnSpc>
              <a:spcBef>
                <a:spcPts val="0"/>
              </a:spcBef>
            </a:pPr>
            <a:r>
              <a:rPr lang="en-US" dirty="0"/>
              <a:t>Data availability to public and planners takes at least 30 months</a:t>
            </a:r>
          </a:p>
          <a:p>
            <a:pPr lvl="0">
              <a:lnSpc>
                <a:spcPct val="120000"/>
              </a:lnSpc>
              <a:spcBef>
                <a:spcPts val="0"/>
              </a:spcBef>
            </a:pPr>
            <a:r>
              <a:rPr lang="en-US" dirty="0"/>
              <a:t>Delayed identification can lead to cancer-related death and disability</a:t>
            </a:r>
          </a:p>
          <a:p>
            <a:pPr marL="0" indent="0">
              <a:lnSpc>
                <a:spcPct val="120000"/>
              </a:lnSpc>
              <a:buNone/>
            </a:pPr>
            <a:r>
              <a:rPr lang="en-US" dirty="0"/>
              <a:t>Physician Reporting (from EHRs using HL7 CDA IG) Challenges:</a:t>
            </a:r>
          </a:p>
          <a:p>
            <a:pPr lvl="0">
              <a:lnSpc>
                <a:spcPct val="120000"/>
              </a:lnSpc>
              <a:spcBef>
                <a:spcPts val="0"/>
              </a:spcBef>
            </a:pPr>
            <a:r>
              <a:rPr lang="en-US" dirty="0"/>
              <a:t>Limited uptake by EHRs</a:t>
            </a:r>
          </a:p>
          <a:p>
            <a:pPr lvl="0">
              <a:lnSpc>
                <a:spcPct val="120000"/>
              </a:lnSpc>
              <a:spcBef>
                <a:spcPts val="0"/>
              </a:spcBef>
            </a:pPr>
            <a:r>
              <a:rPr lang="en-US" dirty="0"/>
              <a:t>Limited implementation by providers</a:t>
            </a:r>
          </a:p>
          <a:p>
            <a:pPr lvl="0">
              <a:lnSpc>
                <a:spcPct val="120000"/>
              </a:lnSpc>
              <a:spcBef>
                <a:spcPts val="0"/>
              </a:spcBef>
            </a:pPr>
            <a:r>
              <a:rPr lang="en-US" dirty="0"/>
              <a:t>Dissemination of knowledge artifacts (e.g., reportability trigger codes and cancer-specific value sets) to all implementers </a:t>
            </a:r>
          </a:p>
          <a:p>
            <a:pPr lvl="0">
              <a:lnSpc>
                <a:spcPct val="120000"/>
              </a:lnSpc>
              <a:spcBef>
                <a:spcPts val="0"/>
              </a:spcBef>
            </a:pPr>
            <a:r>
              <a:rPr lang="en-US" dirty="0"/>
              <a:t>Workflow triggers are implemented partially and inconsistently across vendors, or not at all</a:t>
            </a:r>
          </a:p>
          <a:p>
            <a:pPr marL="0" indent="0">
              <a:lnSpc>
                <a:spcPct val="120000"/>
              </a:lnSpc>
              <a:buNone/>
            </a:pPr>
            <a:r>
              <a:rPr lang="en-US" strike="sngStrike" dirty="0"/>
              <a:t>While we know that access to EHR data can’t solve all these challenges, and it won’t change overnight, we do see improving access to EHR data as an opportunity to help address some of these challenges. </a:t>
            </a:r>
          </a:p>
          <a:p>
            <a:pPr marL="0"/>
            <a:endParaRPr lang="en-US" sz="2000" dirty="0">
              <a:solidFill>
                <a:srgbClr val="000000"/>
              </a:solidFill>
              <a:latin typeface="+mn-lt"/>
            </a:endParaRPr>
          </a:p>
        </p:txBody>
      </p:sp>
      <p:sp>
        <p:nvSpPr>
          <p:cNvPr id="4" name="Rectangle 3">
            <a:extLst>
              <a:ext uri="{FF2B5EF4-FFF2-40B4-BE49-F238E27FC236}">
                <a16:creationId xmlns:a16="http://schemas.microsoft.com/office/drawing/2014/main" id="{7BD10688-E4B2-4F6C-A091-D45304CD7CFA}"/>
              </a:ext>
            </a:extLst>
          </p:cNvPr>
          <p:cNvSpPr/>
          <p:nvPr/>
        </p:nvSpPr>
        <p:spPr>
          <a:xfrm>
            <a:off x="9476062" y="28574"/>
            <a:ext cx="2581571" cy="6515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t>Potential new problem statement</a:t>
            </a:r>
            <a:r>
              <a:rPr lang="en-US" dirty="0"/>
              <a:t>:</a:t>
            </a:r>
          </a:p>
          <a:p>
            <a:pPr>
              <a:lnSpc>
                <a:spcPct val="120000"/>
              </a:lnSpc>
            </a:pPr>
            <a:r>
              <a:rPr lang="en-US" sz="1200" dirty="0"/>
              <a:t>Because cancer is a mandatory reportable disease, every state has public health law/regulation requiring information to be reported about all cancers diagnosed or treated within that state.  However, even with reporting requirements, cancer surveillance is complex given the heterogeneous nature of the disease, the diagnostic and prognostic factors, and the numerous medical encounters  that produce data from a variety of non-harmonized data sources.  </a:t>
            </a:r>
            <a:r>
              <a:rPr lang="en-US" sz="1200" dirty="0">
                <a:solidFill>
                  <a:schemeClr val="bg1"/>
                </a:solidFill>
              </a:rPr>
              <a:t>There are data flow challenges, delays in getting the information to the registries, and a lack of standardized systems for data collection of cancer diagnosis and treatment and physician reporting.  </a:t>
            </a:r>
            <a:r>
              <a:rPr lang="en-US" sz="1200" dirty="0"/>
              <a:t>This lack of standards, and the large amount of data generated from the diagnosis and treatment of cancer make it difficult for registries to synthesize information in a timely and actionable way.</a:t>
            </a:r>
          </a:p>
          <a:p>
            <a:endParaRPr lang="en-US" dirty="0"/>
          </a:p>
        </p:txBody>
      </p:sp>
    </p:spTree>
    <p:extLst>
      <p:ext uri="{BB962C8B-B14F-4D97-AF65-F5344CB8AC3E}">
        <p14:creationId xmlns:p14="http://schemas.microsoft.com/office/powerpoint/2010/main" val="415976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Goal</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marL="0" indent="0">
              <a:buNone/>
            </a:pPr>
            <a:r>
              <a:rPr lang="en-US" sz="2000" dirty="0"/>
              <a:t>Potential goals of this use case are to identify missed cases of cancer reporting and provide incidence data faster for research and public health. </a:t>
            </a:r>
            <a:r>
              <a:rPr lang="en-US" sz="2000" dirty="0">
                <a:solidFill>
                  <a:schemeClr val="bg2"/>
                </a:solidFill>
              </a:rPr>
              <a:t>Additionally this use case aims to identify data standards that allow for the collection, transmission and aggregation of this data in an electronic way rather then relying on labor intensive manual processes and duplications of effort.</a:t>
            </a:r>
            <a:endParaRPr lang="en-US" sz="2000" dirty="0"/>
          </a:p>
          <a:p>
            <a:pPr marL="0"/>
            <a:endParaRPr lang="en-US" sz="2000" dirty="0">
              <a:solidFill>
                <a:srgbClr val="000000"/>
              </a:solidFill>
              <a:latin typeface="+mn-lt"/>
            </a:endParaRPr>
          </a:p>
        </p:txBody>
      </p:sp>
    </p:spTree>
    <p:extLst>
      <p:ext uri="{BB962C8B-B14F-4D97-AF65-F5344CB8AC3E}">
        <p14:creationId xmlns:p14="http://schemas.microsoft.com/office/powerpoint/2010/main" val="918421708"/>
      </p:ext>
    </p:extLst>
  </p:cSld>
  <p:clrMapOvr>
    <a:masterClrMapping/>
  </p:clrMapOvr>
</p:sld>
</file>

<file path=ppt/theme/theme1.xml><?xml version="1.0" encoding="utf-8"?>
<a:theme xmlns:a="http://schemas.openxmlformats.org/drawingml/2006/main" name="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EFB10D3-7854-48CD-8EB7-6CEA0794F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0798A9-8CEC-4805-B676-AF0C0F4A62DB}">
  <ds:schemaRefs>
    <ds:schemaRef ds:uri="http://schemas.microsoft.com/sharepoint/v3/contenttype/forms"/>
  </ds:schemaRefs>
</ds:datastoreItem>
</file>

<file path=customXml/itemProps3.xml><?xml version="1.0" encoding="utf-8"?>
<ds:datastoreItem xmlns:ds="http://schemas.openxmlformats.org/officeDocument/2006/customXml" ds:itemID="{1D2CD6EA-361A-490F-8769-95E26314A4FF}">
  <ds:schemaRefs>
    <ds:schemaRef ds:uri="83c27556-a946-441b-8e49-22dc5d76f230"/>
    <ds:schemaRef ds:uri="http://purl.org/dc/dcmitype/"/>
    <ds:schemaRef ds:uri="http://www.w3.org/XML/1998/namespace"/>
    <ds:schemaRef ds:uri="http://schemas.microsoft.com/office/2006/documentManagement/types"/>
    <ds:schemaRef ds:uri="31912ff1-91bb-455a-93f4-4eefbe4b45dc"/>
    <ds:schemaRef ds:uri="http://schemas.microsoft.com/sharepoint/v3"/>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7827</TotalTime>
  <Words>2876</Words>
  <Application>Microsoft Office PowerPoint</Application>
  <PresentationFormat>Widescreen</PresentationFormat>
  <Paragraphs>297</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Courier New</vt:lpstr>
      <vt:lpstr>Gotham Rounded Book</vt:lpstr>
      <vt:lpstr>Gotham Rounded Book Italic</vt:lpstr>
      <vt:lpstr>Gotham Rounded Medium</vt:lpstr>
      <vt:lpstr>Rockwell</vt:lpstr>
      <vt:lpstr>Wingdings</vt:lpstr>
      <vt:lpstr>Office Theme</vt:lpstr>
      <vt:lpstr>Making EHR Data More Available for Research and Public Health –  Cancer Use Case Workgroup  Meeting 3</vt:lpstr>
      <vt:lpstr>Meeting Agenda</vt:lpstr>
      <vt:lpstr>Cancer Use Case: Methodology and Process</vt:lpstr>
      <vt:lpstr>Use Case Sections</vt:lpstr>
      <vt:lpstr>Cancer Use Case Development Timeline</vt:lpstr>
      <vt:lpstr>Cancer Use Case: Working Session</vt:lpstr>
      <vt:lpstr>Cancer Use Case: Description</vt:lpstr>
      <vt:lpstr>Cancer Use Case: Problem Statement</vt:lpstr>
      <vt:lpstr>Cancer Use Case: Goal</vt:lpstr>
      <vt:lpstr>Cancer Use Case: In Scope</vt:lpstr>
      <vt:lpstr>Cancer Use Case: Out of Scope</vt:lpstr>
      <vt:lpstr>Cancer Use Case: User Story</vt:lpstr>
      <vt:lpstr>Next Steps </vt:lpstr>
      <vt:lpstr>Contacts</vt:lpstr>
      <vt:lpstr>Resources/Useful Links</vt:lpstr>
      <vt:lpstr>PowerPoint Presentation</vt:lpstr>
      <vt:lpstr>Appendix: Cancer Use Case: Data Classes and Elements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EHR Data More Available for Research and Public Health –  Cancer Use Case Workgroup  Meeting 2</dc:title>
  <dc:creator>Blumenthal, Wendy J. (CDC/DDNID/NCCDPHP/DCPC)</dc:creator>
  <cp:lastModifiedBy>Becky Angeles</cp:lastModifiedBy>
  <cp:revision>59</cp:revision>
  <dcterms:created xsi:type="dcterms:W3CDTF">2020-01-16T17:56:49Z</dcterms:created>
  <dcterms:modified xsi:type="dcterms:W3CDTF">2020-02-11T19:47:42Z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ies>
</file>