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78" r:id="rId5"/>
    <p:sldId id="2143" r:id="rId6"/>
    <p:sldId id="2162" r:id="rId7"/>
    <p:sldId id="2164" r:id="rId8"/>
    <p:sldId id="2174" r:id="rId9"/>
    <p:sldId id="2151" r:id="rId10"/>
    <p:sldId id="2170" r:id="rId11"/>
    <p:sldId id="2171" r:id="rId12"/>
    <p:sldId id="2172" r:id="rId13"/>
    <p:sldId id="2173" r:id="rId14"/>
    <p:sldId id="2166" r:id="rId15"/>
    <p:sldId id="2180" r:id="rId16"/>
    <p:sldId id="2150" r:id="rId17"/>
    <p:sldId id="2175" r:id="rId18"/>
    <p:sldId id="2176" r:id="rId19"/>
    <p:sldId id="2177" r:id="rId20"/>
    <p:sldId id="2178" r:id="rId21"/>
    <p:sldId id="2179" r:id="rId22"/>
    <p:sldId id="2168" r:id="rId23"/>
    <p:sldId id="2169" r:id="rId24"/>
    <p:sldId id="2158" r:id="rId25"/>
    <p:sldId id="291" r:id="rId26"/>
    <p:sldId id="2161" r:id="rId27"/>
    <p:sldId id="31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1" clrIdx="0">
    <p:extLst>
      <p:ext uri="{19B8F6BF-5375-455C-9EA6-DF929625EA0E}">
        <p15:presenceInfo xmlns:p15="http://schemas.microsoft.com/office/powerpoint/2012/main" userId="S::wfb6@cdc.gov::f5e00f14-3ac2-427d-b616-ad8add26c74a" providerId="AD"/>
      </p:ext>
    </p:extLst>
  </p:cmAuthor>
  <p:cmAuthor id="2" name=" " initials="" lastIdx="6" clrIdx="1">
    <p:extLst>
      <p:ext uri="{19B8F6BF-5375-455C-9EA6-DF929625EA0E}">
        <p15:presenceInfo xmlns:p15="http://schemas.microsoft.com/office/powerpoint/2012/main" userId="3c7b92512a17b7f2" providerId="Windows Live"/>
      </p:ext>
    </p:extLst>
  </p:cmAuthor>
  <p:cmAuthor id="3" name="Becky Angeles" initials="BA" lastIdx="1" clrIdx="2">
    <p:extLst>
      <p:ext uri="{19B8F6BF-5375-455C-9EA6-DF929625EA0E}">
        <p15:presenceInfo xmlns:p15="http://schemas.microsoft.com/office/powerpoint/2012/main" userId="2495d70db3445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F"/>
    <a:srgbClr val="92C2E2"/>
    <a:srgbClr val="FFFFFD"/>
    <a:srgbClr val="002F59"/>
    <a:srgbClr val="E6C75B"/>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74408" autoAdjust="0"/>
  </p:normalViewPr>
  <p:slideViewPr>
    <p:cSldViewPr snapToGrid="0">
      <p:cViewPr varScale="1">
        <p:scale>
          <a:sx n="64" d="100"/>
          <a:sy n="64" d="100"/>
        </p:scale>
        <p:origin x="970" y="67"/>
      </p:cViewPr>
      <p:guideLst/>
    </p:cSldViewPr>
  </p:slideViewPr>
  <p:notesTextViewPr>
    <p:cViewPr>
      <p:scale>
        <a:sx n="100" d="100"/>
        <a:sy n="100" d="100"/>
      </p:scale>
      <p:origin x="0" y="0"/>
    </p:cViewPr>
  </p:notesTextViewPr>
  <p:sorterViewPr>
    <p:cViewPr>
      <p:scale>
        <a:sx n="88" d="100"/>
        <a:sy n="88" d="100"/>
      </p:scale>
      <p:origin x="0" y="-20083"/>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2/21/2020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2/21/2020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44710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cancer scenarios that don’t fit into this paradigm? Do other types of cancers involve different workflow – leukemia and blood cancers? If it is just a different trigger, that is covered all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there a difference in the workflow b/t ambulatory and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confirmation of what triggers are needed (report + diagnosis + reason for visit (diagnosis code))? Need clinical and technical input on this. Do all EHRs capture reason for visit and can we use this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initial report is it sent when the patient is diagnosed with cancer or when they come in for another reason and see that cancer is already listed? Reason for visit may reduce duplicate submissions.</a:t>
            </a:r>
          </a:p>
        </p:txBody>
      </p:sp>
      <p:sp>
        <p:nvSpPr>
          <p:cNvPr id="4" name="Slide Number Placeholder 3"/>
          <p:cNvSpPr>
            <a:spLocks noGrp="1"/>
          </p:cNvSpPr>
          <p:nvPr>
            <p:ph type="sldNum" sz="quarter" idx="5"/>
          </p:nvPr>
        </p:nvSpPr>
        <p:spPr/>
        <p:txBody>
          <a:bodyPr/>
          <a:lstStyle/>
          <a:p>
            <a:fld id="{3F469ADF-7F2A-40EF-8E6F-5654DC822D4B}" type="slidenum">
              <a:rPr lang="en-US" smtClean="0"/>
              <a:t>11</a:t>
            </a:fld>
            <a:endParaRPr lang="en-US" dirty="0"/>
          </a:p>
        </p:txBody>
      </p:sp>
    </p:spTree>
    <p:extLst>
      <p:ext uri="{BB962C8B-B14F-4D97-AF65-F5344CB8AC3E}">
        <p14:creationId xmlns:p14="http://schemas.microsoft.com/office/powerpoint/2010/main" val="6364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12</a:t>
            </a:fld>
            <a:endParaRPr lang="en-US" dirty="0"/>
          </a:p>
        </p:txBody>
      </p:sp>
    </p:spTree>
    <p:extLst>
      <p:ext uri="{BB962C8B-B14F-4D97-AF65-F5344CB8AC3E}">
        <p14:creationId xmlns:p14="http://schemas.microsoft.com/office/powerpoint/2010/main" val="293879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13</a:t>
            </a:fld>
            <a:endParaRPr lang="en-US" dirty="0"/>
          </a:p>
        </p:txBody>
      </p:sp>
    </p:spTree>
    <p:extLst>
      <p:ext uri="{BB962C8B-B14F-4D97-AF65-F5344CB8AC3E}">
        <p14:creationId xmlns:p14="http://schemas.microsoft.com/office/powerpoint/2010/main" val="181225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14</a:t>
            </a:fld>
            <a:endParaRPr lang="en-US" dirty="0"/>
          </a:p>
        </p:txBody>
      </p:sp>
    </p:spTree>
    <p:extLst>
      <p:ext uri="{BB962C8B-B14F-4D97-AF65-F5344CB8AC3E}">
        <p14:creationId xmlns:p14="http://schemas.microsoft.com/office/powerpoint/2010/main" val="183583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15</a:t>
            </a:fld>
            <a:endParaRPr lang="en-US" dirty="0"/>
          </a:p>
        </p:txBody>
      </p:sp>
    </p:spTree>
    <p:extLst>
      <p:ext uri="{BB962C8B-B14F-4D97-AF65-F5344CB8AC3E}">
        <p14:creationId xmlns:p14="http://schemas.microsoft.com/office/powerpoint/2010/main" val="144620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16</a:t>
            </a:fld>
            <a:endParaRPr lang="en-US" dirty="0"/>
          </a:p>
        </p:txBody>
      </p:sp>
    </p:spTree>
    <p:extLst>
      <p:ext uri="{BB962C8B-B14F-4D97-AF65-F5344CB8AC3E}">
        <p14:creationId xmlns:p14="http://schemas.microsoft.com/office/powerpoint/2010/main" val="403489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17</a:t>
            </a:fld>
            <a:endParaRPr lang="en-US" dirty="0"/>
          </a:p>
        </p:txBody>
      </p:sp>
    </p:spTree>
    <p:extLst>
      <p:ext uri="{BB962C8B-B14F-4D97-AF65-F5344CB8AC3E}">
        <p14:creationId xmlns:p14="http://schemas.microsoft.com/office/powerpoint/2010/main" val="201735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18</a:t>
            </a:fld>
            <a:endParaRPr lang="en-US" dirty="0"/>
          </a:p>
        </p:txBody>
      </p:sp>
    </p:spTree>
    <p:extLst>
      <p:ext uri="{BB962C8B-B14F-4D97-AF65-F5344CB8AC3E}">
        <p14:creationId xmlns:p14="http://schemas.microsoft.com/office/powerpoint/2010/main" val="279416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19</a:t>
            </a:fld>
            <a:endParaRPr lang="en-US" dirty="0"/>
          </a:p>
        </p:txBody>
      </p:sp>
    </p:spTree>
    <p:extLst>
      <p:ext uri="{BB962C8B-B14F-4D97-AF65-F5344CB8AC3E}">
        <p14:creationId xmlns:p14="http://schemas.microsoft.com/office/powerpoint/2010/main" val="392559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21</a:t>
            </a:fld>
            <a:endParaRPr lang="en-US" dirty="0"/>
          </a:p>
        </p:txBody>
      </p:sp>
    </p:spTree>
    <p:extLst>
      <p:ext uri="{BB962C8B-B14F-4D97-AF65-F5344CB8AC3E}">
        <p14:creationId xmlns:p14="http://schemas.microsoft.com/office/powerpoint/2010/main" val="394335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a:t>
            </a:fld>
            <a:endParaRPr lang="en-US" dirty="0"/>
          </a:p>
        </p:txBody>
      </p:sp>
    </p:spTree>
    <p:extLst>
      <p:ext uri="{BB962C8B-B14F-4D97-AF65-F5344CB8AC3E}">
        <p14:creationId xmlns:p14="http://schemas.microsoft.com/office/powerpoint/2010/main" val="198772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22</a:t>
            </a:fld>
            <a:endParaRPr lang="en-US" dirty="0"/>
          </a:p>
        </p:txBody>
      </p:sp>
    </p:spTree>
    <p:extLst>
      <p:ext uri="{BB962C8B-B14F-4D97-AF65-F5344CB8AC3E}">
        <p14:creationId xmlns:p14="http://schemas.microsoft.com/office/powerpoint/2010/main" val="37536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23</a:t>
            </a:fld>
            <a:endParaRPr lang="en-US" dirty="0"/>
          </a:p>
        </p:txBody>
      </p:sp>
    </p:spTree>
    <p:extLst>
      <p:ext uri="{BB962C8B-B14F-4D97-AF65-F5344CB8AC3E}">
        <p14:creationId xmlns:p14="http://schemas.microsoft.com/office/powerpoint/2010/main" val="403276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3</a:t>
            </a:fld>
            <a:endParaRPr lang="en-US" dirty="0"/>
          </a:p>
        </p:txBody>
      </p:sp>
    </p:spTree>
    <p:extLst>
      <p:ext uri="{BB962C8B-B14F-4D97-AF65-F5344CB8AC3E}">
        <p14:creationId xmlns:p14="http://schemas.microsoft.com/office/powerpoint/2010/main" val="35565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5</a:t>
            </a:fld>
            <a:endParaRPr lang="en-US" dirty="0"/>
          </a:p>
        </p:txBody>
      </p:sp>
    </p:spTree>
    <p:extLst>
      <p:ext uri="{BB962C8B-B14F-4D97-AF65-F5344CB8AC3E}">
        <p14:creationId xmlns:p14="http://schemas.microsoft.com/office/powerpoint/2010/main" val="388181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176328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7</a:t>
            </a:fld>
            <a:endParaRPr lang="en-US" dirty="0"/>
          </a:p>
        </p:txBody>
      </p:sp>
    </p:spTree>
    <p:extLst>
      <p:ext uri="{BB962C8B-B14F-4D97-AF65-F5344CB8AC3E}">
        <p14:creationId xmlns:p14="http://schemas.microsoft.com/office/powerpoint/2010/main" val="116914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0"/>
              </a:spcBef>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8</a:t>
            </a:fld>
            <a:endParaRPr lang="en-US" dirty="0"/>
          </a:p>
        </p:txBody>
      </p:sp>
    </p:spTree>
    <p:extLst>
      <p:ext uri="{BB962C8B-B14F-4D97-AF65-F5344CB8AC3E}">
        <p14:creationId xmlns:p14="http://schemas.microsoft.com/office/powerpoint/2010/main" val="239723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9</a:t>
            </a:fld>
            <a:endParaRPr lang="en-US" dirty="0"/>
          </a:p>
        </p:txBody>
      </p:sp>
    </p:spTree>
    <p:extLst>
      <p:ext uri="{BB962C8B-B14F-4D97-AF65-F5344CB8AC3E}">
        <p14:creationId xmlns:p14="http://schemas.microsoft.com/office/powerpoint/2010/main" val="309318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the use case will not cover or will not attempt to solve.</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10</a:t>
            </a:fld>
            <a:endParaRPr lang="en-US" dirty="0"/>
          </a:p>
        </p:txBody>
      </p:sp>
    </p:spTree>
    <p:extLst>
      <p:ext uri="{BB962C8B-B14F-4D97-AF65-F5344CB8AC3E}">
        <p14:creationId xmlns:p14="http://schemas.microsoft.com/office/powerpoint/2010/main" val="1116129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441856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223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42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9217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5668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323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2143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26215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79324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53520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1440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3457193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834955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51369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6355594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376364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a:t>One Column</a:t>
            </a:r>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3128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132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339"/>
          </a:xfrm>
        </p:spPr>
        <p:txBody>
          <a:bodyPr anchor="ctr" anchorCtr="0">
            <a:normAutofit/>
          </a:bodyPr>
          <a:lstStyle>
            <a:lvl1pPr>
              <a:defRPr sz="3600" b="1"/>
            </a:lvl1pPr>
          </a:lstStyle>
          <a:p>
            <a:r>
              <a:rPr lang="en-US" dirty="0"/>
              <a:t>Click to edit Master title style</a:t>
            </a:r>
          </a:p>
        </p:txBody>
      </p:sp>
      <p:sp>
        <p:nvSpPr>
          <p:cNvPr id="4" name="Content Placeholder 3"/>
          <p:cNvSpPr>
            <a:spLocks noGrp="1"/>
          </p:cNvSpPr>
          <p:nvPr>
            <p:ph sz="quarter" idx="10"/>
          </p:nvPr>
        </p:nvSpPr>
        <p:spPr>
          <a:xfrm>
            <a:off x="838200" y="1719071"/>
            <a:ext cx="10515600" cy="4510279"/>
          </a:xfrm>
        </p:spPr>
        <p:txBody>
          <a:bodyPr/>
          <a:lstStyle>
            <a:lvl1pPr>
              <a:lnSpc>
                <a:spcPct val="100000"/>
              </a:lnSpc>
              <a:buClr>
                <a:schemeClr val="tx2"/>
              </a:buClr>
              <a:defRPr>
                <a:latin typeface="Calibri" panose="020F0502020204030204" pitchFamily="34" charset="0"/>
              </a:defRPr>
            </a:lvl1pPr>
            <a:lvl2pPr marL="800100" indent="-342900">
              <a:lnSpc>
                <a:spcPct val="100000"/>
              </a:lnSpc>
              <a:buClr>
                <a:schemeClr val="accent4"/>
              </a:buClr>
              <a:buFont typeface="Arial" panose="020B0604020202020204" pitchFamily="34" charset="0"/>
              <a:buChar char="•"/>
              <a:defRPr>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a:latin typeface="Calibri" panose="020F0502020204030204" pitchFamily="34" charset="0"/>
              </a:defRPr>
            </a:lvl3pPr>
            <a:lvl4pPr>
              <a:lnSpc>
                <a:spcPct val="100000"/>
              </a:lnSpc>
              <a:defRPr>
                <a:latin typeface="Calibri" panose="020F0502020204030204" pitchFamily="34" charset="0"/>
              </a:defRPr>
            </a:lvl4pPr>
            <a:lvl5pPr>
              <a:lnSpc>
                <a:spcPct val="100000"/>
              </a:lnSpc>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nvGrpSpPr>
          <p:cNvPr id="6" name="Group 5"/>
          <p:cNvGrpSpPr/>
          <p:nvPr userDrawn="1"/>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sp>
        <p:nvSpPr>
          <p:cNvPr id="9"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10" name="Rectangle 24"/>
          <p:cNvSpPr>
            <a:spLocks noChangeArrowheads="1"/>
          </p:cNvSpPr>
          <p:nvPr userDrawn="1"/>
        </p:nvSpPr>
        <p:spPr bwMode="auto">
          <a:xfrm>
            <a:off x="11190732" y="6512561"/>
            <a:ext cx="1013830" cy="34544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ndParaRPr>
          </a:p>
        </p:txBody>
      </p:sp>
      <p:sp>
        <p:nvSpPr>
          <p:cNvPr id="11" name="Right Triangle 10"/>
          <p:cNvSpPr/>
          <p:nvPr userDrawn="1"/>
        </p:nvSpPr>
        <p:spPr>
          <a:xfrm>
            <a:off x="7167133" y="6512560"/>
            <a:ext cx="461557" cy="345441"/>
          </a:xfrm>
          <a:prstGeom prst="rtTriangle">
            <a:avLst/>
          </a:prstGeom>
          <a:solidFill>
            <a:srgbClr val="002F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D"/>
              </a:solidFill>
              <a:effectLst/>
              <a:uLnTx/>
              <a:uFillTx/>
              <a:latin typeface="Rockwell"/>
              <a:ea typeface="+mn-ea"/>
              <a:cs typeface="+mn-cs"/>
            </a:endParaRPr>
          </a:p>
        </p:txBody>
      </p:sp>
      <p:sp>
        <p:nvSpPr>
          <p:cNvPr id="12" name="TextBox 11"/>
          <p:cNvSpPr txBox="1"/>
          <p:nvPr userDrawn="1"/>
        </p:nvSpPr>
        <p:spPr>
          <a:xfrm>
            <a:off x="57150" y="6492918"/>
            <a:ext cx="5485352" cy="3847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chemeClr val="bg1"/>
                </a:solidFill>
                <a:effectLst/>
                <a:uLnTx/>
                <a:uFillTx/>
              </a:rPr>
              <a:t>RELIABLE      TRUSTED      SCIENTIFIC      DCPC</a:t>
            </a:r>
          </a:p>
        </p:txBody>
      </p:sp>
      <p:cxnSp>
        <p:nvCxnSpPr>
          <p:cNvPr id="13" name="Straight Connector 12"/>
          <p:cNvCxnSpPr/>
          <p:nvPr userDrawn="1"/>
        </p:nvCxnSpPr>
        <p:spPr>
          <a:xfrm>
            <a:off x="1413923" y="6583201"/>
            <a:ext cx="0" cy="204153"/>
          </a:xfrm>
          <a:prstGeom prst="line">
            <a:avLst/>
          </a:prstGeom>
          <a:noFill/>
          <a:ln w="19050" cap="flat" cmpd="sng" algn="ctr">
            <a:solidFill>
              <a:schemeClr val="accent1"/>
            </a:solidFill>
            <a:prstDash val="solid"/>
            <a:miter lim="800000"/>
          </a:ln>
          <a:effectLst/>
        </p:spPr>
      </p:cxnSp>
      <p:cxnSp>
        <p:nvCxnSpPr>
          <p:cNvPr id="14" name="Straight Connector 13"/>
          <p:cNvCxnSpPr/>
          <p:nvPr userDrawn="1"/>
        </p:nvCxnSpPr>
        <p:spPr>
          <a:xfrm>
            <a:off x="2799826" y="6584630"/>
            <a:ext cx="0" cy="204153"/>
          </a:xfrm>
          <a:prstGeom prst="line">
            <a:avLst/>
          </a:prstGeom>
          <a:noFill/>
          <a:ln w="19050" cap="flat" cmpd="sng" algn="ctr">
            <a:solidFill>
              <a:schemeClr val="accent1"/>
            </a:solidFill>
            <a:prstDash val="solid"/>
            <a:miter lim="800000"/>
          </a:ln>
          <a:effectLst/>
        </p:spPr>
      </p:cxnSp>
      <p:cxnSp>
        <p:nvCxnSpPr>
          <p:cNvPr id="15" name="Straight Connector 14"/>
          <p:cNvCxnSpPr/>
          <p:nvPr userDrawn="1"/>
        </p:nvCxnSpPr>
        <p:spPr>
          <a:xfrm>
            <a:off x="4483370" y="6583201"/>
            <a:ext cx="0" cy="204153"/>
          </a:xfrm>
          <a:prstGeom prst="line">
            <a:avLst/>
          </a:prstGeom>
          <a:noFill/>
          <a:ln w="19050" cap="flat" cmpd="sng" algn="ctr">
            <a:solidFill>
              <a:schemeClr val="accent1"/>
            </a:solidFill>
            <a:prstDash val="solid"/>
            <a:miter lim="800000"/>
          </a:ln>
          <a:effectLst/>
        </p:spPr>
      </p:cxnSp>
      <p:sp>
        <p:nvSpPr>
          <p:cNvPr id="16" name="TextBox 15"/>
          <p:cNvSpPr txBox="1"/>
          <p:nvPr userDrawn="1"/>
        </p:nvSpPr>
        <p:spPr>
          <a:xfrm>
            <a:off x="11633200" y="6543719"/>
            <a:ext cx="466595" cy="276999"/>
          </a:xfrm>
          <a:prstGeom prst="rect">
            <a:avLst/>
          </a:prstGeom>
          <a:noFill/>
        </p:spPr>
        <p:txBody>
          <a:bodyPr wrap="square" rtlCol="0">
            <a:spAutoFit/>
          </a:bodyPr>
          <a:lstStyle/>
          <a:p>
            <a:pPr algn="r"/>
            <a:fld id="{9AD7C989-2ABF-4356-865E-C635B54E1EE3}" type="slidenum">
              <a:rPr lang="en-US" sz="1200" b="1" smtClean="0">
                <a:solidFill>
                  <a:schemeClr val="tx2"/>
                </a:solidFill>
                <a:latin typeface="Calibri" panose="020F0502020204030204" pitchFamily="34" charset="0"/>
              </a:rPr>
              <a:pPr algn="r"/>
              <a:t>‹#›</a:t>
            </a:fld>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24634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Item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320"/>
            <a:ext cx="10515600" cy="1014984"/>
          </a:xfrm>
        </p:spPr>
        <p:txBody>
          <a:bodyPr/>
          <a:lstStyle>
            <a:lvl1pPr>
              <a:defRPr b="1" baseline="0"/>
            </a:lvl1pPr>
          </a:lstStyle>
          <a:p>
            <a:r>
              <a:rPr lang="en-US" b="1" dirty="0"/>
              <a:t>Two Items with Captions</a:t>
            </a:r>
            <a:endParaRPr lang="en-US" dirty="0"/>
          </a:p>
        </p:txBody>
      </p:sp>
      <p:sp>
        <p:nvSpPr>
          <p:cNvPr id="3"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4"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chemeClr val="bg1"/>
                </a:solidFill>
              </a:rPr>
              <a:t>RELIABLE      TRUSTED      SCIENTIFIC      </a:t>
            </a:r>
            <a:r>
              <a:rPr lang="en-US" sz="1900" dirty="0">
                <a:solidFill>
                  <a:schemeClr val="accent1"/>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a:t>Insert caption here or delete text</a:t>
            </a:r>
          </a:p>
        </p:txBody>
      </p:sp>
      <p:sp>
        <p:nvSpPr>
          <p:cNvPr id="23"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a:t>Insert caption here or delete text</a:t>
            </a:r>
          </a:p>
        </p:txBody>
      </p:sp>
    </p:spTree>
    <p:extLst>
      <p:ext uri="{BB962C8B-B14F-4D97-AF65-F5344CB8AC3E}">
        <p14:creationId xmlns:p14="http://schemas.microsoft.com/office/powerpoint/2010/main" val="416645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a:t>Two Columns</a:t>
            </a:r>
            <a:endParaRPr lang="en-US" dirty="0"/>
          </a:p>
        </p:txBody>
      </p:sp>
      <p:sp>
        <p:nvSpPr>
          <p:cNvPr id="3" name="Content Placeholder 2"/>
          <p:cNvSpPr>
            <a:spLocks noGrp="1"/>
          </p:cNvSpPr>
          <p:nvPr>
            <p:ph sz="half" idx="1" hasCustomPrompt="1"/>
          </p:nvPr>
        </p:nvSpPr>
        <p:spPr>
          <a:xfrm>
            <a:off x="838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6"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2696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565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27145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832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272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765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33998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1069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7017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8" r:id="rId3"/>
    <p:sldLayoutId id="2147483692" r:id="rId4"/>
    <p:sldLayoutId id="2147483669" r:id="rId5"/>
    <p:sldLayoutId id="2147483676" r:id="rId6"/>
    <p:sldLayoutId id="2147483675" r:id="rId7"/>
    <p:sldLayoutId id="2147483650" r:id="rId8"/>
    <p:sldLayoutId id="2147483664" r:id="rId9"/>
    <p:sldLayoutId id="2147483670" r:id="rId10"/>
    <p:sldLayoutId id="2147483671" r:id="rId11"/>
    <p:sldLayoutId id="2147483673" r:id="rId12"/>
    <p:sldLayoutId id="2147483683" r:id="rId13"/>
    <p:sldLayoutId id="2147483684" r:id="rId14"/>
    <p:sldLayoutId id="2147483685" r:id="rId15"/>
    <p:sldLayoutId id="2147483686" r:id="rId16"/>
    <p:sldLayoutId id="2147483687" r:id="rId17"/>
    <p:sldLayoutId id="2147483688" r:id="rId18"/>
    <p:sldLayoutId id="2147483652" r:id="rId19"/>
    <p:sldLayoutId id="2147483689" r:id="rId20"/>
    <p:sldLayoutId id="2147483672" r:id="rId21"/>
    <p:sldLayoutId id="2147483690" r:id="rId22"/>
    <p:sldLayoutId id="2147483674" r:id="rId23"/>
    <p:sldLayoutId id="2147483694" r:id="rId24"/>
    <p:sldLayoutId id="2147483737" r:id="rId25"/>
    <p:sldLayoutId id="2147483741" r:id="rId26"/>
    <p:sldLayoutId id="2147483742" r:id="rId27"/>
    <p:sldLayoutId id="2147483743" r:id="rId28"/>
  </p:sldLayoutIdLst>
  <p:hf sldNum="0"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becky.angeles@carradora.co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hyperlink" Target="mailto:brett@waveoneassociates.com" TargetMode="External"/><Relationship Id="rId3" Type="http://schemas.openxmlformats.org/officeDocument/2006/relationships/hyperlink" Target="mailto:jamie.parker@carradora.com" TargetMode="External"/><Relationship Id="rId7" Type="http://schemas.openxmlformats.org/officeDocument/2006/relationships/hyperlink" Target="mailto:nagesh.bashyam@drajer.com" TargetMode="External"/><Relationship Id="rId2" Type="http://schemas.openxmlformats.org/officeDocument/2006/relationships/hyperlink" Target="mailto:fb6@cdc.gov" TargetMode="External"/><Relationship Id="rId1" Type="http://schemas.openxmlformats.org/officeDocument/2006/relationships/slideLayout" Target="../slideLayouts/slideLayout5.xml"/><Relationship Id="rId6" Type="http://schemas.openxmlformats.org/officeDocument/2006/relationships/hyperlink" Target="mailto:mike.flanigan@carradora.com" TargetMode="External"/><Relationship Id="rId5" Type="http://schemas.openxmlformats.org/officeDocument/2006/relationships/hyperlink" Target="mailto:kishore.bashyam@drajer.com" TargetMode="External"/><Relationship Id="rId4" Type="http://schemas.openxmlformats.org/officeDocument/2006/relationships/hyperlink" Target="mailto:becky.angeles@carradora.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aaccr.org/wp-content/uploads/2016/11/Pathology-Laboratory-Electronic-Reporting-Version-4.0-April-2011.pdf" TargetMode="External"/><Relationship Id="rId3" Type="http://schemas.openxmlformats.org/officeDocument/2006/relationships/hyperlink" Target="https://www.cdc.gov/cancer/npcr/index.htm" TargetMode="External"/><Relationship Id="rId7" Type="http://schemas.openxmlformats.org/officeDocument/2006/relationships/hyperlink" Target="https://www.hl7.org/implement/standards/product_brief.cfm?product_id=39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datadictionary.naaccr.org/" TargetMode="External"/><Relationship Id="rId5" Type="http://schemas.openxmlformats.org/officeDocument/2006/relationships/hyperlink" Target="https://www.naaccr.org/" TargetMode="External"/><Relationship Id="rId4" Type="http://schemas.openxmlformats.org/officeDocument/2006/relationships/hyperlink" Target="https://seer.cancer.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971550" y="1654180"/>
            <a:ext cx="10096982" cy="2942498"/>
          </a:xfrm>
        </p:spPr>
        <p:txBody>
          <a:bodyPr/>
          <a:lstStyle/>
          <a:p>
            <a:pPr algn="ctr"/>
            <a:r>
              <a:rPr lang="en-US" sz="4000" b="1" dirty="0">
                <a:latin typeface="Arial" panose="020B0604020202020204" pitchFamily="34" charset="0"/>
                <a:cs typeface="Arial" panose="020B0604020202020204" pitchFamily="34" charset="0"/>
              </a:rPr>
              <a:t>Making EHR Data More Available for Research and Public Health –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Cancer Use Case Workgroup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Meeting 4</a:t>
            </a:r>
            <a:endParaRPr lang="en-US" sz="4000" b="1" dirty="0">
              <a:solidFill>
                <a:srgbClr val="FF0000"/>
              </a:solidFill>
            </a:endParaRPr>
          </a:p>
        </p:txBody>
      </p:sp>
      <p:sp>
        <p:nvSpPr>
          <p:cNvPr id="3" name="Text Placeholder 2">
            <a:extLst>
              <a:ext uri="{FF2B5EF4-FFF2-40B4-BE49-F238E27FC236}">
                <a16:creationId xmlns:a16="http://schemas.microsoft.com/office/drawing/2014/main" id="{6642BA0A-715C-9145-B7A7-097CE2CA2943}"/>
              </a:ext>
            </a:extLst>
          </p:cNvPr>
          <p:cNvSpPr>
            <a:spLocks noGrp="1"/>
          </p:cNvSpPr>
          <p:nvPr>
            <p:ph type="body" sz="quarter" idx="10"/>
          </p:nvPr>
        </p:nvSpPr>
        <p:spPr>
          <a:xfrm>
            <a:off x="942975" y="5276858"/>
            <a:ext cx="4541155" cy="482500"/>
          </a:xfrm>
        </p:spPr>
        <p:txBody>
          <a:bodyPr/>
          <a:lstStyle/>
          <a:p>
            <a:r>
              <a:rPr lang="en-US" sz="2000" b="1" dirty="0">
                <a:latin typeface="Arial" panose="020B0604020202020204" pitchFamily="34" charset="0"/>
                <a:cs typeface="Arial" panose="020B0604020202020204" pitchFamily="34" charset="0"/>
              </a:rPr>
              <a:t>Wendy Blumenthal, MPH</a:t>
            </a:r>
          </a:p>
        </p:txBody>
      </p:sp>
      <p:sp>
        <p:nvSpPr>
          <p:cNvPr id="4" name="Text Placeholder 3">
            <a:extLst>
              <a:ext uri="{FF2B5EF4-FFF2-40B4-BE49-F238E27FC236}">
                <a16:creationId xmlns:a16="http://schemas.microsoft.com/office/drawing/2014/main" id="{9E90CD8D-14ED-604D-8C03-908ABDD4D8C6}"/>
              </a:ext>
            </a:extLst>
          </p:cNvPr>
          <p:cNvSpPr>
            <a:spLocks noGrp="1"/>
          </p:cNvSpPr>
          <p:nvPr>
            <p:ph type="body" sz="quarter" idx="11"/>
          </p:nvPr>
        </p:nvSpPr>
        <p:spPr>
          <a:xfrm>
            <a:off x="942975" y="5648845"/>
            <a:ext cx="5248275" cy="1076325"/>
          </a:xfrm>
        </p:spPr>
        <p:txBody>
          <a:bodyPr/>
          <a:lstStyle/>
          <a:p>
            <a:pPr>
              <a:lnSpc>
                <a:spcPts val="1440"/>
              </a:lnSpc>
              <a:spcBef>
                <a:spcPts val="0"/>
              </a:spcBef>
            </a:pPr>
            <a:r>
              <a:rPr lang="en-US" sz="1500" i="0" dirty="0">
                <a:latin typeface="Arial" panose="020B0604020202020204" pitchFamily="34" charset="0"/>
                <a:cs typeface="Arial" panose="020B0604020202020204" pitchFamily="34" charset="0"/>
              </a:rPr>
              <a:t>Health Scientist (Informatics)</a:t>
            </a:r>
          </a:p>
          <a:p>
            <a:pPr>
              <a:lnSpc>
                <a:spcPts val="1440"/>
              </a:lnSpc>
              <a:spcBef>
                <a:spcPts val="0"/>
              </a:spcBef>
            </a:pPr>
            <a:r>
              <a:rPr lang="en-US" sz="1500" i="0" dirty="0">
                <a:latin typeface="Arial" panose="020B0604020202020204" pitchFamily="34" charset="0"/>
                <a:cs typeface="Arial" panose="020B0604020202020204" pitchFamily="34" charset="0"/>
              </a:rPr>
              <a:t>Informatics, Data Science, and Applications Team (IDSAT)</a:t>
            </a:r>
          </a:p>
          <a:p>
            <a:pPr>
              <a:lnSpc>
                <a:spcPts val="1440"/>
              </a:lnSpc>
              <a:spcBef>
                <a:spcPts val="0"/>
              </a:spcBef>
            </a:pPr>
            <a:r>
              <a:rPr lang="en-US" sz="1500" i="0" dirty="0">
                <a:latin typeface="Arial" panose="020B0604020202020204" pitchFamily="34" charset="0"/>
                <a:cs typeface="Arial" panose="020B0604020202020204" pitchFamily="34" charset="0"/>
              </a:rPr>
              <a:t>Cancer Surveillance Branch</a:t>
            </a:r>
          </a:p>
          <a:p>
            <a:pPr>
              <a:lnSpc>
                <a:spcPts val="1440"/>
              </a:lnSpc>
              <a:spcBef>
                <a:spcPts val="0"/>
              </a:spcBef>
            </a:pPr>
            <a:r>
              <a:rPr lang="en-US" sz="1500" i="0" dirty="0">
                <a:latin typeface="Arial" panose="020B0604020202020204" pitchFamily="34" charset="0"/>
                <a:cs typeface="Arial" panose="020B0604020202020204" pitchFamily="34" charset="0"/>
              </a:rPr>
              <a:t>Division of Cancer Prevention and Control </a:t>
            </a:r>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a:xfrm>
            <a:off x="7325425" y="5296957"/>
            <a:ext cx="2732976" cy="218496"/>
          </a:xfrm>
        </p:spPr>
        <p:txBody>
          <a:bodyPr/>
          <a:lstStyle/>
          <a:p>
            <a:r>
              <a:rPr lang="en-US" sz="1500" dirty="0">
                <a:latin typeface="Arial" panose="020B0604020202020204" pitchFamily="34" charset="0"/>
                <a:cs typeface="Arial" panose="020B0604020202020204" pitchFamily="34" charset="0"/>
              </a:rPr>
              <a:t>February 24</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 2020</a:t>
            </a:r>
          </a:p>
          <a:p>
            <a:r>
              <a:rPr lang="en-US" sz="1600" dirty="0">
                <a:latin typeface="Arial" panose="020B0604020202020204" pitchFamily="34" charset="0"/>
                <a:cs typeface="Arial" panose="020B0604020202020204" pitchFamily="34" charset="0"/>
              </a:rPr>
              <a:t>Cancer Use Case Workgroup Meeting 4</a:t>
            </a:r>
            <a:endParaRPr lang="en-US" sz="15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01ECE1C9-9CB8-41D6-9B16-B0A3BA680D0C}"/>
              </a:ext>
            </a:extLst>
          </p:cNvPr>
          <p:cNvSpPr txBox="1">
            <a:spLocks/>
          </p:cNvSpPr>
          <p:nvPr/>
        </p:nvSpPr>
        <p:spPr>
          <a:xfrm>
            <a:off x="6318854" y="5314899"/>
            <a:ext cx="5288946" cy="2184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49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Ou</a:t>
            </a:r>
            <a:r>
              <a:rPr lang="en-US" sz="4400" dirty="0">
                <a:solidFill>
                  <a:srgbClr val="FFFFFF"/>
                </a:solidFill>
                <a:latin typeface="+mj-lt"/>
              </a:rPr>
              <a:t>t of Scope</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Integrating claims data into the trigger event to send report to the cancer registries</a:t>
            </a:r>
          </a:p>
        </p:txBody>
      </p:sp>
    </p:spTree>
    <p:extLst>
      <p:ext uri="{BB962C8B-B14F-4D97-AF65-F5344CB8AC3E}">
        <p14:creationId xmlns:p14="http://schemas.microsoft.com/office/powerpoint/2010/main" val="278986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marL="0" indent="0">
              <a:buNone/>
            </a:pPr>
            <a:r>
              <a:rPr lang="en-US" sz="2000" dirty="0"/>
              <a:t>A patient with a dark skin ulcer on her arm visits a dermatologist. </a:t>
            </a:r>
          </a:p>
          <a:p>
            <a:pPr marL="0" indent="0">
              <a:buNone/>
            </a:pPr>
            <a:r>
              <a:rPr lang="en-US" sz="2000" dirty="0"/>
              <a:t>The dermatologist performs a biopsy that is sent to the pathology laboratory for testing. </a:t>
            </a:r>
          </a:p>
          <a:p>
            <a:pPr marL="0" indent="0">
              <a:buNone/>
            </a:pPr>
            <a:r>
              <a:rPr lang="en-US" sz="2000" dirty="0"/>
              <a:t>The laboratory analyzes the biopsy specimen which indicates the patient has melanoma in situ. </a:t>
            </a:r>
          </a:p>
          <a:p>
            <a:pPr marL="0" indent="0">
              <a:buNone/>
            </a:pPr>
            <a:r>
              <a:rPr lang="en-US" sz="2000" dirty="0"/>
              <a:t>The pathology report is sent to the dermatologist who performed the biopsy. </a:t>
            </a:r>
          </a:p>
          <a:p>
            <a:pPr marL="0" indent="0">
              <a:buNone/>
            </a:pPr>
            <a:r>
              <a:rPr lang="en-US" sz="2000" dirty="0"/>
              <a:t>The dermatologist confirms the diagnosis of melanoma in situ.</a:t>
            </a:r>
          </a:p>
          <a:p>
            <a:pPr marL="0" indent="0">
              <a:buNone/>
            </a:pPr>
            <a:r>
              <a:rPr lang="en-US" sz="2000" dirty="0"/>
              <a:t>This information is integrated into the patient's clinical record.</a:t>
            </a:r>
          </a:p>
          <a:p>
            <a:pPr marL="0" indent="0">
              <a:buNone/>
            </a:pPr>
            <a:r>
              <a:rPr lang="en-US" sz="2000" dirty="0"/>
              <a:t>The patient is informed of her test results. </a:t>
            </a:r>
          </a:p>
          <a:p>
            <a:pPr marL="0" indent="0">
              <a:buNone/>
            </a:pPr>
            <a:r>
              <a:rPr lang="en-US" sz="2000" dirty="0"/>
              <a:t>The dermatologist’s EHR system determines that the reason for the encounter/visit meets the criteria for reporting to the central cancer registry, as defined by the national standard Cancer Reportability List. </a:t>
            </a:r>
          </a:p>
          <a:p>
            <a:pPr marL="0" indent="0">
              <a:buNone/>
            </a:pPr>
            <a:r>
              <a:rPr lang="en-US" sz="2000" dirty="0"/>
              <a:t>A standard report with the required data elements is sent to the central cancer registry where the patient resides, as required by state law.</a:t>
            </a:r>
          </a:p>
        </p:txBody>
      </p:sp>
    </p:spTree>
    <p:extLst>
      <p:ext uri="{BB962C8B-B14F-4D97-AF65-F5344CB8AC3E}">
        <p14:creationId xmlns:p14="http://schemas.microsoft.com/office/powerpoint/2010/main" val="88923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marL="0" indent="0">
              <a:buNone/>
            </a:pPr>
            <a:r>
              <a:rPr lang="en-US" sz="2000" b="1" dirty="0"/>
              <a:t>Questions for the Workgroup:</a:t>
            </a:r>
          </a:p>
          <a:p>
            <a:pPr>
              <a:lnSpc>
                <a:spcPct val="100000"/>
              </a:lnSpc>
              <a:spcBef>
                <a:spcPts val="0"/>
              </a:spcBef>
              <a:defRPr/>
            </a:pPr>
            <a:endParaRPr lang="en-US" sz="2000" dirty="0"/>
          </a:p>
          <a:p>
            <a:pPr>
              <a:lnSpc>
                <a:spcPct val="100000"/>
              </a:lnSpc>
              <a:spcBef>
                <a:spcPts val="0"/>
              </a:spcBef>
              <a:defRPr/>
            </a:pPr>
            <a:r>
              <a:rPr lang="en-US" sz="2000" dirty="0"/>
              <a:t>Are there cancer scenarios that don’t fit into this paradigm? Do other types of cancers involve different workflow – leukemia and blood cancers? </a:t>
            </a:r>
          </a:p>
          <a:p>
            <a:pPr lvl="1">
              <a:lnSpc>
                <a:spcPct val="100000"/>
              </a:lnSpc>
              <a:spcBef>
                <a:spcPts val="0"/>
              </a:spcBef>
              <a:defRPr/>
            </a:pPr>
            <a:r>
              <a:rPr lang="en-US" sz="2000" dirty="0"/>
              <a:t>If it is just a different trigger, that should be covered by the architecture.</a:t>
            </a:r>
          </a:p>
          <a:p>
            <a:pPr>
              <a:lnSpc>
                <a:spcPct val="100000"/>
              </a:lnSpc>
              <a:spcBef>
                <a:spcPts val="0"/>
              </a:spcBef>
              <a:defRPr/>
            </a:pPr>
            <a:endParaRPr lang="en-US" sz="2000" dirty="0"/>
          </a:p>
          <a:p>
            <a:pPr>
              <a:lnSpc>
                <a:spcPct val="100000"/>
              </a:lnSpc>
              <a:spcBef>
                <a:spcPts val="0"/>
              </a:spcBef>
              <a:defRPr/>
            </a:pPr>
            <a:r>
              <a:rPr lang="en-US" sz="2000" dirty="0"/>
              <a:t>Is there a difference in the workflow when it comes to ambulatory versus hospital setting? </a:t>
            </a:r>
          </a:p>
          <a:p>
            <a:pPr>
              <a:lnSpc>
                <a:spcPct val="100000"/>
              </a:lnSpc>
              <a:spcBef>
                <a:spcPts val="0"/>
              </a:spcBef>
              <a:defRPr/>
            </a:pPr>
            <a:endParaRPr lang="en-US" sz="2000" dirty="0"/>
          </a:p>
          <a:p>
            <a:pPr>
              <a:lnSpc>
                <a:spcPct val="100000"/>
              </a:lnSpc>
              <a:spcBef>
                <a:spcPts val="0"/>
              </a:spcBef>
              <a:defRPr/>
            </a:pPr>
            <a:r>
              <a:rPr lang="en-US" sz="2000" dirty="0"/>
              <a:t>Need confirmation from clinical and technical folks of what triggers are needed (report + diagnosis + reason for visit (diagnosis code))</a:t>
            </a:r>
          </a:p>
          <a:p>
            <a:pPr lvl="1">
              <a:lnSpc>
                <a:spcPct val="100000"/>
              </a:lnSpc>
              <a:spcBef>
                <a:spcPts val="0"/>
              </a:spcBef>
              <a:defRPr/>
            </a:pPr>
            <a:r>
              <a:rPr lang="en-US" sz="2000" dirty="0"/>
              <a:t>Do all EHRs capture “reason for visit” and can we use this field?</a:t>
            </a:r>
          </a:p>
          <a:p>
            <a:pPr lvl="1">
              <a:lnSpc>
                <a:spcPct val="100000"/>
              </a:lnSpc>
              <a:spcBef>
                <a:spcPts val="0"/>
              </a:spcBef>
              <a:defRPr/>
            </a:pPr>
            <a:r>
              <a:rPr lang="en-US" sz="2000" dirty="0"/>
              <a:t>Reason for visit may reduce duplicate submissions.</a:t>
            </a:r>
          </a:p>
          <a:p>
            <a:pPr>
              <a:lnSpc>
                <a:spcPct val="100000"/>
              </a:lnSpc>
              <a:spcBef>
                <a:spcPts val="0"/>
              </a:spcBef>
              <a:defRPr/>
            </a:pPr>
            <a:endParaRPr lang="en-US" sz="2000" dirty="0"/>
          </a:p>
          <a:p>
            <a:pPr>
              <a:lnSpc>
                <a:spcPct val="100000"/>
              </a:lnSpc>
              <a:spcBef>
                <a:spcPts val="0"/>
              </a:spcBef>
              <a:defRPr/>
            </a:pPr>
            <a:r>
              <a:rPr lang="en-US" sz="2000" dirty="0"/>
              <a:t>For the initial report is it sent when the patient is diagnosed with cancer or when they come in for another reason and see that cancer is already listed? </a:t>
            </a:r>
          </a:p>
        </p:txBody>
      </p:sp>
    </p:spTree>
    <p:extLst>
      <p:ext uri="{BB962C8B-B14F-4D97-AF65-F5344CB8AC3E}">
        <p14:creationId xmlns:p14="http://schemas.microsoft.com/office/powerpoint/2010/main" val="172707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Working Session</a:t>
            </a:r>
          </a:p>
        </p:txBody>
      </p:sp>
    </p:spTree>
    <p:extLst>
      <p:ext uri="{BB962C8B-B14F-4D97-AF65-F5344CB8AC3E}">
        <p14:creationId xmlns:p14="http://schemas.microsoft.com/office/powerpoint/2010/main" val="9735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Actors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b="1" dirty="0"/>
              <a:t>EHR System</a:t>
            </a:r>
            <a:r>
              <a:rPr lang="en-US" dirty="0"/>
              <a:t>: Used by providers to capture and store health information about a patient. The system includes a FHIR server. </a:t>
            </a:r>
          </a:p>
          <a:p>
            <a:pPr lvl="0"/>
            <a:r>
              <a:rPr lang="en-US" b="1" dirty="0"/>
              <a:t>Backend App: </a:t>
            </a:r>
            <a:r>
              <a:rPr lang="en-US" dirty="0"/>
              <a:t>Interacts with the EHR to determine the trigger rules and subscribes to the EHR for topics. The App will interact with the EHR, gather the appropriate data, and then transmit the data to the appropriate systems.</a:t>
            </a:r>
          </a:p>
          <a:p>
            <a:pPr lvl="0"/>
            <a:r>
              <a:rPr lang="en-US" b="1" dirty="0"/>
              <a:t>Central Cancer Registry</a:t>
            </a:r>
            <a:r>
              <a:rPr lang="en-US" dirty="0"/>
              <a:t>: A FHIR server that receives and stores cancer case information. </a:t>
            </a:r>
          </a:p>
          <a:p>
            <a:pPr marL="0" indent="0">
              <a:buNone/>
            </a:pPr>
            <a:endParaRPr lang="en-US" sz="2000" dirty="0"/>
          </a:p>
        </p:txBody>
      </p:sp>
    </p:spTree>
    <p:extLst>
      <p:ext uri="{BB962C8B-B14F-4D97-AF65-F5344CB8AC3E}">
        <p14:creationId xmlns:p14="http://schemas.microsoft.com/office/powerpoint/2010/main" val="314962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Preconditions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Patient’s coded cancer diagnosis is recorded in the EHR  </a:t>
            </a:r>
          </a:p>
          <a:p>
            <a:pPr lvl="0"/>
            <a:r>
              <a:rPr lang="en-US" sz="2000" dirty="0"/>
              <a:t>Pathology report, if applicable, has been received</a:t>
            </a:r>
          </a:p>
        </p:txBody>
      </p:sp>
    </p:spTree>
    <p:extLst>
      <p:ext uri="{BB962C8B-B14F-4D97-AF65-F5344CB8AC3E}">
        <p14:creationId xmlns:p14="http://schemas.microsoft.com/office/powerpoint/2010/main" val="196326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Main Flow</a:t>
            </a:r>
            <a:endParaRPr lang="en-US" sz="4400" kern="1200" dirty="0">
              <a:solidFill>
                <a:srgbClr val="FFFFFF"/>
              </a:solidFill>
              <a:latin typeface="+mj-lt"/>
            </a:endParaRPr>
          </a:p>
        </p:txBody>
      </p:sp>
      <p:graphicFrame>
        <p:nvGraphicFramePr>
          <p:cNvPr id="4" name="Table 4">
            <a:extLst>
              <a:ext uri="{FF2B5EF4-FFF2-40B4-BE49-F238E27FC236}">
                <a16:creationId xmlns:a16="http://schemas.microsoft.com/office/drawing/2014/main" id="{186E31C8-6B57-42E2-80D7-8F7FB1CB69C3}"/>
              </a:ext>
            </a:extLst>
          </p:cNvPr>
          <p:cNvGraphicFramePr>
            <a:graphicFrameLocks noGrp="1"/>
          </p:cNvGraphicFramePr>
          <p:nvPr>
            <p:extLst>
              <p:ext uri="{D42A27DB-BD31-4B8C-83A1-F6EECF244321}">
                <p14:modId xmlns:p14="http://schemas.microsoft.com/office/powerpoint/2010/main" val="1947699107"/>
              </p:ext>
            </p:extLst>
          </p:nvPr>
        </p:nvGraphicFramePr>
        <p:xfrm>
          <a:off x="4063997" y="668020"/>
          <a:ext cx="8128002" cy="5857240"/>
        </p:xfrm>
        <a:graphic>
          <a:graphicData uri="http://schemas.openxmlformats.org/drawingml/2006/table">
            <a:tbl>
              <a:tblPr firstRow="1" bandRow="1">
                <a:tableStyleId>{5C22544A-7EE6-4342-B048-85BDC9FD1C3A}</a:tableStyleId>
              </a:tblPr>
              <a:tblGrid>
                <a:gridCol w="678691">
                  <a:extLst>
                    <a:ext uri="{9D8B030D-6E8A-4147-A177-3AD203B41FA5}">
                      <a16:colId xmlns:a16="http://schemas.microsoft.com/office/drawing/2014/main" val="2106390318"/>
                    </a:ext>
                  </a:extLst>
                </a:gridCol>
                <a:gridCol w="1219200">
                  <a:extLst>
                    <a:ext uri="{9D8B030D-6E8A-4147-A177-3AD203B41FA5}">
                      <a16:colId xmlns:a16="http://schemas.microsoft.com/office/drawing/2014/main" val="4140309356"/>
                    </a:ext>
                  </a:extLst>
                </a:gridCol>
                <a:gridCol w="1158240">
                  <a:extLst>
                    <a:ext uri="{9D8B030D-6E8A-4147-A177-3AD203B41FA5}">
                      <a16:colId xmlns:a16="http://schemas.microsoft.com/office/drawing/2014/main" val="4248278698"/>
                    </a:ext>
                  </a:extLst>
                </a:gridCol>
                <a:gridCol w="2340864">
                  <a:extLst>
                    <a:ext uri="{9D8B030D-6E8A-4147-A177-3AD203B41FA5}">
                      <a16:colId xmlns:a16="http://schemas.microsoft.com/office/drawing/2014/main" val="528436039"/>
                    </a:ext>
                  </a:extLst>
                </a:gridCol>
                <a:gridCol w="1365504">
                  <a:extLst>
                    <a:ext uri="{9D8B030D-6E8A-4147-A177-3AD203B41FA5}">
                      <a16:colId xmlns:a16="http://schemas.microsoft.com/office/drawing/2014/main" val="2043014739"/>
                    </a:ext>
                  </a:extLst>
                </a:gridCol>
                <a:gridCol w="1365503">
                  <a:extLst>
                    <a:ext uri="{9D8B030D-6E8A-4147-A177-3AD203B41FA5}">
                      <a16:colId xmlns:a16="http://schemas.microsoft.com/office/drawing/2014/main" val="2191279802"/>
                    </a:ext>
                  </a:extLst>
                </a:gridCol>
              </a:tblGrid>
              <a:tr h="370840">
                <a:tc>
                  <a:txBody>
                    <a:bodyPr/>
                    <a:lstStyle/>
                    <a:p>
                      <a:pPr algn="ctr"/>
                      <a:r>
                        <a:rPr lang="en-US" sz="1800" dirty="0"/>
                        <a:t>Step</a:t>
                      </a:r>
                    </a:p>
                  </a:txBody>
                  <a:tcPr/>
                </a:tc>
                <a:tc>
                  <a:txBody>
                    <a:bodyPr/>
                    <a:lstStyle/>
                    <a:p>
                      <a:pPr algn="ctr"/>
                      <a:r>
                        <a:rPr lang="en-US" sz="1800" dirty="0"/>
                        <a:t>Actor</a:t>
                      </a:r>
                    </a:p>
                  </a:txBody>
                  <a:tcPr/>
                </a:tc>
                <a:tc>
                  <a:txBody>
                    <a:bodyPr/>
                    <a:lstStyle/>
                    <a:p>
                      <a:pPr algn="ctr"/>
                      <a:r>
                        <a:rPr lang="en-US" sz="1800" dirty="0"/>
                        <a:t>Role</a:t>
                      </a:r>
                    </a:p>
                  </a:txBody>
                  <a:tcPr/>
                </a:tc>
                <a:tc>
                  <a:txBody>
                    <a:bodyPr/>
                    <a:lstStyle/>
                    <a:p>
                      <a:pPr algn="ctr"/>
                      <a:r>
                        <a:rPr lang="en-US" sz="1800" dirty="0"/>
                        <a:t>Activity</a:t>
                      </a:r>
                    </a:p>
                  </a:txBody>
                  <a:tcPr/>
                </a:tc>
                <a:tc>
                  <a:txBody>
                    <a:bodyPr/>
                    <a:lstStyle/>
                    <a:p>
                      <a:pPr algn="ctr"/>
                      <a:r>
                        <a:rPr lang="en-US" sz="1800" dirty="0"/>
                        <a:t>Input</a:t>
                      </a:r>
                    </a:p>
                  </a:txBody>
                  <a:tcPr/>
                </a:tc>
                <a:tc>
                  <a:txBody>
                    <a:bodyPr/>
                    <a:lstStyle/>
                    <a:p>
                      <a:pPr algn="ctr"/>
                      <a:r>
                        <a:rPr lang="en-US" sz="1800" dirty="0"/>
                        <a:t>Output</a:t>
                      </a:r>
                    </a:p>
                  </a:txBody>
                  <a:tcPr/>
                </a:tc>
                <a:extLst>
                  <a:ext uri="{0D108BD9-81ED-4DB2-BD59-A6C34878D82A}">
                    <a16:rowId xmlns:a16="http://schemas.microsoft.com/office/drawing/2014/main" val="2082032181"/>
                  </a:ext>
                </a:extLst>
              </a:tr>
              <a:tr h="370840">
                <a:tc>
                  <a:txBody>
                    <a:bodyPr/>
                    <a:lstStyle/>
                    <a:p>
                      <a:r>
                        <a:rPr lang="en-US" sz="1800" dirty="0"/>
                        <a:t>1</a:t>
                      </a:r>
                    </a:p>
                  </a:txBody>
                  <a:tcPr/>
                </a:tc>
                <a:tc>
                  <a:txBody>
                    <a:bodyPr/>
                    <a:lstStyle/>
                    <a:p>
                      <a:r>
                        <a:rPr lang="en-US" sz="1800" dirty="0"/>
                        <a:t>EHR System</a:t>
                      </a:r>
                    </a:p>
                  </a:txBody>
                  <a:tcPr/>
                </a:tc>
                <a:tc>
                  <a:txBody>
                    <a:bodyPr/>
                    <a:lstStyle/>
                    <a:p>
                      <a:r>
                        <a:rPr lang="en-US" sz="1800" dirty="0"/>
                        <a:t>Data Inputter</a:t>
                      </a:r>
                    </a:p>
                  </a:txBody>
                  <a:tcPr/>
                </a:tc>
                <a:tc>
                  <a:txBody>
                    <a:bodyPr/>
                    <a:lstStyle/>
                    <a:p>
                      <a:pPr marL="0" marR="0">
                        <a:spcBef>
                          <a:spcPts val="0"/>
                        </a:spcBef>
                        <a:spcAft>
                          <a:spcPts val="0"/>
                        </a:spcAft>
                      </a:pPr>
                      <a:r>
                        <a:rPr lang="en-US" sz="1800" dirty="0">
                          <a:effectLst/>
                        </a:rPr>
                        <a:t>Enter cancer diagnosis in EHR </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patient data</a:t>
                      </a:r>
                    </a:p>
                  </a:txBody>
                  <a:tcPr/>
                </a:tc>
                <a:tc>
                  <a:txBody>
                    <a:bodyPr/>
                    <a:lstStyle/>
                    <a:p>
                      <a:r>
                        <a:rPr lang="en-US" sz="1800" dirty="0"/>
                        <a:t>completed record</a:t>
                      </a:r>
                    </a:p>
                  </a:txBody>
                  <a:tcPr/>
                </a:tc>
                <a:extLst>
                  <a:ext uri="{0D108BD9-81ED-4DB2-BD59-A6C34878D82A}">
                    <a16:rowId xmlns:a16="http://schemas.microsoft.com/office/drawing/2014/main" val="4013146918"/>
                  </a:ext>
                </a:extLst>
              </a:tr>
              <a:tr h="370840">
                <a:tc>
                  <a:txBody>
                    <a:bodyPr/>
                    <a:lstStyle/>
                    <a:p>
                      <a:r>
                        <a:rPr lang="en-US" sz="1800" dirty="0"/>
                        <a:t>2</a:t>
                      </a:r>
                    </a:p>
                  </a:txBody>
                  <a:tcPr/>
                </a:tc>
                <a:tc>
                  <a:txBody>
                    <a:bodyPr/>
                    <a:lstStyle/>
                    <a:p>
                      <a:r>
                        <a:rPr lang="en-US" sz="1800" dirty="0"/>
                        <a:t>EHR System</a:t>
                      </a:r>
                    </a:p>
                  </a:txBody>
                  <a:tcPr/>
                </a:tc>
                <a:tc>
                  <a:txBody>
                    <a:bodyPr/>
                    <a:lstStyle/>
                    <a:p>
                      <a:r>
                        <a:rPr lang="en-US" sz="1800" dirty="0"/>
                        <a:t>Notifier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Notify the Backend App that criteria have been met</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trigger code</a:t>
                      </a:r>
                    </a:p>
                  </a:txBody>
                  <a:tcPr/>
                </a:tc>
                <a:tc>
                  <a:txBody>
                    <a:bodyPr/>
                    <a:lstStyle/>
                    <a:p>
                      <a:r>
                        <a:rPr lang="en-US" sz="1800"/>
                        <a:t>notification </a:t>
                      </a:r>
                      <a:r>
                        <a:rPr lang="en-US" sz="1800" dirty="0"/>
                        <a:t>message</a:t>
                      </a:r>
                    </a:p>
                  </a:txBody>
                  <a:tcPr/>
                </a:tc>
                <a:extLst>
                  <a:ext uri="{0D108BD9-81ED-4DB2-BD59-A6C34878D82A}">
                    <a16:rowId xmlns:a16="http://schemas.microsoft.com/office/drawing/2014/main" val="1564922319"/>
                  </a:ext>
                </a:extLst>
              </a:tr>
              <a:tr h="370840">
                <a:tc>
                  <a:txBody>
                    <a:bodyPr/>
                    <a:lstStyle/>
                    <a:p>
                      <a:r>
                        <a:rPr lang="en-US" sz="1800" dirty="0"/>
                        <a:t>3</a:t>
                      </a:r>
                    </a:p>
                  </a:txBody>
                  <a:tcPr/>
                </a:tc>
                <a:tc>
                  <a:txBody>
                    <a:bodyPr/>
                    <a:lstStyle/>
                    <a:p>
                      <a:r>
                        <a:rPr lang="en-US" sz="1800" dirty="0"/>
                        <a:t>Backend App</a:t>
                      </a:r>
                    </a:p>
                  </a:txBody>
                  <a:tcPr/>
                </a:tc>
                <a:tc>
                  <a:txBody>
                    <a:bodyPr/>
                    <a:lstStyle/>
                    <a:p>
                      <a:r>
                        <a:rPr lang="en-US" sz="1800" dirty="0"/>
                        <a:t>Data Extractor</a:t>
                      </a:r>
                    </a:p>
                  </a:txBody>
                  <a:tcPr/>
                </a:tc>
                <a:tc>
                  <a:txBody>
                    <a:bodyPr/>
                    <a:lstStyle/>
                    <a:p>
                      <a:r>
                        <a:rPr lang="en-US" sz="1800" dirty="0"/>
                        <a:t>Query the EHR for cancer data</a:t>
                      </a:r>
                    </a:p>
                  </a:txBody>
                  <a:tcPr/>
                </a:tc>
                <a:tc>
                  <a:txBody>
                    <a:bodyPr/>
                    <a:lstStyle/>
                    <a:p>
                      <a:r>
                        <a:rPr lang="en-US" sz="1800" dirty="0"/>
                        <a:t>notification message</a:t>
                      </a:r>
                    </a:p>
                  </a:txBody>
                  <a:tcPr/>
                </a:tc>
                <a:tc>
                  <a:txBody>
                    <a:bodyPr/>
                    <a:lstStyle/>
                    <a:p>
                      <a:r>
                        <a:rPr lang="en-US" sz="1800" dirty="0"/>
                        <a:t>FHIR query</a:t>
                      </a:r>
                    </a:p>
                  </a:txBody>
                  <a:tcPr/>
                </a:tc>
                <a:extLst>
                  <a:ext uri="{0D108BD9-81ED-4DB2-BD59-A6C34878D82A}">
                    <a16:rowId xmlns:a16="http://schemas.microsoft.com/office/drawing/2014/main" val="3346202078"/>
                  </a:ext>
                </a:extLst>
              </a:tr>
              <a:tr h="370840">
                <a:tc>
                  <a:txBody>
                    <a:bodyPr/>
                    <a:lstStyle/>
                    <a:p>
                      <a:r>
                        <a:rPr lang="en-US" sz="1800" dirty="0"/>
                        <a:t>4</a:t>
                      </a:r>
                    </a:p>
                  </a:txBody>
                  <a:tcPr/>
                </a:tc>
                <a:tc>
                  <a:txBody>
                    <a:bodyPr/>
                    <a:lstStyle/>
                    <a:p>
                      <a:pPr marL="0" marR="0">
                        <a:spcBef>
                          <a:spcPts val="0"/>
                        </a:spcBef>
                        <a:spcAft>
                          <a:spcPts val="0"/>
                        </a:spcAft>
                      </a:pPr>
                      <a:r>
                        <a:rPr lang="en-US" sz="1800" dirty="0">
                          <a:effectLst/>
                        </a:rPr>
                        <a:t>EHR System</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Query Responder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Return cancer data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query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8251119"/>
                  </a:ext>
                </a:extLst>
              </a:tr>
              <a:tr h="370840">
                <a:tc>
                  <a:txBody>
                    <a:bodyPr/>
                    <a:lstStyle/>
                    <a:p>
                      <a:r>
                        <a:rPr lang="en-US" sz="1800" dirty="0"/>
                        <a:t>5</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4330373"/>
                  </a:ext>
                </a:extLst>
              </a:tr>
              <a:tr h="370840">
                <a:tc>
                  <a:txBody>
                    <a:bodyPr/>
                    <a:lstStyle/>
                    <a:p>
                      <a:r>
                        <a:rPr lang="en-US" sz="1800" dirty="0"/>
                        <a:t>6</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Sender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Send validated FHIR bundle to Central Cancer Registry</a:t>
                      </a: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0200589"/>
                  </a:ext>
                </a:extLst>
              </a:tr>
              <a:tr h="370840">
                <a:tc>
                  <a:txBody>
                    <a:bodyPr/>
                    <a:lstStyle/>
                    <a:p>
                      <a:r>
                        <a:rPr lang="en-US" sz="1800" dirty="0"/>
                        <a:t>7</a:t>
                      </a:r>
                    </a:p>
                  </a:txBody>
                  <a:tcPr/>
                </a:tc>
                <a:tc>
                  <a:txBody>
                    <a:bodyPr/>
                    <a:lstStyle/>
                    <a:p>
                      <a:pPr marL="0" marR="0">
                        <a:spcBef>
                          <a:spcPts val="0"/>
                        </a:spcBef>
                        <a:spcAft>
                          <a:spcPts val="0"/>
                        </a:spcAft>
                      </a:pPr>
                      <a:r>
                        <a:rPr lang="en-US" sz="1800" dirty="0">
                          <a:effectLst/>
                        </a:rPr>
                        <a:t>Central Cancer Registry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validated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0561764"/>
                  </a:ext>
                </a:extLst>
              </a:tr>
            </a:tbl>
          </a:graphicData>
        </a:graphic>
      </p:graphicFrame>
    </p:spTree>
    <p:extLst>
      <p:ext uri="{BB962C8B-B14F-4D97-AF65-F5344CB8AC3E}">
        <p14:creationId xmlns:p14="http://schemas.microsoft.com/office/powerpoint/2010/main" val="46046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Postconditions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A completed cancer report is submitted to a registry</a:t>
            </a:r>
          </a:p>
        </p:txBody>
      </p:sp>
    </p:spTree>
    <p:extLst>
      <p:ext uri="{BB962C8B-B14F-4D97-AF65-F5344CB8AC3E}">
        <p14:creationId xmlns:p14="http://schemas.microsoft.com/office/powerpoint/2010/main" val="48850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Alternate Flow(s)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a:t>
            </a:r>
          </a:p>
        </p:txBody>
      </p:sp>
    </p:spTree>
    <p:extLst>
      <p:ext uri="{BB962C8B-B14F-4D97-AF65-F5344CB8AC3E}">
        <p14:creationId xmlns:p14="http://schemas.microsoft.com/office/powerpoint/2010/main" val="180973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76B83-5EF6-40AF-AA3E-62EC9B4F1743}"/>
              </a:ext>
            </a:extLst>
          </p:cNvPr>
          <p:cNvSpPr>
            <a:spLocks noGrp="1"/>
          </p:cNvSpPr>
          <p:nvPr>
            <p:ph type="title"/>
          </p:nvPr>
        </p:nvSpPr>
        <p:spPr/>
        <p:txBody>
          <a:bodyPr/>
          <a:lstStyle/>
          <a:p>
            <a:r>
              <a:rPr lang="en-US" dirty="0"/>
              <a:t>Next Steps</a:t>
            </a:r>
            <a:br>
              <a:rPr lang="en-US" b="1" dirty="0"/>
            </a:br>
            <a:endParaRPr lang="en-US" b="1" dirty="0"/>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36410"/>
            <a:ext cx="11060576" cy="3830957"/>
          </a:xfrm>
        </p:spPr>
        <p:txBody>
          <a:bodyPr/>
          <a:lstStyle/>
          <a:p>
            <a:r>
              <a:rPr lang="en-US" sz="2800" dirty="0"/>
              <a:t>Next Workgroup Meeting: </a:t>
            </a:r>
          </a:p>
          <a:p>
            <a:pPr lvl="1"/>
            <a:r>
              <a:rPr lang="en-US" sz="2800" dirty="0"/>
              <a:t>Monday, March 2</a:t>
            </a:r>
            <a:r>
              <a:rPr lang="en-US" sz="2800" baseline="30000" dirty="0"/>
              <a:t>nd</a:t>
            </a:r>
            <a:r>
              <a:rPr lang="en-US" sz="2800" dirty="0"/>
              <a:t> at 2pm ET</a:t>
            </a:r>
          </a:p>
          <a:p>
            <a:r>
              <a:rPr lang="en-US" sz="2800" dirty="0"/>
              <a:t>Review and comment on Use Case Sections: Actors, Preconditions, Main Flow, Postconditions, Alternate Flow</a:t>
            </a:r>
          </a:p>
          <a:p>
            <a:pPr lvl="1"/>
            <a:r>
              <a:rPr lang="en-US" sz="2800" dirty="0"/>
              <a:t>Email edits to </a:t>
            </a:r>
            <a:r>
              <a:rPr lang="en-US" sz="2800" dirty="0">
                <a:solidFill>
                  <a:srgbClr val="00437F"/>
                </a:solidFill>
                <a:hlinkClick r:id="rId3">
                  <a:extLst>
                    <a:ext uri="{A12FA001-AC4F-418D-AE19-62706E023703}">
                      <ahyp:hlinkClr xmlns:ahyp="http://schemas.microsoft.com/office/drawing/2018/hyperlinkcolor" val="tx"/>
                    </a:ext>
                  </a:extLst>
                </a:hlinkClick>
              </a:rPr>
              <a:t>becky.angeles@carradora.com</a:t>
            </a:r>
            <a:r>
              <a:rPr lang="en-US" sz="2800" dirty="0">
                <a:solidFill>
                  <a:srgbClr val="00437F"/>
                </a:solidFill>
              </a:rPr>
              <a:t> </a:t>
            </a:r>
            <a:r>
              <a:rPr lang="en-US" sz="2800" dirty="0"/>
              <a:t>by Friday 2/28.</a:t>
            </a:r>
          </a:p>
          <a:p>
            <a:endParaRPr lang="en-US" dirty="0"/>
          </a:p>
          <a:p>
            <a:pPr lvl="1"/>
            <a:endParaRPr lang="en-US" dirty="0"/>
          </a:p>
          <a:p>
            <a:pPr lvl="1"/>
            <a:endParaRPr lang="en-US" dirty="0"/>
          </a:p>
        </p:txBody>
      </p:sp>
    </p:spTree>
    <p:extLst>
      <p:ext uri="{BB962C8B-B14F-4D97-AF65-F5344CB8AC3E}">
        <p14:creationId xmlns:p14="http://schemas.microsoft.com/office/powerpoint/2010/main" val="121668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DC107E-A96A-4D03-925A-C0431E08D971}"/>
              </a:ext>
            </a:extLst>
          </p:cNvPr>
          <p:cNvSpPr>
            <a:spLocks noGrp="1"/>
          </p:cNvSpPr>
          <p:nvPr>
            <p:ph type="title"/>
          </p:nvPr>
        </p:nvSpPr>
        <p:spPr>
          <a:xfrm>
            <a:off x="6090574" y="110468"/>
            <a:ext cx="4977976" cy="1454051"/>
          </a:xfrm>
        </p:spPr>
        <p:txBody>
          <a:bodyPr vert="horz" lIns="91440" tIns="45720" rIns="91440" bIns="45720" rtlCol="0" anchor="ctr">
            <a:normAutofit/>
          </a:bodyPr>
          <a:lstStyle/>
          <a:p>
            <a:r>
              <a:rPr lang="en-US" sz="4400" b="1" kern="1200" dirty="0">
                <a:solidFill>
                  <a:srgbClr val="000000"/>
                </a:solidFill>
                <a:latin typeface="+mj-lt"/>
              </a:rPr>
              <a:t>Meeting Agenda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0B796303-F407-44D5-A561-58E685C2F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4" name="Table 4">
            <a:extLst>
              <a:ext uri="{FF2B5EF4-FFF2-40B4-BE49-F238E27FC236}">
                <a16:creationId xmlns:a16="http://schemas.microsoft.com/office/drawing/2014/main" id="{3080146D-BE19-4C57-805E-631542D85E07}"/>
              </a:ext>
            </a:extLst>
          </p:cNvPr>
          <p:cNvGraphicFramePr>
            <a:graphicFrameLocks noGrp="1"/>
          </p:cNvGraphicFramePr>
          <p:nvPr>
            <p:extLst>
              <p:ext uri="{D42A27DB-BD31-4B8C-83A1-F6EECF244321}">
                <p14:modId xmlns:p14="http://schemas.microsoft.com/office/powerpoint/2010/main" val="2970980733"/>
              </p:ext>
            </p:extLst>
          </p:nvPr>
        </p:nvGraphicFramePr>
        <p:xfrm>
          <a:off x="5321300" y="1564519"/>
          <a:ext cx="6769648" cy="4785360"/>
        </p:xfrm>
        <a:graphic>
          <a:graphicData uri="http://schemas.openxmlformats.org/drawingml/2006/table">
            <a:tbl>
              <a:tblPr firstRow="1" bandRow="1">
                <a:tableStyleId>{5C22544A-7EE6-4342-B048-85BDC9FD1C3A}</a:tableStyleId>
              </a:tblPr>
              <a:tblGrid>
                <a:gridCol w="4794250">
                  <a:extLst>
                    <a:ext uri="{9D8B030D-6E8A-4147-A177-3AD203B41FA5}">
                      <a16:colId xmlns:a16="http://schemas.microsoft.com/office/drawing/2014/main" val="1138553746"/>
                    </a:ext>
                  </a:extLst>
                </a:gridCol>
                <a:gridCol w="1975398">
                  <a:extLst>
                    <a:ext uri="{9D8B030D-6E8A-4147-A177-3AD203B41FA5}">
                      <a16:colId xmlns:a16="http://schemas.microsoft.com/office/drawing/2014/main" val="520534603"/>
                    </a:ext>
                  </a:extLst>
                </a:gridCol>
              </a:tblGrid>
              <a:tr h="370840">
                <a:tc>
                  <a:txBody>
                    <a:bodyPr/>
                    <a:lstStyle/>
                    <a:p>
                      <a:pPr algn="ctr"/>
                      <a:r>
                        <a:rPr lang="en-US" sz="2400" dirty="0"/>
                        <a:t>Topic</a:t>
                      </a:r>
                    </a:p>
                  </a:txBody>
                  <a:tcPr/>
                </a:tc>
                <a:tc>
                  <a:txBody>
                    <a:bodyPr/>
                    <a:lstStyle/>
                    <a:p>
                      <a:pPr algn="ctr"/>
                      <a:r>
                        <a:rPr lang="en-US" sz="2400"/>
                        <a:t>Time</a:t>
                      </a:r>
                      <a:endParaRPr lang="en-US" sz="2400" dirty="0"/>
                    </a:p>
                  </a:txBody>
                  <a:tcPr/>
                </a:tc>
                <a:extLst>
                  <a:ext uri="{0D108BD9-81ED-4DB2-BD59-A6C34878D82A}">
                    <a16:rowId xmlns:a16="http://schemas.microsoft.com/office/drawing/2014/main" val="34791450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Use Case Development Timeline</a:t>
                      </a:r>
                    </a:p>
                  </a:txBody>
                  <a:tcPr/>
                </a:tc>
                <a:tc>
                  <a:txBody>
                    <a:bodyPr/>
                    <a:lstStyle/>
                    <a:p>
                      <a:r>
                        <a:rPr lang="en-US" sz="2000" dirty="0"/>
                        <a:t>5 mins</a:t>
                      </a:r>
                    </a:p>
                  </a:txBody>
                  <a:tcPr/>
                </a:tc>
                <a:extLst>
                  <a:ext uri="{0D108BD9-81ED-4DB2-BD59-A6C34878D82A}">
                    <a16:rowId xmlns:a16="http://schemas.microsoft.com/office/drawing/2014/main" val="110947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“Finalize” Use Case Sections:</a:t>
                      </a:r>
                    </a:p>
                    <a:p>
                      <a:pPr marL="285750" lvl="0" indent="-285750">
                        <a:buFont typeface="Arial" panose="020B0604020202020204" pitchFamily="34" charset="0"/>
                        <a:buChar char="•"/>
                      </a:pPr>
                      <a:r>
                        <a:rPr lang="en-US" dirty="0"/>
                        <a:t>Description</a:t>
                      </a:r>
                    </a:p>
                    <a:p>
                      <a:pPr marL="285750" lvl="0" indent="-285750">
                        <a:buFont typeface="Arial" panose="020B0604020202020204" pitchFamily="34" charset="0"/>
                        <a:buChar char="•"/>
                      </a:pPr>
                      <a:r>
                        <a:rPr lang="en-US" dirty="0"/>
                        <a:t>Problem Statement</a:t>
                      </a:r>
                    </a:p>
                    <a:p>
                      <a:pPr marL="285750" lvl="0" indent="-285750">
                        <a:buFont typeface="Arial" panose="020B0604020202020204" pitchFamily="34" charset="0"/>
                        <a:buChar char="•"/>
                      </a:pPr>
                      <a:r>
                        <a:rPr lang="en-US" dirty="0"/>
                        <a:t>Use Case Goals</a:t>
                      </a:r>
                    </a:p>
                    <a:p>
                      <a:pPr marL="285750" lvl="0" indent="-285750">
                        <a:buFont typeface="Arial" panose="020B0604020202020204" pitchFamily="34" charset="0"/>
                        <a:buChar char="•"/>
                      </a:pPr>
                      <a:r>
                        <a:rPr lang="en-US" dirty="0"/>
                        <a:t>In and Out of Scope</a:t>
                      </a:r>
                      <a:endParaRPr lang="en-US" sz="2000" kern="1200" dirty="0">
                        <a:solidFill>
                          <a:srgbClr val="000000"/>
                        </a:solidFill>
                        <a:latin typeface="+mn-lt"/>
                        <a:ea typeface="+mn-ea"/>
                        <a:cs typeface="+mn-cs"/>
                      </a:endParaRPr>
                    </a:p>
                    <a:p>
                      <a:pPr marL="285750" lvl="0" indent="-285750">
                        <a:buFont typeface="Arial" panose="020B0604020202020204" pitchFamily="34" charset="0"/>
                        <a:buChar char="•"/>
                      </a:pPr>
                      <a:r>
                        <a:rPr lang="en-US" sz="1800" kern="1200" dirty="0">
                          <a:solidFill>
                            <a:srgbClr val="000000"/>
                          </a:solidFill>
                          <a:latin typeface="+mn-lt"/>
                          <a:ea typeface="+mn-ea"/>
                          <a:cs typeface="+mn-cs"/>
                        </a:rPr>
                        <a:t>User Story</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25 mins</a:t>
                      </a:r>
                    </a:p>
                  </a:txBody>
                  <a:tcPr/>
                </a:tc>
                <a:extLst>
                  <a:ext uri="{0D108BD9-81ED-4DB2-BD59-A6C34878D82A}">
                    <a16:rowId xmlns:a16="http://schemas.microsoft.com/office/drawing/2014/main" val="73171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Working Session – Introduce:</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Actors</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Precondition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Main flow</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Postcondition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Alternate flow</a:t>
                      </a:r>
                    </a:p>
                  </a:txBody>
                  <a:tcPr/>
                </a:tc>
                <a:tc>
                  <a:txBody>
                    <a:bodyPr/>
                    <a:lstStyle/>
                    <a:p>
                      <a:pPr algn="l"/>
                      <a:r>
                        <a:rPr lang="en-US" sz="2000" kern="1200" dirty="0">
                          <a:solidFill>
                            <a:srgbClr val="000000"/>
                          </a:solidFill>
                          <a:latin typeface="+mn-lt"/>
                          <a:ea typeface="+mn-ea"/>
                          <a:cs typeface="+mn-cs"/>
                        </a:rPr>
                        <a:t>25 mins</a:t>
                      </a:r>
                      <a:endParaRPr lang="en-US" sz="2000" dirty="0"/>
                    </a:p>
                  </a:txBody>
                  <a:tcPr/>
                </a:tc>
                <a:extLst>
                  <a:ext uri="{0D108BD9-81ED-4DB2-BD59-A6C34878D82A}">
                    <a16:rowId xmlns:a16="http://schemas.microsoft.com/office/drawing/2014/main" val="4221960466"/>
                  </a:ext>
                </a:extLst>
              </a:tr>
              <a:tr h="0">
                <a:tc>
                  <a:txBody>
                    <a:bodyPr/>
                    <a:lstStyle/>
                    <a:p>
                      <a:pPr marL="0" indent="0">
                        <a:buFont typeface="Arial" panose="020B0604020202020204" pitchFamily="34" charset="0"/>
                        <a:buNone/>
                      </a:pPr>
                      <a:r>
                        <a:rPr lang="en-US" sz="2000" dirty="0"/>
                        <a:t>Next steps </a:t>
                      </a:r>
                    </a:p>
                  </a:txBody>
                  <a:tcPr/>
                </a:tc>
                <a:tc>
                  <a:txBody>
                    <a:bodyPr/>
                    <a:lstStyle/>
                    <a:p>
                      <a:r>
                        <a:rPr lang="en-US" sz="2000" dirty="0"/>
                        <a:t>5 mins</a:t>
                      </a:r>
                    </a:p>
                  </a:txBody>
                  <a:tcPr/>
                </a:tc>
                <a:extLst>
                  <a:ext uri="{0D108BD9-81ED-4DB2-BD59-A6C34878D82A}">
                    <a16:rowId xmlns:a16="http://schemas.microsoft.com/office/drawing/2014/main" val="53850858"/>
                  </a:ext>
                </a:extLst>
              </a:tr>
            </a:tbl>
          </a:graphicData>
        </a:graphic>
      </p:graphicFrame>
    </p:spTree>
    <p:extLst>
      <p:ext uri="{BB962C8B-B14F-4D97-AF65-F5344CB8AC3E}">
        <p14:creationId xmlns:p14="http://schemas.microsoft.com/office/powerpoint/2010/main" val="322010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EBE6-1191-46AB-B319-4FF4038ED1E6}"/>
              </a:ext>
            </a:extLst>
          </p:cNvPr>
          <p:cNvSpPr>
            <a:spLocks noGrp="1"/>
          </p:cNvSpPr>
          <p:nvPr>
            <p:ph type="title"/>
          </p:nvPr>
        </p:nvSpPr>
        <p:spPr/>
        <p:txBody>
          <a:bodyPr/>
          <a:lstStyle/>
          <a:p>
            <a:r>
              <a:rPr lang="en-US" dirty="0"/>
              <a:t>Contacts</a:t>
            </a:r>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24539"/>
            <a:ext cx="11060576" cy="3830957"/>
          </a:xfrm>
        </p:spPr>
        <p:txBody>
          <a:bodyPr/>
          <a:lstStyle/>
          <a:p>
            <a:r>
              <a:rPr lang="en-US" sz="2400" dirty="0"/>
              <a:t>Workgroup Lead</a:t>
            </a:r>
          </a:p>
          <a:p>
            <a:pPr lvl="1"/>
            <a:r>
              <a:rPr lang="en-US" sz="2400" dirty="0"/>
              <a:t>Wendy Blumenthal, MPH: w</a:t>
            </a:r>
            <a:r>
              <a:rPr lang="en-US" sz="2400" dirty="0">
                <a:hlinkClick r:id="rId2">
                  <a:extLst>
                    <a:ext uri="{A12FA001-AC4F-418D-AE19-62706E023703}">
                      <ahyp:hlinkClr xmlns:ahyp="http://schemas.microsoft.com/office/drawing/2018/hyperlinkcolor" val="tx"/>
                    </a:ext>
                  </a:extLst>
                </a:hlinkClick>
              </a:rPr>
              <a:t>fb6@cdc.gov</a:t>
            </a:r>
            <a:endParaRPr lang="en-US" sz="2400" dirty="0"/>
          </a:p>
          <a:p>
            <a:r>
              <a:rPr lang="en-US" sz="2400" dirty="0"/>
              <a:t>Use Case Development</a:t>
            </a:r>
          </a:p>
          <a:p>
            <a:pPr lvl="1"/>
            <a:r>
              <a:rPr lang="en-US" sz="2400" dirty="0"/>
              <a:t>Jamie Parker: </a:t>
            </a:r>
            <a:r>
              <a:rPr lang="en-US" sz="2400" dirty="0">
                <a:hlinkClick r:id="rId3">
                  <a:extLst>
                    <a:ext uri="{A12FA001-AC4F-418D-AE19-62706E023703}">
                      <ahyp:hlinkClr xmlns:ahyp="http://schemas.microsoft.com/office/drawing/2018/hyperlinkcolor" val="tx"/>
                    </a:ext>
                  </a:extLst>
                </a:hlinkClick>
              </a:rPr>
              <a:t>jamie.parker@carradora.com</a:t>
            </a:r>
            <a:r>
              <a:rPr lang="en-US" sz="2400" dirty="0"/>
              <a:t> </a:t>
            </a:r>
          </a:p>
          <a:p>
            <a:pPr lvl="1"/>
            <a:r>
              <a:rPr lang="en-US" sz="2400" dirty="0"/>
              <a:t>Becky Angeles: </a:t>
            </a:r>
            <a:r>
              <a:rPr lang="en-US" sz="2400" dirty="0">
                <a:hlinkClick r:id="rId4">
                  <a:extLst>
                    <a:ext uri="{A12FA001-AC4F-418D-AE19-62706E023703}">
                      <ahyp:hlinkClr xmlns:ahyp="http://schemas.microsoft.com/office/drawing/2018/hyperlinkcolor" val="tx"/>
                    </a:ext>
                  </a:extLst>
                </a:hlinkClick>
              </a:rPr>
              <a:t>becky.angeles@carradora.com</a:t>
            </a:r>
            <a:r>
              <a:rPr lang="en-US" sz="2400" dirty="0"/>
              <a:t> </a:t>
            </a:r>
          </a:p>
          <a:p>
            <a:pPr lvl="1"/>
            <a:r>
              <a:rPr lang="en-US" sz="2400" dirty="0"/>
              <a:t>Kishore </a:t>
            </a:r>
            <a:r>
              <a:rPr lang="en-US" sz="2400" dirty="0" err="1"/>
              <a:t>Bashyam</a:t>
            </a:r>
            <a:r>
              <a:rPr lang="en-US" sz="2400" dirty="0"/>
              <a:t>: </a:t>
            </a:r>
            <a:r>
              <a:rPr lang="en-US" sz="2400" dirty="0">
                <a:hlinkClick r:id="rId5">
                  <a:extLst>
                    <a:ext uri="{A12FA001-AC4F-418D-AE19-62706E023703}">
                      <ahyp:hlinkClr xmlns:ahyp="http://schemas.microsoft.com/office/drawing/2018/hyperlinkcolor" val="tx"/>
                    </a:ext>
                  </a:extLst>
                </a:hlinkClick>
              </a:rPr>
              <a:t>kishore.bashyam@drajer.com</a:t>
            </a:r>
            <a:endParaRPr lang="en-US" sz="2400" dirty="0"/>
          </a:p>
          <a:p>
            <a:pPr lvl="1"/>
            <a:r>
              <a:rPr lang="en-US" sz="2400" dirty="0"/>
              <a:t>Mike Flanigan: </a:t>
            </a:r>
            <a:r>
              <a:rPr lang="en-US" sz="2400" dirty="0">
                <a:hlinkClick r:id="rId6">
                  <a:extLst>
                    <a:ext uri="{A12FA001-AC4F-418D-AE19-62706E023703}">
                      <ahyp:hlinkClr xmlns:ahyp="http://schemas.microsoft.com/office/drawing/2018/hyperlinkcolor" val="tx"/>
                    </a:ext>
                  </a:extLst>
                </a:hlinkClick>
              </a:rPr>
              <a:t>mike.flanigan@carradora.com</a:t>
            </a:r>
            <a:endParaRPr lang="en-US" sz="2400" dirty="0"/>
          </a:p>
          <a:p>
            <a:r>
              <a:rPr lang="en-US" sz="2400" dirty="0"/>
              <a:t>Technical Leads</a:t>
            </a:r>
          </a:p>
          <a:p>
            <a:pPr lvl="1"/>
            <a:r>
              <a:rPr lang="en-US" sz="2400" dirty="0"/>
              <a:t>Nagesh “Dragon” </a:t>
            </a:r>
            <a:r>
              <a:rPr lang="en-US" sz="2400" dirty="0" err="1"/>
              <a:t>Bashyam</a:t>
            </a:r>
            <a:r>
              <a:rPr lang="en-US" sz="2400" dirty="0"/>
              <a:t>: </a:t>
            </a:r>
            <a:r>
              <a:rPr lang="en-US" sz="2400" dirty="0">
                <a:hlinkClick r:id="rId7">
                  <a:extLst>
                    <a:ext uri="{A12FA001-AC4F-418D-AE19-62706E023703}">
                      <ahyp:hlinkClr xmlns:ahyp="http://schemas.microsoft.com/office/drawing/2018/hyperlinkcolor" val="tx"/>
                    </a:ext>
                  </a:extLst>
                </a:hlinkClick>
              </a:rPr>
              <a:t>nagesh.bashyam@drajer.com</a:t>
            </a:r>
            <a:endParaRPr lang="en-US" sz="2400" dirty="0"/>
          </a:p>
          <a:p>
            <a:pPr lvl="1"/>
            <a:r>
              <a:rPr lang="en-US" sz="2400" dirty="0"/>
              <a:t>Brett </a:t>
            </a:r>
            <a:r>
              <a:rPr lang="en-US" sz="2400" dirty="0" err="1"/>
              <a:t>Marquard</a:t>
            </a:r>
            <a:r>
              <a:rPr lang="en-US" sz="2400" dirty="0"/>
              <a:t>: </a:t>
            </a:r>
            <a:r>
              <a:rPr lang="en-US" sz="2400" dirty="0">
                <a:hlinkClick r:id="rId8">
                  <a:extLst>
                    <a:ext uri="{A12FA001-AC4F-418D-AE19-62706E023703}">
                      <ahyp:hlinkClr xmlns:ahyp="http://schemas.microsoft.com/office/drawing/2018/hyperlinkcolor" val="tx"/>
                    </a:ext>
                  </a:extLst>
                </a:hlinkClick>
              </a:rPr>
              <a:t>brett@waveoneassociates.com</a:t>
            </a:r>
            <a:endParaRPr lang="en-US" sz="2400" dirty="0"/>
          </a:p>
          <a:p>
            <a:pPr lvl="1"/>
            <a:endParaRPr lang="en-US" dirty="0"/>
          </a:p>
          <a:p>
            <a:pPr lvl="1"/>
            <a:endParaRPr lang="en-US" dirty="0"/>
          </a:p>
        </p:txBody>
      </p:sp>
    </p:spTree>
    <p:extLst>
      <p:ext uri="{BB962C8B-B14F-4D97-AF65-F5344CB8AC3E}">
        <p14:creationId xmlns:p14="http://schemas.microsoft.com/office/powerpoint/2010/main" val="75607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A9C22-2E67-499D-943A-A01A385250DD}"/>
              </a:ext>
            </a:extLst>
          </p:cNvPr>
          <p:cNvSpPr>
            <a:spLocks noGrp="1"/>
          </p:cNvSpPr>
          <p:nvPr>
            <p:ph type="title"/>
          </p:nvPr>
        </p:nvSpPr>
        <p:spPr/>
        <p:txBody>
          <a:bodyPr/>
          <a:lstStyle/>
          <a:p>
            <a:r>
              <a:rPr lang="en-US" dirty="0"/>
              <a:t>Resources/Useful Links</a:t>
            </a:r>
          </a:p>
        </p:txBody>
      </p:sp>
      <p:sp>
        <p:nvSpPr>
          <p:cNvPr id="3" name="Text Placeholder 2">
            <a:extLst>
              <a:ext uri="{FF2B5EF4-FFF2-40B4-BE49-F238E27FC236}">
                <a16:creationId xmlns:a16="http://schemas.microsoft.com/office/drawing/2014/main" id="{837973D4-7DFC-4012-B300-A3A330B407F9}"/>
              </a:ext>
            </a:extLst>
          </p:cNvPr>
          <p:cNvSpPr>
            <a:spLocks noGrp="1"/>
          </p:cNvSpPr>
          <p:nvPr>
            <p:ph type="body" sz="quarter" idx="11"/>
          </p:nvPr>
        </p:nvSpPr>
        <p:spPr>
          <a:xfrm>
            <a:off x="569914" y="1507668"/>
            <a:ext cx="11060576" cy="3830957"/>
          </a:xfrm>
        </p:spPr>
        <p:txBody>
          <a:bodyPr/>
          <a:lstStyle/>
          <a:p>
            <a:r>
              <a:rPr lang="en-US" sz="2400" dirty="0"/>
              <a:t>NPCR Website: </a:t>
            </a:r>
            <a:r>
              <a:rPr lang="en-US" sz="2400" dirty="0">
                <a:hlinkClick r:id="rId3">
                  <a:extLst>
                    <a:ext uri="{A12FA001-AC4F-418D-AE19-62706E023703}">
                      <ahyp:hlinkClr xmlns:ahyp="http://schemas.microsoft.com/office/drawing/2018/hyperlinkcolor" val="tx"/>
                    </a:ext>
                  </a:extLst>
                </a:hlinkClick>
              </a:rPr>
              <a:t>https://www.cdc.gov/cancer/npcr/index.htm</a:t>
            </a:r>
            <a:endParaRPr lang="en-US" sz="2400" dirty="0"/>
          </a:p>
          <a:p>
            <a:r>
              <a:rPr lang="en-US" sz="2400" dirty="0"/>
              <a:t>NCI SEER Website: </a:t>
            </a:r>
            <a:r>
              <a:rPr lang="en-US" sz="2400" dirty="0">
                <a:hlinkClick r:id="rId4">
                  <a:extLst>
                    <a:ext uri="{A12FA001-AC4F-418D-AE19-62706E023703}">
                      <ahyp:hlinkClr xmlns:ahyp="http://schemas.microsoft.com/office/drawing/2018/hyperlinkcolor" val="tx"/>
                    </a:ext>
                  </a:extLst>
                </a:hlinkClick>
              </a:rPr>
              <a:t>https://seer.cancer.gov/</a:t>
            </a:r>
            <a:r>
              <a:rPr lang="en-US" sz="2400" dirty="0"/>
              <a:t> </a:t>
            </a:r>
          </a:p>
          <a:p>
            <a:r>
              <a:rPr lang="en-US" sz="2400" dirty="0"/>
              <a:t>NAACCR Website: </a:t>
            </a:r>
            <a:r>
              <a:rPr lang="en-US" sz="2400" dirty="0">
                <a:hlinkClick r:id="rId5">
                  <a:extLst>
                    <a:ext uri="{A12FA001-AC4F-418D-AE19-62706E023703}">
                      <ahyp:hlinkClr xmlns:ahyp="http://schemas.microsoft.com/office/drawing/2018/hyperlinkcolor" val="tx"/>
                    </a:ext>
                  </a:extLst>
                </a:hlinkClick>
              </a:rPr>
              <a:t>https://www.naaccr.org/</a:t>
            </a:r>
            <a:endParaRPr lang="en-US" sz="2400" dirty="0"/>
          </a:p>
          <a:p>
            <a:r>
              <a:rPr lang="en-US" sz="2400" dirty="0">
                <a:hlinkClick r:id="rId6">
                  <a:extLst>
                    <a:ext uri="{A12FA001-AC4F-418D-AE19-62706E023703}">
                      <ahyp:hlinkClr xmlns:ahyp="http://schemas.microsoft.com/office/drawing/2018/hyperlinkcolor" val="tx"/>
                    </a:ext>
                  </a:extLst>
                </a:hlinkClick>
              </a:rPr>
              <a:t>NAACCR Version 18 Data Standards and Data Dictionary</a:t>
            </a:r>
            <a:r>
              <a:rPr lang="en-US" sz="2400" dirty="0"/>
              <a:t> </a:t>
            </a:r>
            <a:endParaRPr lang="en-US" sz="2400" dirty="0">
              <a:hlinkClick r:id="rId7">
                <a:extLst>
                  <a:ext uri="{A12FA001-AC4F-418D-AE19-62706E023703}">
                    <ahyp:hlinkClr xmlns:ahyp="http://schemas.microsoft.com/office/drawing/2018/hyperlinkcolor" val="tx"/>
                  </a:ext>
                </a:extLst>
              </a:hlinkClick>
            </a:endParaRPr>
          </a:p>
          <a:p>
            <a:r>
              <a:rPr lang="en-US" sz="2400" dirty="0">
                <a:hlinkClick r:id="rId7">
                  <a:extLst>
                    <a:ext uri="{A12FA001-AC4F-418D-AE19-62706E023703}">
                      <ahyp:hlinkClr xmlns:ahyp="http://schemas.microsoft.com/office/drawing/2018/hyperlinkcolor" val="tx"/>
                    </a:ext>
                  </a:extLst>
                </a:hlinkClick>
              </a:rPr>
              <a:t>HL7 CDA® Release 2 Implementation Guide: Reporting to Public Health Cancer Registries from Ambulatory Healthcare Providers, Release 1, DSTU Release 1.1 – US Realm</a:t>
            </a:r>
            <a:endParaRPr lang="en-US" sz="2400" dirty="0"/>
          </a:p>
          <a:p>
            <a:r>
              <a:rPr lang="en-US" sz="2400" dirty="0">
                <a:hlinkClick r:id="rId8">
                  <a:extLst>
                    <a:ext uri="{A12FA001-AC4F-418D-AE19-62706E023703}">
                      <ahyp:hlinkClr xmlns:ahyp="http://schemas.microsoft.com/office/drawing/2018/hyperlinkcolor" val="tx"/>
                    </a:ext>
                  </a:extLst>
                </a:hlinkClick>
              </a:rPr>
              <a:t>Pathology Laboratory Electronic Reporting Version 4.0</a:t>
            </a:r>
            <a:r>
              <a:rPr lang="en-US" sz="2400" dirty="0"/>
              <a:t> </a:t>
            </a:r>
          </a:p>
          <a:p>
            <a:endParaRPr lang="en-US" dirty="0"/>
          </a:p>
          <a:p>
            <a:endParaRPr lang="en-US" dirty="0"/>
          </a:p>
        </p:txBody>
      </p:sp>
    </p:spTree>
    <p:extLst>
      <p:ext uri="{BB962C8B-B14F-4D97-AF65-F5344CB8AC3E}">
        <p14:creationId xmlns:p14="http://schemas.microsoft.com/office/powerpoint/2010/main" val="48608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5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Appendix: Cancer Use Case: Data Classes and Elements</a:t>
            </a:r>
          </a:p>
        </p:txBody>
      </p:sp>
    </p:spTree>
    <p:extLst>
      <p:ext uri="{BB962C8B-B14F-4D97-AF65-F5344CB8AC3E}">
        <p14:creationId xmlns:p14="http://schemas.microsoft.com/office/powerpoint/2010/main" val="321608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9F275A53-346A-47B0-99DD-4A6411D1E249}"/>
              </a:ext>
            </a:extLst>
          </p:cNvPr>
          <p:cNvSpPr>
            <a:spLocks noGrp="1"/>
          </p:cNvSpPr>
          <p:nvPr>
            <p:ph type="body" sz="quarter" idx="15"/>
          </p:nvPr>
        </p:nvSpPr>
        <p:spPr/>
        <p:txBody>
          <a:bodyPr/>
          <a:lstStyle/>
          <a:p>
            <a:r>
              <a:rPr lang="en-US" sz="3600" dirty="0">
                <a:solidFill>
                  <a:schemeClr val="tx2"/>
                </a:solidFill>
                <a:ea typeface="+mj-ea"/>
                <a:cs typeface="+mj-cs"/>
              </a:rPr>
              <a:t>The US Core Data For Interoperability (USCDI v1) </a:t>
            </a:r>
            <a:r>
              <a:rPr lang="en-US" dirty="0">
                <a:solidFill>
                  <a:schemeClr val="tx2"/>
                </a:solidFill>
                <a:ea typeface="+mj-ea"/>
                <a:cs typeface="+mj-cs"/>
              </a:rPr>
              <a:t>(proposed)</a:t>
            </a:r>
            <a:endParaRPr lang="en-US" sz="3600" dirty="0">
              <a:solidFill>
                <a:schemeClr val="tx2"/>
              </a:solidFill>
              <a:ea typeface="+mj-ea"/>
              <a:cs typeface="+mj-cs"/>
            </a:endParaRPr>
          </a:p>
        </p:txBody>
      </p:sp>
      <p:sp>
        <p:nvSpPr>
          <p:cNvPr id="3" name="Slide Number Placeholder 2"/>
          <p:cNvSpPr>
            <a:spLocks noGrp="1"/>
          </p:cNvSpPr>
          <p:nvPr>
            <p:ph type="sldNum" sz="quarter" idx="4294967295"/>
          </p:nvPr>
        </p:nvSpPr>
        <p:spPr>
          <a:xfrm>
            <a:off x="9347200" y="6502400"/>
            <a:ext cx="2844800" cy="23177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ACBBF32-3A28-4F06-8A5B-2F077C9418E6}"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54864" y="968902"/>
            <a:ext cx="3291840" cy="5900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Assessment and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Plan of Treatment</a:t>
            </a:r>
          </a:p>
        </p:txBody>
      </p:sp>
      <p:sp>
        <p:nvSpPr>
          <p:cNvPr id="10" name="Rounded Rectangle 9"/>
          <p:cNvSpPr/>
          <p:nvPr/>
        </p:nvSpPr>
        <p:spPr>
          <a:xfrm>
            <a:off x="54864" y="1605127"/>
            <a:ext cx="3291840" cy="44241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Care Team Members</a:t>
            </a:r>
          </a:p>
        </p:txBody>
      </p:sp>
      <p:sp>
        <p:nvSpPr>
          <p:cNvPr id="11" name="Rounded Rectangle 10"/>
          <p:cNvSpPr/>
          <p:nvPr/>
        </p:nvSpPr>
        <p:spPr>
          <a:xfrm>
            <a:off x="54864" y="2093731"/>
            <a:ext cx="3291840" cy="2648599"/>
          </a:xfrm>
          <a:prstGeom prst="roundRect">
            <a:avLst>
              <a:gd name="adj" fmla="val 82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Clinical Notes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Consultation Note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Discharge Summary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History &amp; Physical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Imaging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Laboratory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Pathology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Procedure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Progress Note</a:t>
            </a:r>
            <a:endParaRPr kumimoji="0" lang="en-US" sz="17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9305" y="4798423"/>
            <a:ext cx="3291840" cy="5711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Goals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Patient Goals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9305" y="5416739"/>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Health Concerns</a:t>
            </a:r>
          </a:p>
        </p:txBody>
      </p:sp>
      <p:sp>
        <p:nvSpPr>
          <p:cNvPr id="14" name="Rounded Rectangle 13"/>
          <p:cNvSpPr/>
          <p:nvPr/>
        </p:nvSpPr>
        <p:spPr>
          <a:xfrm>
            <a:off x="47301" y="6058531"/>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Immunizations</a:t>
            </a:r>
          </a:p>
        </p:txBody>
      </p:sp>
      <p:sp>
        <p:nvSpPr>
          <p:cNvPr id="15" name="Rounded Rectangle 14"/>
          <p:cNvSpPr/>
          <p:nvPr/>
        </p:nvSpPr>
        <p:spPr>
          <a:xfrm>
            <a:off x="3484520" y="968902"/>
            <a:ext cx="2742544" cy="9585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 Allergies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397317" y="3843238"/>
            <a:ext cx="2786761" cy="74398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Smoking Status</a:t>
            </a:r>
          </a:p>
        </p:txBody>
      </p:sp>
      <p:sp>
        <p:nvSpPr>
          <p:cNvPr id="18" name="Rounded Rectangle 17"/>
          <p:cNvSpPr/>
          <p:nvPr/>
        </p:nvSpPr>
        <p:spPr>
          <a:xfrm>
            <a:off x="6397315" y="2475781"/>
            <a:ext cx="2787608" cy="11804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Provenance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Time Stamp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Organization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6364881" y="1732607"/>
            <a:ext cx="2786761"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Procedures</a:t>
            </a:r>
          </a:p>
        </p:txBody>
      </p:sp>
      <p:sp>
        <p:nvSpPr>
          <p:cNvPr id="20" name="Rounded Rectangle 19"/>
          <p:cNvSpPr/>
          <p:nvPr/>
        </p:nvSpPr>
        <p:spPr>
          <a:xfrm>
            <a:off x="6364880" y="974868"/>
            <a:ext cx="2742544"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Problems</a:t>
            </a:r>
          </a:p>
        </p:txBody>
      </p:sp>
      <p:sp>
        <p:nvSpPr>
          <p:cNvPr id="22" name="Rounded Rectangle 21"/>
          <p:cNvSpPr/>
          <p:nvPr/>
        </p:nvSpPr>
        <p:spPr>
          <a:xfrm>
            <a:off x="6397317" y="5783063"/>
            <a:ext cx="2786761" cy="860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Laboratory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Tests</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Values/Results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3484520" y="2029787"/>
            <a:ext cx="2742544" cy="4623104"/>
          </a:xfrm>
          <a:prstGeom prst="roundRect">
            <a:avLst>
              <a:gd name="adj" fmla="val 64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Patient Demographics</a:t>
            </a:r>
          </a:p>
          <a:p>
            <a:pPr marL="0" marR="0" lvl="0" indent="0" algn="l" defTabSz="914377" rtl="0" eaLnBrk="1" fontAlgn="auto" latinLnBrk="0" hangingPunct="1">
              <a:lnSpc>
                <a:spcPct val="100000"/>
              </a:lnSpc>
              <a:spcBef>
                <a:spcPts val="0"/>
              </a:spcBef>
              <a:spcAft>
                <a:spcPts val="0"/>
              </a:spcAft>
              <a:buClrTx/>
              <a:buSzTx/>
              <a:buFontTx/>
              <a:buNone/>
              <a:tabLst>
                <a:tab pos="228594" algn="l"/>
                <a:tab pos="457189" algn="l"/>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First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Previous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Middle Name (incl. middle initial)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Suffix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Birth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Date of Birth</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Race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Ethnicity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Preferred Language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Address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Phone Number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6397317" y="4670614"/>
            <a:ext cx="2786761" cy="9592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733" b="1" i="1" u="none" strike="noStrike" kern="1200" cap="none" spc="0" normalizeH="0" baseline="0" noProof="0" dirty="0">
                <a:ln>
                  <a:noFill/>
                </a:ln>
                <a:solidFill>
                  <a:prstClr val="white"/>
                </a:solidFill>
                <a:effectLst/>
                <a:uLnTx/>
                <a:uFillTx/>
                <a:latin typeface="Calibri" panose="020F0502020204030204"/>
                <a:ea typeface="+mn-ea"/>
                <a:cs typeface="+mn-cs"/>
              </a:rPr>
              <a:t>Unique Device Identifier(s) for a Patient’s Implantable Device(s)</a:t>
            </a:r>
          </a:p>
        </p:txBody>
      </p:sp>
      <p:sp>
        <p:nvSpPr>
          <p:cNvPr id="27" name="Rounded Rectangle 26"/>
          <p:cNvSpPr/>
          <p:nvPr/>
        </p:nvSpPr>
        <p:spPr>
          <a:xfrm>
            <a:off x="9359879" y="968902"/>
            <a:ext cx="2717736" cy="5674775"/>
          </a:xfrm>
          <a:prstGeom prst="roundRect">
            <a:avLst>
              <a:gd name="adj" fmla="val 2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Vital Signs</a:t>
            </a: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Diastolic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Systolic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height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weight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Heart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Respiratory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temperature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Pulse oximetry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Inhaled oxygen concentration</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BMI percentile per age and sex for youth 2-20</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Weights for age per length and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Occipital-frontal circumference for children &lt; 3 years old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5-Point Star 1"/>
          <p:cNvSpPr/>
          <p:nvPr/>
        </p:nvSpPr>
        <p:spPr>
          <a:xfrm>
            <a:off x="2939420" y="213488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5660104" y="621336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817800" y="2510972"/>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5-Point Star 24"/>
          <p:cNvSpPr/>
          <p:nvPr/>
        </p:nvSpPr>
        <p:spPr>
          <a:xfrm>
            <a:off x="11750103" y="434016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5-Point Star 27"/>
          <p:cNvSpPr/>
          <p:nvPr/>
        </p:nvSpPr>
        <p:spPr>
          <a:xfrm>
            <a:off x="5658543" y="5906131"/>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5-Point Star 28"/>
          <p:cNvSpPr/>
          <p:nvPr/>
        </p:nvSpPr>
        <p:spPr>
          <a:xfrm>
            <a:off x="11772815" y="517678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5-Point Star 29"/>
          <p:cNvSpPr/>
          <p:nvPr/>
        </p:nvSpPr>
        <p:spPr>
          <a:xfrm>
            <a:off x="11772815" y="5743803"/>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235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Development Timeline</a:t>
            </a:r>
          </a:p>
        </p:txBody>
      </p:sp>
    </p:spTree>
    <p:extLst>
      <p:ext uri="{BB962C8B-B14F-4D97-AF65-F5344CB8AC3E}">
        <p14:creationId xmlns:p14="http://schemas.microsoft.com/office/powerpoint/2010/main" val="318236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Development Timeline</a:t>
            </a:r>
          </a:p>
        </p:txBody>
      </p:sp>
      <p:graphicFrame>
        <p:nvGraphicFramePr>
          <p:cNvPr id="3" name="Table 3">
            <a:extLst>
              <a:ext uri="{FF2B5EF4-FFF2-40B4-BE49-F238E27FC236}">
                <a16:creationId xmlns:a16="http://schemas.microsoft.com/office/drawing/2014/main" id="{41A5EE03-EF67-45A8-8482-DF398829CE7D}"/>
              </a:ext>
            </a:extLst>
          </p:cNvPr>
          <p:cNvGraphicFramePr>
            <a:graphicFrameLocks noGrp="1"/>
          </p:cNvGraphicFramePr>
          <p:nvPr>
            <p:ph idx="1"/>
            <p:extLst>
              <p:ext uri="{D42A27DB-BD31-4B8C-83A1-F6EECF244321}">
                <p14:modId xmlns:p14="http://schemas.microsoft.com/office/powerpoint/2010/main" val="2824869266"/>
              </p:ext>
            </p:extLst>
          </p:nvPr>
        </p:nvGraphicFramePr>
        <p:xfrm>
          <a:off x="274320" y="692128"/>
          <a:ext cx="11692891" cy="5699592"/>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596850380"/>
                    </a:ext>
                  </a:extLst>
                </a:gridCol>
                <a:gridCol w="6503670">
                  <a:extLst>
                    <a:ext uri="{9D8B030D-6E8A-4147-A177-3AD203B41FA5}">
                      <a16:colId xmlns:a16="http://schemas.microsoft.com/office/drawing/2014/main" val="733002080"/>
                    </a:ext>
                  </a:extLst>
                </a:gridCol>
                <a:gridCol w="4434841">
                  <a:extLst>
                    <a:ext uri="{9D8B030D-6E8A-4147-A177-3AD203B41FA5}">
                      <a16:colId xmlns:a16="http://schemas.microsoft.com/office/drawing/2014/main" val="471099530"/>
                    </a:ext>
                  </a:extLst>
                </a:gridCol>
              </a:tblGrid>
              <a:tr h="370840">
                <a:tc>
                  <a:txBody>
                    <a:bodyPr/>
                    <a:lstStyle/>
                    <a:p>
                      <a:r>
                        <a:rPr lang="en-US" sz="1600" dirty="0"/>
                        <a:t>Week</a:t>
                      </a:r>
                    </a:p>
                  </a:txBody>
                  <a:tcPr/>
                </a:tc>
                <a:tc>
                  <a:txBody>
                    <a:bodyPr/>
                    <a:lstStyle/>
                    <a:p>
                      <a:r>
                        <a:rPr lang="en-US" sz="1600" dirty="0"/>
                        <a:t>Use Case Section</a:t>
                      </a:r>
                    </a:p>
                  </a:txBody>
                  <a:tcPr/>
                </a:tc>
                <a:tc>
                  <a:txBody>
                    <a:bodyPr/>
                    <a:lstStyle/>
                    <a:p>
                      <a:r>
                        <a:rPr lang="en-US" sz="1600" dirty="0"/>
                        <a:t>Review and provide comments to becky.angeles@carradora.com</a:t>
                      </a:r>
                    </a:p>
                  </a:txBody>
                  <a:tcPr/>
                </a:tc>
                <a:extLst>
                  <a:ext uri="{0D108BD9-81ED-4DB2-BD59-A6C34878D82A}">
                    <a16:rowId xmlns:a16="http://schemas.microsoft.com/office/drawing/2014/main" val="409525662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1</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Introduce: Description, Problem Statement, Goals, Scope, User Story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sngStrike" cap="none" normalizeH="0" baseline="0" dirty="0">
                          <a:ln>
                            <a:noFill/>
                          </a:ln>
                          <a:solidFill>
                            <a:srgbClr val="000000"/>
                          </a:solidFill>
                          <a:effectLst/>
                          <a:latin typeface="+mn-lt"/>
                          <a:ea typeface="MS PGothic" pitchFamily="34" charset="-128"/>
                        </a:rPr>
                        <a:t>Review: Description, Problem Statement, Goals, Scope, User Story</a:t>
                      </a:r>
                    </a:p>
                  </a:txBody>
                  <a:tcPr marT="45708" marB="45708" anchor="ctr" horzOverflow="overflow"/>
                </a:tc>
                <a:extLst>
                  <a:ext uri="{0D108BD9-81ED-4DB2-BD59-A6C34878D82A}">
                    <a16:rowId xmlns:a16="http://schemas.microsoft.com/office/drawing/2014/main" val="2901679357"/>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2</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Description, Problem Statement, Goals, Scope, User Story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Actors and Use Case Flows (precondition, main flow, postcondition, alternate flow)</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Actors and Use Case Flows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8093525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3</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Actors and Use Case Flows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Use Case Diagrams (Use Case, Activity, Sequence)</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Use Case Diagrams</a:t>
                      </a:r>
                    </a:p>
                  </a:txBody>
                  <a:tcPr marT="45708" marB="45708" anchor="ctr" horzOverflow="overflow"/>
                </a:tc>
                <a:extLst>
                  <a:ext uri="{0D108BD9-81ED-4DB2-BD59-A6C34878D82A}">
                    <a16:rowId xmlns:a16="http://schemas.microsoft.com/office/drawing/2014/main" val="4127788289"/>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4</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Use Case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Abstract Model</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Abstract Model</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385121396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5</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Abstract Model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Dataset Requirements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Dataset Requirements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142395079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6</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Dataset Requirements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Policy Considerations, Non-Technical Considerations, Appendices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Policy Considerations, Non-Technical Considerations, Appendices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287358594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7</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Policy Considerations, Non-Technical Considerations, Appendices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extLst>
                  <a:ext uri="{0D108BD9-81ED-4DB2-BD59-A6C34878D82A}">
                    <a16:rowId xmlns:a16="http://schemas.microsoft.com/office/drawing/2014/main" val="2059123036"/>
                  </a:ext>
                </a:extLst>
              </a:tr>
            </a:tbl>
          </a:graphicData>
        </a:graphic>
      </p:graphicFrame>
    </p:spTree>
    <p:extLst>
      <p:ext uri="{BB962C8B-B14F-4D97-AF65-F5344CB8AC3E}">
        <p14:creationId xmlns:p14="http://schemas.microsoft.com/office/powerpoint/2010/main" val="28546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“Finalize” Cancer Use Case Sections</a:t>
            </a:r>
          </a:p>
        </p:txBody>
      </p:sp>
    </p:spTree>
    <p:extLst>
      <p:ext uri="{BB962C8B-B14F-4D97-AF65-F5344CB8AC3E}">
        <p14:creationId xmlns:p14="http://schemas.microsoft.com/office/powerpoint/2010/main" val="360565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Description</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35167" y="0"/>
            <a:ext cx="6656831" cy="6858000"/>
          </a:xfrm>
        </p:spPr>
        <p:txBody>
          <a:bodyPr vert="horz" lIns="91440" tIns="45720" rIns="91440" bIns="45720" numCol="1" rtlCol="0" anchor="ctr">
            <a:normAutofit/>
          </a:bodyPr>
          <a:lstStyle/>
          <a:p>
            <a:pPr marL="0" indent="0">
              <a:buNone/>
            </a:pPr>
            <a:r>
              <a:rPr lang="en-US" sz="2000" dirty="0"/>
              <a:t>The purpose of the use case is to transmit cancer case information to state Central Cancer Registries. The intent is to provide access to data not currently available, or available through non-standard and/or manual methods; it will not replace hospital registry reporting methods that are working well. The cancer use case will help assess how to address the gaps in workflow and triggers, and the potential to leverage existing HL7 FHIR Implementation Guides to address the public health information needs.</a:t>
            </a:r>
          </a:p>
        </p:txBody>
      </p:sp>
    </p:spTree>
    <p:extLst>
      <p:ext uri="{BB962C8B-B14F-4D97-AF65-F5344CB8AC3E}">
        <p14:creationId xmlns:p14="http://schemas.microsoft.com/office/powerpoint/2010/main" val="50456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Problem Statement</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10784" y="0"/>
            <a:ext cx="6681215" cy="6858000"/>
          </a:xfrm>
        </p:spPr>
        <p:txBody>
          <a:bodyPr vert="horz" lIns="91440" tIns="45720" rIns="91440" bIns="45720" numCol="1" rtlCol="0" anchor="ctr">
            <a:normAutofit/>
          </a:bodyPr>
          <a:lstStyle/>
          <a:p>
            <a:r>
              <a:rPr lang="en-US" sz="2000" dirty="0"/>
              <a:t>Cancer is a mandatory reportable disease; every state has public health law/regulation requiring information to be reported about all cancers diagnosed or treated within that state. However, even with reporting requirements, cancer surveillance is complex given the heterogeneous nature of the disease, numerous diagnostic and prognostic factors, and multiple medical encounters that produce data from a variety of non-harmonized data sources.</a:t>
            </a:r>
          </a:p>
          <a:p>
            <a:r>
              <a:rPr lang="en-US" sz="2000" dirty="0"/>
              <a:t> Challenges include: </a:t>
            </a:r>
          </a:p>
          <a:p>
            <a:pPr lvl="1"/>
            <a:r>
              <a:rPr lang="en-US" sz="2000" dirty="0"/>
              <a:t>issues with data flow</a:t>
            </a:r>
          </a:p>
          <a:p>
            <a:pPr lvl="1"/>
            <a:r>
              <a:rPr lang="en-US" sz="2000" dirty="0"/>
              <a:t>delays in data availability</a:t>
            </a:r>
          </a:p>
          <a:p>
            <a:pPr lvl="1"/>
            <a:r>
              <a:rPr lang="en-US" sz="2000" dirty="0"/>
              <a:t>a lack of standardized systems for cancer data collection and reporting (in some cases)</a:t>
            </a:r>
          </a:p>
          <a:p>
            <a:r>
              <a:rPr lang="en-US" sz="2000" dirty="0"/>
              <a:t>These challenges make it difficult for registries to synthesize information in a timely and actionable way.</a:t>
            </a:r>
          </a:p>
          <a:p>
            <a:pPr marL="0" indent="0">
              <a:buNone/>
            </a:pPr>
            <a:endParaRPr lang="en-US" sz="2000" dirty="0">
              <a:solidFill>
                <a:srgbClr val="000000"/>
              </a:solidFill>
              <a:latin typeface="+mn-lt"/>
            </a:endParaRPr>
          </a:p>
        </p:txBody>
      </p:sp>
    </p:spTree>
    <p:extLst>
      <p:ext uri="{BB962C8B-B14F-4D97-AF65-F5344CB8AC3E}">
        <p14:creationId xmlns:p14="http://schemas.microsoft.com/office/powerpoint/2010/main" val="415976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Goal</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marL="0" indent="0">
              <a:buNone/>
            </a:pPr>
            <a:r>
              <a:rPr lang="en-US" sz="2000" dirty="0"/>
              <a:t>The goal of this use case is to identify missed cases of cancer reporting and provide incidence data faster for research and public health. </a:t>
            </a:r>
          </a:p>
          <a:p>
            <a:pPr marL="0" indent="0">
              <a:buNone/>
            </a:pPr>
            <a:r>
              <a:rPr lang="en-US" sz="2000" dirty="0"/>
              <a:t>Additionally this use case aims to identify data standards that allow for the collection, transmission, and aggregation of these data from EHRs automatically rather than relying on labor intensive manual processes, and duplications of effort.</a:t>
            </a:r>
          </a:p>
          <a:p>
            <a:pPr marL="0"/>
            <a:endParaRPr lang="en-US" sz="2000" dirty="0">
              <a:solidFill>
                <a:srgbClr val="000000"/>
              </a:solidFill>
              <a:latin typeface="+mn-lt"/>
            </a:endParaRPr>
          </a:p>
        </p:txBody>
      </p:sp>
    </p:spTree>
    <p:extLst>
      <p:ext uri="{BB962C8B-B14F-4D97-AF65-F5344CB8AC3E}">
        <p14:creationId xmlns:p14="http://schemas.microsoft.com/office/powerpoint/2010/main" val="91842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In Scope</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Collect standardized data on all types of reportable cancers diagnosed </a:t>
            </a:r>
          </a:p>
          <a:p>
            <a:pPr lvl="0"/>
            <a:r>
              <a:rPr lang="en-US" sz="2000" dirty="0"/>
              <a:t>Define when a cancer report must be created and transmitted to the public health cancer registry</a:t>
            </a:r>
          </a:p>
          <a:p>
            <a:pPr lvl="0"/>
            <a:r>
              <a:rPr lang="en-US" sz="2000" dirty="0"/>
              <a:t>Identify the data elements to be retrieved from the EHR to produce the cancer report</a:t>
            </a:r>
          </a:p>
          <a:p>
            <a:pPr lvl="1"/>
            <a:r>
              <a:rPr lang="en-US" sz="2000" dirty="0"/>
              <a:t>Use NAACCR Volume II data dictionary for standardized data collection</a:t>
            </a:r>
            <a:endParaRPr lang="en-US" sz="2400" dirty="0"/>
          </a:p>
        </p:txBody>
      </p:sp>
    </p:spTree>
    <p:extLst>
      <p:ext uri="{BB962C8B-B14F-4D97-AF65-F5344CB8AC3E}">
        <p14:creationId xmlns:p14="http://schemas.microsoft.com/office/powerpoint/2010/main" val="3801971652"/>
      </p:ext>
    </p:extLst>
  </p:cSld>
  <p:clrMapOvr>
    <a:masterClrMapping/>
  </p:clrMapOvr>
</p:sld>
</file>

<file path=ppt/theme/theme1.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EFB10D3-7854-48CD-8EB7-6CEA0794F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0798A9-8CEC-4805-B676-AF0C0F4A62DB}">
  <ds:schemaRefs>
    <ds:schemaRef ds:uri="http://schemas.microsoft.com/sharepoint/v3/contenttype/forms"/>
  </ds:schemaRefs>
</ds:datastoreItem>
</file>

<file path=customXml/itemProps3.xml><?xml version="1.0" encoding="utf-8"?>
<ds:datastoreItem xmlns:ds="http://schemas.openxmlformats.org/officeDocument/2006/customXml" ds:itemID="{1D2CD6EA-361A-490F-8769-95E26314A4FF}">
  <ds:schemaRefs>
    <ds:schemaRef ds:uri="http://purl.org/dc/elements/1.1/"/>
    <ds:schemaRef ds:uri="http://schemas.microsoft.com/sharepoint/v3"/>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83c27556-a946-441b-8e49-22dc5d76f230"/>
    <ds:schemaRef ds:uri="31912ff1-91bb-455a-93f4-4eefbe4b45d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15441</TotalTime>
  <Words>1775</Words>
  <Application>Microsoft Office PowerPoint</Application>
  <PresentationFormat>Widescreen</PresentationFormat>
  <Paragraphs>287</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Courier New</vt:lpstr>
      <vt:lpstr>Gotham Rounded Book</vt:lpstr>
      <vt:lpstr>Gotham Rounded Book Italic</vt:lpstr>
      <vt:lpstr>Gotham Rounded Medium</vt:lpstr>
      <vt:lpstr>Rockwell</vt:lpstr>
      <vt:lpstr>Times New Roman</vt:lpstr>
      <vt:lpstr>Wingdings</vt:lpstr>
      <vt:lpstr>Office Theme</vt:lpstr>
      <vt:lpstr>Making EHR Data More Available for Research and Public Health –  Cancer Use Case Workgroup  Meeting 4</vt:lpstr>
      <vt:lpstr>Meeting Agenda</vt:lpstr>
      <vt:lpstr>Cancer Use Case Development Timeline</vt:lpstr>
      <vt:lpstr>Cancer Use Case Development Timeline</vt:lpstr>
      <vt:lpstr>“Finalize” Cancer Use Case Sections</vt:lpstr>
      <vt:lpstr>Cancer Use Case: Description</vt:lpstr>
      <vt:lpstr>Cancer Use Case: Problem Statement</vt:lpstr>
      <vt:lpstr>Cancer Use Case: Goal</vt:lpstr>
      <vt:lpstr>Cancer Use Case: In Scope</vt:lpstr>
      <vt:lpstr>Cancer Use Case: Out of Scope</vt:lpstr>
      <vt:lpstr>Cancer Use Case: User Story</vt:lpstr>
      <vt:lpstr>Cancer Use Case: User Story</vt:lpstr>
      <vt:lpstr>Cancer Use Case: Working Session</vt:lpstr>
      <vt:lpstr>Cancer Use Case: Actors</vt:lpstr>
      <vt:lpstr>Cancer Use Case: Preconditions</vt:lpstr>
      <vt:lpstr>Cancer Use Case: Main Flow</vt:lpstr>
      <vt:lpstr>Cancer Use Case: Postconditions</vt:lpstr>
      <vt:lpstr>Cancer Use Case: Alternate Flow(s)</vt:lpstr>
      <vt:lpstr>Next Steps </vt:lpstr>
      <vt:lpstr>Contacts</vt:lpstr>
      <vt:lpstr>Resources/Useful Links</vt:lpstr>
      <vt:lpstr>PowerPoint Presentation</vt:lpstr>
      <vt:lpstr>Appendix: Cancer Use Case: Data Classes and Elements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EHR Data More Available for Research and Public Health –  Cancer Use Case Workgroup  Meeting 2</dc:title>
  <dc:creator>Blumenthal, Wendy J. (CDC/DDNID/NCCDPHP/DCPC)</dc:creator>
  <cp:lastModifiedBy>Becky Angeles</cp:lastModifiedBy>
  <cp:revision>79</cp:revision>
  <dcterms:created xsi:type="dcterms:W3CDTF">2020-01-16T17:56:49Z</dcterms:created>
  <dcterms:modified xsi:type="dcterms:W3CDTF">2020-02-21T13:55:40Z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ies>
</file>