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2.xml" ContentType="application/vnd.openxmlformats-officedocument.presentationml.comments+xml"/>
  <Override PartName="/ppt/notesSlides/notesSlide9.xml" ContentType="application/vnd.openxmlformats-officedocument.presentationml.notesSlide+xml"/>
  <Override PartName="/ppt/comments/comment3.xml" ContentType="application/vnd.openxmlformats-officedocument.presentationml.comments+xml"/>
  <Override PartName="/ppt/notesSlides/notesSlide10.xml" ContentType="application/vnd.openxmlformats-officedocument.presentationml.notesSlide+xml"/>
  <Override PartName="/ppt/comments/comment4.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5.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6.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78" r:id="rId5"/>
    <p:sldId id="2143" r:id="rId6"/>
    <p:sldId id="2162" r:id="rId7"/>
    <p:sldId id="2164" r:id="rId8"/>
    <p:sldId id="2174" r:id="rId9"/>
    <p:sldId id="2166" r:id="rId10"/>
    <p:sldId id="2175" r:id="rId11"/>
    <p:sldId id="2189" r:id="rId12"/>
    <p:sldId id="2176" r:id="rId13"/>
    <p:sldId id="2177" r:id="rId14"/>
    <p:sldId id="2178" r:id="rId15"/>
    <p:sldId id="2179" r:id="rId16"/>
    <p:sldId id="2150" r:id="rId17"/>
    <p:sldId id="2183" r:id="rId18"/>
    <p:sldId id="2184" r:id="rId19"/>
    <p:sldId id="2187" r:id="rId20"/>
    <p:sldId id="2188" r:id="rId21"/>
    <p:sldId id="2168" r:id="rId22"/>
    <p:sldId id="2190" r:id="rId23"/>
    <p:sldId id="2169" r:id="rId24"/>
    <p:sldId id="2158" r:id="rId25"/>
    <p:sldId id="291" r:id="rId26"/>
    <p:sldId id="2181" r:id="rId27"/>
    <p:sldId id="2151" r:id="rId28"/>
    <p:sldId id="2170" r:id="rId29"/>
    <p:sldId id="2171" r:id="rId30"/>
    <p:sldId id="2172" r:id="rId31"/>
    <p:sldId id="2173" r:id="rId32"/>
    <p:sldId id="2185" r:id="rId33"/>
    <p:sldId id="2186" r:id="rId34"/>
    <p:sldId id="2161" r:id="rId35"/>
    <p:sldId id="315"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umenthal, Wendy J. (CDC/DDNID/NCCDPHP/DCPC)" initials="BWJ(" lastIdx="10" clrIdx="0">
    <p:extLst>
      <p:ext uri="{19B8F6BF-5375-455C-9EA6-DF929625EA0E}">
        <p15:presenceInfo xmlns:p15="http://schemas.microsoft.com/office/powerpoint/2012/main" userId="S::wfb6@cdc.gov::f5e00f14-3ac2-427d-b616-ad8add26c74a" providerId="AD"/>
      </p:ext>
    </p:extLst>
  </p:cmAuthor>
  <p:cmAuthor id="2" name=" " initials="" lastIdx="17" clrIdx="1">
    <p:extLst>
      <p:ext uri="{19B8F6BF-5375-455C-9EA6-DF929625EA0E}">
        <p15:presenceInfo xmlns:p15="http://schemas.microsoft.com/office/powerpoint/2012/main" userId="3c7b92512a17b7f2" providerId="Windows Live"/>
      </p:ext>
    </p:extLst>
  </p:cmAuthor>
  <p:cmAuthor id="3" name="Becky Angeles" initials="BA" lastIdx="9" clrIdx="2">
    <p:extLst>
      <p:ext uri="{19B8F6BF-5375-455C-9EA6-DF929625EA0E}">
        <p15:presenceInfo xmlns:p15="http://schemas.microsoft.com/office/powerpoint/2012/main" userId="2495d70db3445b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7F"/>
    <a:srgbClr val="92C2E2"/>
    <a:srgbClr val="FFFFFD"/>
    <a:srgbClr val="002F59"/>
    <a:srgbClr val="E6C75B"/>
    <a:srgbClr val="999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68" autoAdjust="0"/>
    <p:restoredTop sz="81798" autoAdjust="0"/>
  </p:normalViewPr>
  <p:slideViewPr>
    <p:cSldViewPr snapToGrid="0">
      <p:cViewPr varScale="1">
        <p:scale>
          <a:sx n="85" d="100"/>
          <a:sy n="85" d="100"/>
        </p:scale>
        <p:origin x="60" y="228"/>
      </p:cViewPr>
      <p:guideLst/>
    </p:cSldViewPr>
  </p:slideViewPr>
  <p:notesTextViewPr>
    <p:cViewPr>
      <p:scale>
        <a:sx n="100" d="100"/>
        <a:sy n="100" d="100"/>
      </p:scale>
      <p:origin x="0" y="0"/>
    </p:cViewPr>
  </p:notesTextViewPr>
  <p:sorterViewPr>
    <p:cViewPr>
      <p:scale>
        <a:sx n="88" d="100"/>
        <a:sy n="88" d="100"/>
      </p:scale>
      <p:origin x="0" y="-20083"/>
    </p:cViewPr>
  </p:sorterViewPr>
  <p:notesViewPr>
    <p:cSldViewPr snapToGrid="0">
      <p:cViewPr varScale="1">
        <p:scale>
          <a:sx n="81" d="100"/>
          <a:sy n="81" d="100"/>
        </p:scale>
        <p:origin x="31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02-24T18:08:24.859" idx="2">
    <p:pos x="10" y="10"/>
    <p:text>Comment from 2/24 UC WG: Big data platforms and HIEs may be players when it comes to getting the data from various sources.</p:text>
    <p:extLst>
      <p:ext uri="{C676402C-5697-4E1C-873F-D02D1690AC5C}">
        <p15:threadingInfo xmlns:p15="http://schemas.microsoft.com/office/powerpoint/2012/main" timeZoneBias="360"/>
      </p:ext>
    </p:extLst>
  </p:cm>
  <p:cm authorId="3" dt="2020-02-26T09:17:06.328" idx="7">
    <p:pos x="10" y="106"/>
    <p:text>HIEs are out of scope. Big data platforms are a topic for Tech WGs</p:text>
    <p:extLst>
      <p:ext uri="{C676402C-5697-4E1C-873F-D02D1690AC5C}">
        <p15:threadingInfo xmlns:p15="http://schemas.microsoft.com/office/powerpoint/2012/main" timeZoneBias="360">
          <p15:parentCm authorId="3" idx="2"/>
        </p15:threadingInfo>
      </p:ext>
    </p:extLst>
  </p:cm>
  <p:cm authorId="2" dt="2020-03-02T14:15:43.507" idx="7">
    <p:pos x="6348" y="1404"/>
    <p:text/>
    <p:extLst>
      <p:ext uri="{C676402C-5697-4E1C-873F-D02D1690AC5C}">
        <p15:threadingInfo xmlns:p15="http://schemas.microsoft.com/office/powerpoint/2012/main" timeZoneBias="300"/>
      </p:ext>
    </p:extLst>
  </p:cm>
  <p:cm authorId="2" dt="2020-03-02T14:15:44.952" idx="8">
    <p:pos x="106" y="106"/>
    <p:text>Per Dr. Mullins remove FHIR to make more broad and not limit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3-02T14:22:53.681" idx="9">
    <p:pos x="5208" y="2028"/>
    <p:text>Is this part of the workflow?</p:text>
    <p:extLst>
      <p:ext uri="{C676402C-5697-4E1C-873F-D02D1690AC5C}">
        <p15:threadingInfo xmlns:p15="http://schemas.microsoft.com/office/powerpoint/2012/main" timeZoneBias="300"/>
      </p:ext>
    </p:extLst>
  </p:cm>
  <p:cm authorId="2" dt="2020-03-02T14:23:56.227" idx="10">
    <p:pos x="5208" y="2124"/>
    <p:text>Per Mike -- this is in the workfow already and we should remove</p:text>
    <p:extLst>
      <p:ext uri="{C676402C-5697-4E1C-873F-D02D1690AC5C}">
        <p15:threadingInfo xmlns:p15="http://schemas.microsoft.com/office/powerpoint/2012/main" timeZoneBias="300">
          <p15:parentCm authorId="2" idx="9"/>
        </p15:threadingInfo>
      </p:ext>
    </p:extLst>
  </p:cm>
  <p:cm authorId="2" dt="2020-03-02T14:33:24.645" idx="13">
    <p:pos x="3756" y="1860"/>
    <p:text>May need to add this back to include the provider here since we start with the system in the main flow -- review this</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3-02T14:30:22.826" idx="11">
    <p:pos x="4932" y="756"/>
    <p:text>since the EHR doen't do the actual data entry we will change this to "is recored" to make clear the EHR is  holding the data but did not enter the data - we will focus on what the system does</p:text>
    <p:extLst>
      <p:ext uri="{C676402C-5697-4E1C-873F-D02D1690AC5C}">
        <p15:threadingInfo xmlns:p15="http://schemas.microsoft.com/office/powerpoint/2012/main" timeZoneBias="30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03-02T14:35:55.158" idx="14">
    <p:pos x="6294" y="1830"/>
    <p:text>this is in the main flow -- maybe this should be what the cancer registry does - what happens as a result of recieving the cancer report = maybe something generic about processing</p:text>
    <p:extLst>
      <p:ext uri="{C676402C-5697-4E1C-873F-D02D1690AC5C}">
        <p15:threadingInfo xmlns:p15="http://schemas.microsoft.com/office/powerpoint/2012/main" timeZoneBias="30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03-02T14:54:22.646" idx="15">
    <p:pos x="6365" y="756"/>
    <p:text>Provider has to interact with the EHR as provider has to make the diagnosis (provider must make the diagnosis - rules around this)</p:text>
    <p:extLst>
      <p:ext uri="{C676402C-5697-4E1C-873F-D02D1690AC5C}">
        <p15:threadingInfo xmlns:p15="http://schemas.microsoft.com/office/powerpoint/2012/main" timeZoneBias="300"/>
      </p:ext>
    </p:extLst>
  </p:cm>
  <p:cm authorId="2" dt="2020-03-02T14:55:53.767" idx="16">
    <p:pos x="6365" y="852"/>
    <p:text>Diagnosis must be made by those legally/credientialed to do so</p:text>
    <p:extLst>
      <p:ext uri="{C676402C-5697-4E1C-873F-D02D1690AC5C}">
        <p15:threadingInfo xmlns:p15="http://schemas.microsoft.com/office/powerpoint/2012/main" timeZoneBias="300">
          <p15:parentCm authorId="2" idx="15"/>
        </p15:threadingInfo>
      </p:ext>
    </p:extLst>
  </p:cm>
  <p:cm authorId="2" dt="2020-03-02T14:57:05.821" idx="17">
    <p:pos x="6365" y="948"/>
    <p:text>This workflow picks up from when the data is in the system</p:text>
    <p:extLst>
      <p:ext uri="{C676402C-5697-4E1C-873F-D02D1690AC5C}">
        <p15:threadingInfo xmlns:p15="http://schemas.microsoft.com/office/powerpoint/2012/main" timeZoneBias="300">
          <p15:parentCm authorId="2" idx="15"/>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0-02-24T18:10:02.773" idx="3">
    <p:pos x="5414" y="2204"/>
    <p:text>Addition from Wendy Scharber on 2/24.</p:text>
    <p:extLst>
      <p:ext uri="{C676402C-5697-4E1C-873F-D02D1690AC5C}">
        <p15:threadingInfo xmlns:p15="http://schemas.microsoft.com/office/powerpoint/2012/main" timeZoneBias="360"/>
      </p:ext>
    </p:extLst>
  </p:cm>
  <p:cm authorId="3" dt="2020-02-26T09:24:25.694" idx="8">
    <p:pos x="5414" y="2300"/>
    <p:text>Need clarification from Wendy on this - what does she mean by validation?</p:text>
    <p:extLst>
      <p:ext uri="{C676402C-5697-4E1C-873F-D02D1690AC5C}">
        <p15:threadingInfo xmlns:p15="http://schemas.microsoft.com/office/powerpoint/2012/main" timeZoneBias="360">
          <p15:parentCm authorId="3" idx="3"/>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4D80338-1319-4FDC-B208-A3E9039718BC}" type="datetimeFigureOut">
              <a:rPr lang="en-US" smtClean="0"/>
              <a:t>3/5/2020</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15D8DE6-B45C-4F25-9CC1-F477E4C1ADFB}" type="slidenum">
              <a:rPr lang="en-US" smtClean="0"/>
              <a:t>‹#›</a:t>
            </a:fld>
            <a:endParaRPr lang="en-US" dirty="0"/>
          </a:p>
        </p:txBody>
      </p:sp>
    </p:spTree>
    <p:extLst>
      <p:ext uri="{BB962C8B-B14F-4D97-AF65-F5344CB8AC3E}">
        <p14:creationId xmlns:p14="http://schemas.microsoft.com/office/powerpoint/2010/main" val="109170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B9AE1C-A6E4-4E72-8E2F-D24BE2FAA636}" type="datetimeFigureOut">
              <a:rPr lang="en-US" smtClean="0"/>
              <a:t>3/5/2020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F469ADF-7F2A-40EF-8E6F-5654DC822D4B}" type="slidenum">
              <a:rPr lang="en-US" smtClean="0"/>
              <a:t>‹#›</a:t>
            </a:fld>
            <a:endParaRPr lang="en-US" dirty="0"/>
          </a:p>
        </p:txBody>
      </p:sp>
    </p:spTree>
    <p:extLst>
      <p:ext uri="{BB962C8B-B14F-4D97-AF65-F5344CB8AC3E}">
        <p14:creationId xmlns:p14="http://schemas.microsoft.com/office/powerpoint/2010/main" val="2797144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469ADF-7F2A-40EF-8E6F-5654DC822D4B}" type="slidenum">
              <a:rPr lang="en-US" smtClean="0"/>
              <a:t>1</a:t>
            </a:fld>
            <a:endParaRPr lang="en-US" dirty="0"/>
          </a:p>
        </p:txBody>
      </p:sp>
    </p:spTree>
    <p:extLst>
      <p:ext uri="{BB962C8B-B14F-4D97-AF65-F5344CB8AC3E}">
        <p14:creationId xmlns:p14="http://schemas.microsoft.com/office/powerpoint/2010/main" val="447105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11</a:t>
            </a:fld>
            <a:endParaRPr lang="en-US" dirty="0"/>
          </a:p>
        </p:txBody>
      </p:sp>
    </p:spTree>
    <p:extLst>
      <p:ext uri="{BB962C8B-B14F-4D97-AF65-F5344CB8AC3E}">
        <p14:creationId xmlns:p14="http://schemas.microsoft.com/office/powerpoint/2010/main" val="2017357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Mullins: Diagnosis exists but hasn’t been entered or cancer diagnosis exists but  hasn’t been made in the EHR – or diagnosis is made but doesn’t reflect the severity  - will be less of an issue if an oncologist is making this diagnosis – other specialties my not capture the diagnosis  - sometimes it is on a problem list but don’t know if they are active or inactive which is different then what is getting submitted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figure out where to get the trigger - is it problem list/diagnosis/  -- there may never be a cancer diagnosis that is captured or recorded should be capture it through other means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 Mullins : Unspecified cancer diagnosis (some are very specific)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Might be look at ICD10 – that have codes – maybe determine which of those are reportable as they are not specific – maybe flag cases for additional review – as they aren’t specific enough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Wendy: are there other data elements that could be used in conjunction with those codes that are not specific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Want SNOMED for problem list and ICD 10 for claims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Have this mapping from SNOMED to ICD10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Mullins: Is the data accurate? Maybe have more severe cancer then what is reported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Wendy: the report will not be the only report for cancer – there might be a pathology, cancer registry (down the road) – will be a chance for refining this as the treatment goes – will be pulling in multiple data for a single “best record”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12</a:t>
            </a:fld>
            <a:endParaRPr lang="en-US" dirty="0"/>
          </a:p>
        </p:txBody>
      </p:sp>
    </p:spTree>
    <p:extLst>
      <p:ext uri="{BB962C8B-B14F-4D97-AF65-F5344CB8AC3E}">
        <p14:creationId xmlns:p14="http://schemas.microsoft.com/office/powerpoint/2010/main" val="2794169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13</a:t>
            </a:fld>
            <a:endParaRPr lang="en-US" dirty="0"/>
          </a:p>
        </p:txBody>
      </p:sp>
    </p:spTree>
    <p:extLst>
      <p:ext uri="{BB962C8B-B14F-4D97-AF65-F5344CB8AC3E}">
        <p14:creationId xmlns:p14="http://schemas.microsoft.com/office/powerpoint/2010/main" val="1812253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the precondition is that the diagnosis has been made which would map to this diagram</a:t>
            </a:r>
          </a:p>
          <a:p>
            <a:r>
              <a:rPr lang="en-US" dirty="0"/>
              <a:t>Dr. Mullins: - sent diagram and was looking at this from end to end diagnosis diagram </a:t>
            </a:r>
          </a:p>
          <a:p>
            <a:endParaRPr lang="en-US" dirty="0"/>
          </a:p>
          <a:p>
            <a:r>
              <a:rPr lang="en-US" dirty="0"/>
              <a:t>May need to keep focus on the systems and keep the human interaction out of this </a:t>
            </a:r>
          </a:p>
        </p:txBody>
      </p:sp>
      <p:sp>
        <p:nvSpPr>
          <p:cNvPr id="4" name="Slide Number Placeholder 3"/>
          <p:cNvSpPr>
            <a:spLocks noGrp="1"/>
          </p:cNvSpPr>
          <p:nvPr>
            <p:ph type="sldNum" sz="quarter" idx="5"/>
          </p:nvPr>
        </p:nvSpPr>
        <p:spPr/>
        <p:txBody>
          <a:bodyPr/>
          <a:lstStyle/>
          <a:p>
            <a:fld id="{3F469ADF-7F2A-40EF-8E6F-5654DC822D4B}" type="slidenum">
              <a:rPr lang="en-US" smtClean="0"/>
              <a:t>14</a:t>
            </a:fld>
            <a:endParaRPr lang="en-US" dirty="0"/>
          </a:p>
        </p:txBody>
      </p:sp>
    </p:spTree>
    <p:extLst>
      <p:ext uri="{BB962C8B-B14F-4D97-AF65-F5344CB8AC3E}">
        <p14:creationId xmlns:p14="http://schemas.microsoft.com/office/powerpoint/2010/main" val="1609253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69ADF-7F2A-40EF-8E6F-5654DC822D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434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469ADF-7F2A-40EF-8E6F-5654DC822D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09187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18</a:t>
            </a:fld>
            <a:endParaRPr lang="en-US" dirty="0"/>
          </a:p>
        </p:txBody>
      </p:sp>
    </p:spTree>
    <p:extLst>
      <p:ext uri="{BB962C8B-B14F-4D97-AF65-F5344CB8AC3E}">
        <p14:creationId xmlns:p14="http://schemas.microsoft.com/office/powerpoint/2010/main" val="3925599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21</a:t>
            </a:fld>
            <a:endParaRPr lang="en-US" dirty="0"/>
          </a:p>
        </p:txBody>
      </p:sp>
    </p:spTree>
    <p:extLst>
      <p:ext uri="{BB962C8B-B14F-4D97-AF65-F5344CB8AC3E}">
        <p14:creationId xmlns:p14="http://schemas.microsoft.com/office/powerpoint/2010/main" val="3943354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69ADF-7F2A-40EF-8E6F-5654DC822D4B}" type="slidenum">
              <a:rPr lang="en-US" smtClean="0"/>
              <a:t>22</a:t>
            </a:fld>
            <a:endParaRPr lang="en-US" dirty="0"/>
          </a:p>
        </p:txBody>
      </p:sp>
    </p:spTree>
    <p:extLst>
      <p:ext uri="{BB962C8B-B14F-4D97-AF65-F5344CB8AC3E}">
        <p14:creationId xmlns:p14="http://schemas.microsoft.com/office/powerpoint/2010/main" val="375362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23</a:t>
            </a:fld>
            <a:endParaRPr lang="en-US" dirty="0"/>
          </a:p>
        </p:txBody>
      </p:sp>
    </p:spTree>
    <p:extLst>
      <p:ext uri="{BB962C8B-B14F-4D97-AF65-F5344CB8AC3E}">
        <p14:creationId xmlns:p14="http://schemas.microsoft.com/office/powerpoint/2010/main" val="3726716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a:t>
            </a:fld>
            <a:endParaRPr lang="en-US" dirty="0"/>
          </a:p>
        </p:txBody>
      </p:sp>
    </p:spTree>
    <p:extLst>
      <p:ext uri="{BB962C8B-B14F-4D97-AF65-F5344CB8AC3E}">
        <p14:creationId xmlns:p14="http://schemas.microsoft.com/office/powerpoint/2010/main" val="1987727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24</a:t>
            </a:fld>
            <a:endParaRPr lang="en-US" dirty="0"/>
          </a:p>
        </p:txBody>
      </p:sp>
    </p:spTree>
    <p:extLst>
      <p:ext uri="{BB962C8B-B14F-4D97-AF65-F5344CB8AC3E}">
        <p14:creationId xmlns:p14="http://schemas.microsoft.com/office/powerpoint/2010/main" val="17632808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25</a:t>
            </a:fld>
            <a:endParaRPr lang="en-US" dirty="0"/>
          </a:p>
        </p:txBody>
      </p:sp>
    </p:spTree>
    <p:extLst>
      <p:ext uri="{BB962C8B-B14F-4D97-AF65-F5344CB8AC3E}">
        <p14:creationId xmlns:p14="http://schemas.microsoft.com/office/powerpoint/2010/main" val="1169142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20000"/>
              </a:lnSpc>
              <a:spcBef>
                <a:spcPts val="0"/>
              </a:spcBef>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26</a:t>
            </a:fld>
            <a:endParaRPr lang="en-US" dirty="0"/>
          </a:p>
        </p:txBody>
      </p:sp>
    </p:spTree>
    <p:extLst>
      <p:ext uri="{BB962C8B-B14F-4D97-AF65-F5344CB8AC3E}">
        <p14:creationId xmlns:p14="http://schemas.microsoft.com/office/powerpoint/2010/main" val="23972326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27</a:t>
            </a:fld>
            <a:endParaRPr lang="en-US" dirty="0"/>
          </a:p>
        </p:txBody>
      </p:sp>
    </p:spTree>
    <p:extLst>
      <p:ext uri="{BB962C8B-B14F-4D97-AF65-F5344CB8AC3E}">
        <p14:creationId xmlns:p14="http://schemas.microsoft.com/office/powerpoint/2010/main" val="30931804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28</a:t>
            </a:fld>
            <a:endParaRPr lang="en-US" dirty="0"/>
          </a:p>
        </p:txBody>
      </p:sp>
    </p:spTree>
    <p:extLst>
      <p:ext uri="{BB962C8B-B14F-4D97-AF65-F5344CB8AC3E}">
        <p14:creationId xmlns:p14="http://schemas.microsoft.com/office/powerpoint/2010/main" val="1116129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29</a:t>
            </a:fld>
            <a:endParaRPr lang="en-US" dirty="0"/>
          </a:p>
        </p:txBody>
      </p:sp>
    </p:spTree>
    <p:extLst>
      <p:ext uri="{BB962C8B-B14F-4D97-AF65-F5344CB8AC3E}">
        <p14:creationId xmlns:p14="http://schemas.microsoft.com/office/powerpoint/2010/main" val="38852477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30</a:t>
            </a:fld>
            <a:endParaRPr lang="en-US" dirty="0"/>
          </a:p>
        </p:txBody>
      </p:sp>
    </p:spTree>
    <p:extLst>
      <p:ext uri="{BB962C8B-B14F-4D97-AF65-F5344CB8AC3E}">
        <p14:creationId xmlns:p14="http://schemas.microsoft.com/office/powerpoint/2010/main" val="3745422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F469ADF-7F2A-40EF-8E6F-5654DC822D4B}" type="slidenum">
              <a:rPr lang="en-US" smtClean="0"/>
              <a:t>31</a:t>
            </a:fld>
            <a:endParaRPr lang="en-US" dirty="0"/>
          </a:p>
        </p:txBody>
      </p:sp>
    </p:spTree>
    <p:extLst>
      <p:ext uri="{BB962C8B-B14F-4D97-AF65-F5344CB8AC3E}">
        <p14:creationId xmlns:p14="http://schemas.microsoft.com/office/powerpoint/2010/main" val="4032765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CB510D-27BC-3F49-BD7F-CF16AD5232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0393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3</a:t>
            </a:fld>
            <a:endParaRPr lang="en-US" dirty="0"/>
          </a:p>
        </p:txBody>
      </p:sp>
    </p:spTree>
    <p:extLst>
      <p:ext uri="{BB962C8B-B14F-4D97-AF65-F5344CB8AC3E}">
        <p14:creationId xmlns:p14="http://schemas.microsoft.com/office/powerpoint/2010/main" val="3556516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5</a:t>
            </a:fld>
            <a:endParaRPr lang="en-US" dirty="0"/>
          </a:p>
        </p:txBody>
      </p:sp>
    </p:spTree>
    <p:extLst>
      <p:ext uri="{BB962C8B-B14F-4D97-AF65-F5344CB8AC3E}">
        <p14:creationId xmlns:p14="http://schemas.microsoft.com/office/powerpoint/2010/main" val="3881819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6</a:t>
            </a:fld>
            <a:endParaRPr lang="en-US" dirty="0"/>
          </a:p>
        </p:txBody>
      </p:sp>
    </p:spTree>
    <p:extLst>
      <p:ext uri="{BB962C8B-B14F-4D97-AF65-F5344CB8AC3E}">
        <p14:creationId xmlns:p14="http://schemas.microsoft.com/office/powerpoint/2010/main" val="63640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 Mullins:  FHIR Server terminology? Does the EHR have this steps – not all EHRs have this function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Wendy – clarifying the App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Mike: should it be broad – backend app can interact with APIs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 Mullins: just want to make sure EHR can support that</a:t>
            </a:r>
          </a:p>
        </p:txBody>
      </p:sp>
      <p:sp>
        <p:nvSpPr>
          <p:cNvPr id="4" name="Slide Number Placeholder 3"/>
          <p:cNvSpPr>
            <a:spLocks noGrp="1"/>
          </p:cNvSpPr>
          <p:nvPr>
            <p:ph type="sldNum" sz="quarter" idx="5"/>
          </p:nvPr>
        </p:nvSpPr>
        <p:spPr/>
        <p:txBody>
          <a:bodyPr/>
          <a:lstStyle/>
          <a:p>
            <a:fld id="{3F469ADF-7F2A-40EF-8E6F-5654DC822D4B}" type="slidenum">
              <a:rPr lang="en-US" smtClean="0"/>
              <a:t>7</a:t>
            </a:fld>
            <a:endParaRPr lang="en-US" dirty="0"/>
          </a:p>
        </p:txBody>
      </p:sp>
    </p:spTree>
    <p:extLst>
      <p:ext uri="{BB962C8B-B14F-4D97-AF65-F5344CB8AC3E}">
        <p14:creationId xmlns:p14="http://schemas.microsoft.com/office/powerpoint/2010/main" val="1835832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8</a:t>
            </a:fld>
            <a:endParaRPr lang="en-US" dirty="0"/>
          </a:p>
        </p:txBody>
      </p:sp>
    </p:spTree>
    <p:extLst>
      <p:ext uri="{BB962C8B-B14F-4D97-AF65-F5344CB8AC3E}">
        <p14:creationId xmlns:p14="http://schemas.microsoft.com/office/powerpoint/2010/main" val="1881504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synonym for pre-condition to ensure it isn’t confused with clinical terminology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Wendy S:  The data was entered in the EHR as part of workflow</a:t>
            </a:r>
          </a:p>
        </p:txBody>
      </p:sp>
      <p:sp>
        <p:nvSpPr>
          <p:cNvPr id="4" name="Slide Number Placeholder 3"/>
          <p:cNvSpPr>
            <a:spLocks noGrp="1"/>
          </p:cNvSpPr>
          <p:nvPr>
            <p:ph type="sldNum" sz="quarter" idx="5"/>
          </p:nvPr>
        </p:nvSpPr>
        <p:spPr/>
        <p:txBody>
          <a:bodyPr/>
          <a:lstStyle/>
          <a:p>
            <a:fld id="{3F469ADF-7F2A-40EF-8E6F-5654DC822D4B}" type="slidenum">
              <a:rPr lang="en-US" smtClean="0"/>
              <a:t>9</a:t>
            </a:fld>
            <a:endParaRPr lang="en-US" dirty="0"/>
          </a:p>
        </p:txBody>
      </p:sp>
    </p:spTree>
    <p:extLst>
      <p:ext uri="{BB962C8B-B14F-4D97-AF65-F5344CB8AC3E}">
        <p14:creationId xmlns:p14="http://schemas.microsoft.com/office/powerpoint/2010/main" val="144620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F469ADF-7F2A-40EF-8E6F-5654DC822D4B}" type="slidenum">
              <a:rPr lang="en-US" smtClean="0"/>
              <a:t>10</a:t>
            </a:fld>
            <a:endParaRPr lang="en-US" dirty="0"/>
          </a:p>
        </p:txBody>
      </p:sp>
    </p:spTree>
    <p:extLst>
      <p:ext uri="{BB962C8B-B14F-4D97-AF65-F5344CB8AC3E}">
        <p14:creationId xmlns:p14="http://schemas.microsoft.com/office/powerpoint/2010/main" val="4034896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bg>
      <p:bgPr>
        <a:solidFill>
          <a:schemeClr val="tx2"/>
        </a:solidFill>
        <a:effectLst/>
      </p:bgPr>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DEA63F-9969-47E7-BFC6-64FF12AB1FE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3"/>
          <a:stretch>
            <a:fillRect/>
          </a:stretch>
        </p:blipFill>
        <p:spPr>
          <a:xfrm>
            <a:off x="471428" y="495307"/>
            <a:ext cx="2283347" cy="991757"/>
          </a:xfrm>
          <a:prstGeom prst="rect">
            <a:avLst/>
          </a:prstGeom>
        </p:spPr>
      </p:pic>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bg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spTree>
    <p:extLst>
      <p:ext uri="{BB962C8B-B14F-4D97-AF65-F5344CB8AC3E}">
        <p14:creationId xmlns:p14="http://schemas.microsoft.com/office/powerpoint/2010/main" val="34418569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Picture Slide B">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lide Number Placeholder 5">
            <a:extLst>
              <a:ext uri="{FF2B5EF4-FFF2-40B4-BE49-F238E27FC236}">
                <a16:creationId xmlns:a16="http://schemas.microsoft.com/office/drawing/2014/main" id="{1C4FD8A2-C708-5A4B-8617-DDB3A47BCEFA}"/>
              </a:ext>
            </a:extLst>
          </p:cNvPr>
          <p:cNvSpPr txBox="1">
            <a:spLocks/>
          </p:cNvSpPr>
          <p:nvPr userDrawn="1"/>
        </p:nvSpPr>
        <p:spPr>
          <a:xfrm>
            <a:off x="81024" y="6446575"/>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mtClean="0">
                <a:solidFill>
                  <a:schemeClr val="bg2"/>
                </a:solidFill>
              </a:rPr>
              <a:pPr algn="l"/>
              <a:t>‹#›</a:t>
            </a:fld>
            <a:endParaRPr lang="en-US" dirty="0">
              <a:solidFill>
                <a:schemeClr val="bg2"/>
              </a:solidFill>
            </a:endParaRPr>
          </a:p>
        </p:txBody>
      </p:sp>
      <p:sp>
        <p:nvSpPr>
          <p:cNvPr id="12" name="Slide Number Placeholder 5">
            <a:extLst>
              <a:ext uri="{FF2B5EF4-FFF2-40B4-BE49-F238E27FC236}">
                <a16:creationId xmlns:a16="http://schemas.microsoft.com/office/drawing/2014/main" id="{9D0BA277-2068-FE46-9C45-C04054FC0BC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tx1"/>
                </a:solidFill>
              </a:rPr>
              <a:pPr algn="l"/>
              <a:t>‹#›</a:t>
            </a:fld>
            <a:endParaRPr lang="en-US" sz="1400" dirty="0">
              <a:solidFill>
                <a:schemeClr val="tx1"/>
              </a:solidFill>
            </a:endParaRPr>
          </a:p>
        </p:txBody>
      </p:sp>
      <p:sp>
        <p:nvSpPr>
          <p:cNvPr id="13" name="Footer Placeholder 12">
            <a:extLst>
              <a:ext uri="{FF2B5EF4-FFF2-40B4-BE49-F238E27FC236}">
                <a16:creationId xmlns:a16="http://schemas.microsoft.com/office/drawing/2014/main" id="{A6309180-2CC8-8E4A-B572-A905C708FD1E}"/>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tx1"/>
                </a:solidFill>
                <a:latin typeface="Gotham Rounded Book" pitchFamily="50" charset="0"/>
              </a:rPr>
              <a:t>Division of Cancer Prevention and Control</a:t>
            </a:r>
            <a:r>
              <a:rPr lang="en-US" sz="1400" dirty="0">
                <a:latin typeface="Gotham Rounded Book" pitchFamily="50" charset="0"/>
              </a:rPr>
              <a:t> 				                               </a:t>
            </a:r>
            <a:r>
              <a:rPr lang="en-US" sz="1400" dirty="0">
                <a:solidFill>
                  <a:schemeClr val="tx1"/>
                </a:solidFill>
                <a:latin typeface="Gotham Rounded Book" pitchFamily="50" charset="0"/>
              </a:rPr>
              <a:t>Reliable. Trusted. Scientific.</a:t>
            </a:r>
            <a:endParaRPr lang="en-US" sz="1400" b="0" dirty="0">
              <a:solidFill>
                <a:schemeClr val="tx1"/>
              </a:solidFill>
              <a:latin typeface="Gotham Rounded Book" pitchFamily="50" charset="0"/>
            </a:endParaRPr>
          </a:p>
        </p:txBody>
      </p:sp>
      <p:sp>
        <p:nvSpPr>
          <p:cNvPr id="15" name="Title 30">
            <a:extLst>
              <a:ext uri="{FF2B5EF4-FFF2-40B4-BE49-F238E27FC236}">
                <a16:creationId xmlns:a16="http://schemas.microsoft.com/office/drawing/2014/main" id="{25182930-2C20-44C3-BB90-A6A5CBBB5B11}"/>
              </a:ext>
            </a:extLst>
          </p:cNvPr>
          <p:cNvSpPr>
            <a:spLocks noGrp="1"/>
          </p:cNvSpPr>
          <p:nvPr>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17" name="Content Placeholder 29">
            <a:extLst>
              <a:ext uri="{FF2B5EF4-FFF2-40B4-BE49-F238E27FC236}">
                <a16:creationId xmlns:a16="http://schemas.microsoft.com/office/drawing/2014/main" id="{3242FA72-3712-434B-905F-DDA1C3E6A53D}"/>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11" name="Text Placeholder 2">
            <a:extLst>
              <a:ext uri="{FF2B5EF4-FFF2-40B4-BE49-F238E27FC236}">
                <a16:creationId xmlns:a16="http://schemas.microsoft.com/office/drawing/2014/main" id="{AA87E78D-0B17-49EB-8026-E6370765C5EB}"/>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solidFill>
                  <a:schemeClr val="tx1"/>
                </a:solidFill>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1"/>
                </a:solidFill>
              </a:defRPr>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3" name="Text Placeholder 2">
            <a:extLst>
              <a:ext uri="{FF2B5EF4-FFF2-40B4-BE49-F238E27FC236}">
                <a16:creationId xmlns:a16="http://schemas.microsoft.com/office/drawing/2014/main" id="{DE280F62-7397-40F0-88C3-BE4BF13CFC08}"/>
              </a:ext>
            </a:extLst>
          </p:cNvPr>
          <p:cNvSpPr>
            <a:spLocks noGrp="1"/>
          </p:cNvSpPr>
          <p:nvPr>
            <p:ph type="body" sz="quarter" idx="14" hasCustomPrompt="1"/>
          </p:nvPr>
        </p:nvSpPr>
        <p:spPr>
          <a:xfrm>
            <a:off x="569913" y="1562100"/>
            <a:ext cx="4464993" cy="603504"/>
          </a:xfrm>
        </p:spPr>
        <p:txBody>
          <a:bodyPr/>
          <a:lstStyle>
            <a:lvl1pPr marL="0" indent="0">
              <a:buNone/>
              <a:defRPr sz="1800"/>
            </a:lvl1pPr>
          </a:lstStyle>
          <a:p>
            <a:pPr lvl="0"/>
            <a:r>
              <a:rPr lang="en-US" dirty="0"/>
              <a:t>Subheading</a:t>
            </a:r>
          </a:p>
        </p:txBody>
      </p:sp>
    </p:spTree>
    <p:extLst>
      <p:ext uri="{BB962C8B-B14F-4D97-AF65-F5344CB8AC3E}">
        <p14:creationId xmlns:p14="http://schemas.microsoft.com/office/powerpoint/2010/main" val="2223544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64239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29217236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5A39D36-73F8-4EC5-AB1E-DCA1B67726DE}"/>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11023118" cy="378826"/>
          </a:xfrm>
        </p:spPr>
        <p:txBody>
          <a:bodyPr/>
          <a:lstStyle>
            <a:lvl1pPr>
              <a:defRPr sz="24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23118" cy="539496"/>
          </a:xfrm>
        </p:spPr>
        <p:txBody>
          <a:bodyPr/>
          <a:lstStyle>
            <a:lvl1pPr marL="0" indent="0">
              <a:buNone/>
              <a:defRPr/>
            </a:lvl1pPr>
          </a:lstStyle>
          <a:p>
            <a:pPr lvl="0"/>
            <a:r>
              <a:rPr lang="en-US" dirty="0"/>
              <a:t>Item with Caption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56686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ject Slide with Glyph">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12F8884-68E6-4990-9C14-52F1FC6E0FB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Slide Number Placeholder 5">
            <a:extLst>
              <a:ext uri="{FF2B5EF4-FFF2-40B4-BE49-F238E27FC236}">
                <a16:creationId xmlns:a16="http://schemas.microsoft.com/office/drawing/2014/main" id="{FFBD0BFF-E231-42B6-B090-3C2B5AF52E6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9" name="Footer Placeholder 12">
            <a:extLst>
              <a:ext uri="{FF2B5EF4-FFF2-40B4-BE49-F238E27FC236}">
                <a16:creationId xmlns:a16="http://schemas.microsoft.com/office/drawing/2014/main" id="{F111CF13-6834-4240-817A-D5C611659B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	                                                        	               Reliable. Trusted. Scientific.</a:t>
            </a:r>
          </a:p>
        </p:txBody>
      </p:sp>
      <p:sp>
        <p:nvSpPr>
          <p:cNvPr id="13" name="Title 2">
            <a:extLst>
              <a:ext uri="{FF2B5EF4-FFF2-40B4-BE49-F238E27FC236}">
                <a16:creationId xmlns:a16="http://schemas.microsoft.com/office/drawing/2014/main" id="{089C26C3-7F2E-4B06-8702-110C24AADBFF}"/>
              </a:ext>
            </a:extLst>
          </p:cNvPr>
          <p:cNvSpPr>
            <a:spLocks noGrp="1"/>
          </p:cNvSpPr>
          <p:nvPr>
            <p:ph type="title" hasCustomPrompt="1"/>
          </p:nvPr>
        </p:nvSpPr>
        <p:spPr>
          <a:xfrm>
            <a:off x="571982" y="4887339"/>
            <a:ext cx="11023118" cy="378826"/>
          </a:xfrm>
        </p:spPr>
        <p:txBody>
          <a:bodyPr/>
          <a:lstStyle>
            <a:lvl1pPr>
              <a:defRPr sz="2400">
                <a:solidFill>
                  <a:schemeClr val="bg2"/>
                </a:solidFill>
              </a:defRPr>
            </a:lvl1pPr>
          </a:lstStyle>
          <a:p>
            <a:r>
              <a:rPr lang="en-US" dirty="0"/>
              <a:t>Insert caption heading or delete text</a:t>
            </a:r>
          </a:p>
        </p:txBody>
      </p:sp>
      <p:sp>
        <p:nvSpPr>
          <p:cNvPr id="14" name="Text Placeholder 4">
            <a:extLst>
              <a:ext uri="{FF2B5EF4-FFF2-40B4-BE49-F238E27FC236}">
                <a16:creationId xmlns:a16="http://schemas.microsoft.com/office/drawing/2014/main" id="{FAD11FBF-BC93-435C-9AF5-1396588443F1}"/>
              </a:ext>
            </a:extLst>
          </p:cNvPr>
          <p:cNvSpPr>
            <a:spLocks noGrp="1"/>
          </p:cNvSpPr>
          <p:nvPr>
            <p:ph type="body" sz="quarter" idx="14" hasCustomPrompt="1"/>
          </p:nvPr>
        </p:nvSpPr>
        <p:spPr>
          <a:xfrm>
            <a:off x="570078" y="5289316"/>
            <a:ext cx="11023118" cy="978408"/>
          </a:xfrm>
        </p:spPr>
        <p:txBody>
          <a:bodyPr/>
          <a:lstStyle>
            <a:lvl1pPr marL="0" indent="0">
              <a:buNone/>
              <a:defRPr sz="1400">
                <a:solidFill>
                  <a:schemeClr val="tx1"/>
                </a:solidFill>
              </a:defRPr>
            </a:lvl1pPr>
          </a:lstStyle>
          <a:p>
            <a:pPr lvl="0"/>
            <a:r>
              <a:rPr lang="en-US" dirty="0"/>
              <a:t>Insert caption here or delete text</a:t>
            </a:r>
          </a:p>
        </p:txBody>
      </p:sp>
      <p:sp>
        <p:nvSpPr>
          <p:cNvPr id="15" name="Text Placeholder 7">
            <a:extLst>
              <a:ext uri="{FF2B5EF4-FFF2-40B4-BE49-F238E27FC236}">
                <a16:creationId xmlns:a16="http://schemas.microsoft.com/office/drawing/2014/main" id="{7E4B6D50-C224-4AB8-8025-94DADD13B920}"/>
              </a:ext>
            </a:extLst>
          </p:cNvPr>
          <p:cNvSpPr>
            <a:spLocks noGrp="1"/>
          </p:cNvSpPr>
          <p:nvPr>
            <p:ph type="body" sz="quarter" idx="15" hasCustomPrompt="1"/>
          </p:nvPr>
        </p:nvSpPr>
        <p:spPr>
          <a:xfrm>
            <a:off x="570078" y="367854"/>
            <a:ext cx="11023118" cy="539496"/>
          </a:xfrm>
        </p:spPr>
        <p:txBody>
          <a:bodyPr/>
          <a:lstStyle>
            <a:lvl1pPr marL="0" indent="0">
              <a:buNone/>
              <a:defRPr>
                <a:solidFill>
                  <a:schemeClr val="tx1"/>
                </a:solidFill>
              </a:defRPr>
            </a:lvl1pPr>
          </a:lstStyle>
          <a:p>
            <a:pPr lvl="0"/>
            <a:r>
              <a:rPr lang="en-US" dirty="0"/>
              <a:t>Item with Caption and Glyph</a:t>
            </a:r>
          </a:p>
        </p:txBody>
      </p:sp>
      <p:sp>
        <p:nvSpPr>
          <p:cNvPr id="16" name="Content Placeholder 11">
            <a:extLst>
              <a:ext uri="{FF2B5EF4-FFF2-40B4-BE49-F238E27FC236}">
                <a16:creationId xmlns:a16="http://schemas.microsoft.com/office/drawing/2014/main" id="{070B9111-DFCE-4611-A2B5-8FE3D1C4B275}"/>
              </a:ext>
            </a:extLst>
          </p:cNvPr>
          <p:cNvSpPr>
            <a:spLocks noGrp="1"/>
          </p:cNvSpPr>
          <p:nvPr>
            <p:ph sz="quarter" idx="16" hasCustomPrompt="1"/>
          </p:nvPr>
        </p:nvSpPr>
        <p:spPr>
          <a:xfrm>
            <a:off x="570078" y="930500"/>
            <a:ext cx="11023118"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153235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2214345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Objects Slide">
    <p:bg>
      <p:bgPr>
        <a:solidFill>
          <a:schemeClr val="bg1"/>
        </a:solidFill>
        <a:effectLst/>
      </p:bgPr>
    </p:bg>
    <p:spTree>
      <p:nvGrpSpPr>
        <p:cNvPr id="1" name=""/>
        <p:cNvGrpSpPr/>
        <p:nvPr/>
      </p:nvGrpSpPr>
      <p:grpSpPr>
        <a:xfrm>
          <a:off x="0" y="0"/>
          <a:ext cx="0" cy="0"/>
          <a:chOff x="0" y="0"/>
          <a:chExt cx="0" cy="0"/>
        </a:xfrm>
      </p:grpSpPr>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26215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Slide with Glyph">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937DB5-AEA3-C54A-95DC-C110ACA33349}"/>
              </a:ext>
            </a:extLst>
          </p:cNvPr>
          <p:cNvSpPr/>
          <p:nvPr userDrawn="1"/>
        </p:nvSpPr>
        <p:spPr>
          <a:xfrm>
            <a:off x="0" y="4421529"/>
            <a:ext cx="12192000" cy="24364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78555A8B-D91B-4AFD-A04E-11F3F931ABD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1"/>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9316"/>
            <a:ext cx="5386222" cy="978408"/>
          </a:xfrm>
        </p:spPr>
        <p:txBody>
          <a:bodyPr/>
          <a:lstStyle>
            <a:lvl1pPr marL="0" indent="0">
              <a:buNone/>
              <a:defRPr sz="1400">
                <a:solidFill>
                  <a:schemeClr val="bg1"/>
                </a:solidFill>
              </a:defRPr>
            </a:lvl1pPr>
          </a:lstStyle>
          <a:p>
            <a:pPr lvl="0"/>
            <a:r>
              <a:rPr lang="en-US" dirty="0"/>
              <a:t>Insert caption here or delete text</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Tree>
    <p:extLst>
      <p:ext uri="{BB962C8B-B14F-4D97-AF65-F5344CB8AC3E}">
        <p14:creationId xmlns:p14="http://schemas.microsoft.com/office/powerpoint/2010/main" val="3793244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Objects Slide with Glyph">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6F3FDC3-0849-4025-9C04-9259130DE778}"/>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 name="Title 2">
            <a:extLst>
              <a:ext uri="{FF2B5EF4-FFF2-40B4-BE49-F238E27FC236}">
                <a16:creationId xmlns:a16="http://schemas.microsoft.com/office/drawing/2014/main" id="{C73971CD-592A-6347-A9C1-E14CE82C5F18}"/>
              </a:ext>
            </a:extLst>
          </p:cNvPr>
          <p:cNvSpPr>
            <a:spLocks noGrp="1"/>
          </p:cNvSpPr>
          <p:nvPr>
            <p:ph type="title" hasCustomPrompt="1"/>
          </p:nvPr>
        </p:nvSpPr>
        <p:spPr>
          <a:xfrm>
            <a:off x="571982" y="4887339"/>
            <a:ext cx="5386222" cy="378826"/>
          </a:xfrm>
        </p:spPr>
        <p:txBody>
          <a:bodyPr/>
          <a:lstStyle>
            <a:lvl1pPr>
              <a:defRPr sz="2200">
                <a:solidFill>
                  <a:schemeClr val="bg2"/>
                </a:solidFill>
              </a:defRPr>
            </a:lvl1pPr>
          </a:lstStyle>
          <a:p>
            <a:r>
              <a:rPr lang="en-US" dirty="0"/>
              <a:t>Insert caption heading or delete text</a:t>
            </a:r>
          </a:p>
        </p:txBody>
      </p:sp>
      <p:sp>
        <p:nvSpPr>
          <p:cNvPr id="9" name="Slide Number Placeholder 5">
            <a:extLst>
              <a:ext uri="{FF2B5EF4-FFF2-40B4-BE49-F238E27FC236}">
                <a16:creationId xmlns:a16="http://schemas.microsoft.com/office/drawing/2014/main" id="{835E8FC1-D1DE-426F-9654-D5E735550E3C}"/>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10" name="Footer Placeholder 12">
            <a:extLst>
              <a:ext uri="{FF2B5EF4-FFF2-40B4-BE49-F238E27FC236}">
                <a16:creationId xmlns:a16="http://schemas.microsoft.com/office/drawing/2014/main" id="{48852508-DD99-4FEE-971F-416094188E81}"/>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0" dirty="0">
                <a:solidFill>
                  <a:schemeClr val="bg2"/>
                </a:solidFill>
                <a:latin typeface="Gotham Rounded Book" pitchFamily="50" charset="0"/>
              </a:rPr>
              <a:t>Division of Cancer Prevention and Control	                                                        	               Reliable. Trusted. Scientific.</a:t>
            </a:r>
          </a:p>
        </p:txBody>
      </p:sp>
      <p:sp>
        <p:nvSpPr>
          <p:cNvPr id="5" name="Text Placeholder 4">
            <a:extLst>
              <a:ext uri="{FF2B5EF4-FFF2-40B4-BE49-F238E27FC236}">
                <a16:creationId xmlns:a16="http://schemas.microsoft.com/office/drawing/2014/main" id="{6AFB1C74-60C5-4779-B7B4-DDE68D0F6037}"/>
              </a:ext>
            </a:extLst>
          </p:cNvPr>
          <p:cNvSpPr>
            <a:spLocks noGrp="1"/>
          </p:cNvSpPr>
          <p:nvPr>
            <p:ph type="body" sz="quarter" idx="14" hasCustomPrompt="1"/>
          </p:nvPr>
        </p:nvSpPr>
        <p:spPr>
          <a:xfrm>
            <a:off x="570078" y="5289316"/>
            <a:ext cx="5386222" cy="978408"/>
          </a:xfrm>
        </p:spPr>
        <p:txBody>
          <a:bodyPr/>
          <a:lstStyle>
            <a:lvl1pPr marL="0" indent="0">
              <a:buNone/>
              <a:defRPr sz="1400">
                <a:solidFill>
                  <a:schemeClr val="tx1"/>
                </a:solidFill>
              </a:defRPr>
            </a:lvl1pPr>
          </a:lstStyle>
          <a:p>
            <a:pPr lvl="0"/>
            <a:r>
              <a:rPr lang="en-US" dirty="0"/>
              <a:t>Insert caption here or delete text</a:t>
            </a:r>
          </a:p>
        </p:txBody>
      </p:sp>
      <p:sp>
        <p:nvSpPr>
          <p:cNvPr id="8" name="Text Placeholder 7">
            <a:extLst>
              <a:ext uri="{FF2B5EF4-FFF2-40B4-BE49-F238E27FC236}">
                <a16:creationId xmlns:a16="http://schemas.microsoft.com/office/drawing/2014/main" id="{94EDE440-9BB8-4C33-B107-EFE239E8ED67}"/>
              </a:ext>
            </a:extLst>
          </p:cNvPr>
          <p:cNvSpPr>
            <a:spLocks noGrp="1"/>
          </p:cNvSpPr>
          <p:nvPr>
            <p:ph type="body" sz="quarter" idx="15" hasCustomPrompt="1"/>
          </p:nvPr>
        </p:nvSpPr>
        <p:spPr>
          <a:xfrm>
            <a:off x="570078" y="367854"/>
            <a:ext cx="11049942" cy="539496"/>
          </a:xfrm>
        </p:spPr>
        <p:txBody>
          <a:bodyPr/>
          <a:lstStyle>
            <a:lvl1pPr marL="0" indent="0">
              <a:buNone/>
              <a:defRPr/>
            </a:lvl1pPr>
          </a:lstStyle>
          <a:p>
            <a:pPr lvl="0"/>
            <a:r>
              <a:rPr lang="en-US" dirty="0"/>
              <a:t>Two Items with Captions and Glyph</a:t>
            </a:r>
          </a:p>
        </p:txBody>
      </p:sp>
      <p:sp>
        <p:nvSpPr>
          <p:cNvPr id="12" name="Content Placeholder 11">
            <a:extLst>
              <a:ext uri="{FF2B5EF4-FFF2-40B4-BE49-F238E27FC236}">
                <a16:creationId xmlns:a16="http://schemas.microsoft.com/office/drawing/2014/main" id="{0657D646-5CB0-4E77-BE4A-1000412C7376}"/>
              </a:ext>
            </a:extLst>
          </p:cNvPr>
          <p:cNvSpPr>
            <a:spLocks noGrp="1"/>
          </p:cNvSpPr>
          <p:nvPr>
            <p:ph sz="quarter" idx="16" hasCustomPrompt="1"/>
          </p:nvPr>
        </p:nvSpPr>
        <p:spPr>
          <a:xfrm>
            <a:off x="57007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13" name="Text Placeholder 4">
            <a:extLst>
              <a:ext uri="{FF2B5EF4-FFF2-40B4-BE49-F238E27FC236}">
                <a16:creationId xmlns:a16="http://schemas.microsoft.com/office/drawing/2014/main" id="{6FF2AD17-4358-4F99-B171-9C98977EBBB6}"/>
              </a:ext>
            </a:extLst>
          </p:cNvPr>
          <p:cNvSpPr>
            <a:spLocks noGrp="1"/>
          </p:cNvSpPr>
          <p:nvPr>
            <p:ph type="body" sz="quarter" idx="17" hasCustomPrompt="1"/>
          </p:nvPr>
        </p:nvSpPr>
        <p:spPr>
          <a:xfrm>
            <a:off x="6233798" y="5288974"/>
            <a:ext cx="5386222" cy="978750"/>
          </a:xfrm>
        </p:spPr>
        <p:txBody>
          <a:bodyPr/>
          <a:lstStyle>
            <a:lvl1pPr marL="0" indent="0">
              <a:buNone/>
              <a:defRPr sz="1400">
                <a:solidFill>
                  <a:schemeClr val="tx1"/>
                </a:solidFill>
              </a:defRPr>
            </a:lvl1pPr>
          </a:lstStyle>
          <a:p>
            <a:pPr lvl="0"/>
            <a:r>
              <a:rPr lang="en-US" dirty="0"/>
              <a:t>Insert caption here or delete text</a:t>
            </a:r>
          </a:p>
        </p:txBody>
      </p:sp>
      <p:sp>
        <p:nvSpPr>
          <p:cNvPr id="14" name="Content Placeholder 11">
            <a:extLst>
              <a:ext uri="{FF2B5EF4-FFF2-40B4-BE49-F238E27FC236}">
                <a16:creationId xmlns:a16="http://schemas.microsoft.com/office/drawing/2014/main" id="{85886ABD-DB84-4507-B009-4CB15F0F8743}"/>
              </a:ext>
            </a:extLst>
          </p:cNvPr>
          <p:cNvSpPr>
            <a:spLocks noGrp="1"/>
          </p:cNvSpPr>
          <p:nvPr>
            <p:ph sz="quarter" idx="18" hasCustomPrompt="1"/>
          </p:nvPr>
        </p:nvSpPr>
        <p:spPr>
          <a:xfrm>
            <a:off x="6233798" y="930500"/>
            <a:ext cx="5386222" cy="3490687"/>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table, graph, picture, or video. Resize using the sizing handles at the edge of the item.</a:t>
            </a:r>
          </a:p>
        </p:txBody>
      </p:sp>
      <p:sp>
        <p:nvSpPr>
          <p:cNvPr id="6" name="Text Placeholder 5">
            <a:extLst>
              <a:ext uri="{FF2B5EF4-FFF2-40B4-BE49-F238E27FC236}">
                <a16:creationId xmlns:a16="http://schemas.microsoft.com/office/drawing/2014/main" id="{7EACD34C-DD81-4EF3-AF7B-5F844DBDC320}"/>
              </a:ext>
            </a:extLst>
          </p:cNvPr>
          <p:cNvSpPr>
            <a:spLocks noGrp="1"/>
          </p:cNvSpPr>
          <p:nvPr>
            <p:ph type="body" sz="quarter" idx="19" hasCustomPrompt="1"/>
          </p:nvPr>
        </p:nvSpPr>
        <p:spPr>
          <a:xfrm>
            <a:off x="6233798" y="4893596"/>
            <a:ext cx="5386220" cy="37490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2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Insert caption heading or delete text</a:t>
            </a:r>
          </a:p>
        </p:txBody>
      </p:sp>
    </p:spTree>
    <p:extLst>
      <p:ext uri="{BB962C8B-B14F-4D97-AF65-F5344CB8AC3E}">
        <p14:creationId xmlns:p14="http://schemas.microsoft.com/office/powerpoint/2010/main" val="3535202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A">
    <p:bg>
      <p:bgPr>
        <a:solidFill>
          <a:schemeClr val="tx2"/>
        </a:solidFill>
        <a:effectLst/>
      </p:bgPr>
    </p:bg>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accent6"/>
                </a:solidFill>
              </a:defRPr>
            </a:lvl1pPr>
          </a:lstStyle>
          <a:p>
            <a:r>
              <a:rPr lang="en-US" dirty="0"/>
              <a:t>Section Divider</a:t>
            </a:r>
          </a:p>
        </p:txBody>
      </p:sp>
      <p:grpSp>
        <p:nvGrpSpPr>
          <p:cNvPr id="6" name="Group 5">
            <a:extLst>
              <a:ext uri="{FF2B5EF4-FFF2-40B4-BE49-F238E27FC236}">
                <a16:creationId xmlns:a16="http://schemas.microsoft.com/office/drawing/2014/main" id="{8620823F-D97C-44EE-A1A2-C9C1C74B521B}"/>
              </a:ext>
            </a:extLst>
          </p:cNvPr>
          <p:cNvGrpSpPr/>
          <p:nvPr userDrawn="1"/>
        </p:nvGrpSpPr>
        <p:grpSpPr>
          <a:xfrm>
            <a:off x="8110393" y="345440"/>
            <a:ext cx="4093761" cy="6163056"/>
            <a:chOff x="8110393" y="348506"/>
            <a:chExt cx="4048174" cy="6163056"/>
          </a:xfrm>
        </p:grpSpPr>
        <p:pic>
          <p:nvPicPr>
            <p:cNvPr id="7" name="Picture 6">
              <a:extLst>
                <a:ext uri="{FF2B5EF4-FFF2-40B4-BE49-F238E27FC236}">
                  <a16:creationId xmlns:a16="http://schemas.microsoft.com/office/drawing/2014/main" id="{C1FDB0FC-B46E-4257-96EB-FE5650E8AC0A}"/>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9" name="Picture 8">
              <a:extLst>
                <a:ext uri="{FF2B5EF4-FFF2-40B4-BE49-F238E27FC236}">
                  <a16:creationId xmlns:a16="http://schemas.microsoft.com/office/drawing/2014/main" id="{33AF5F86-D8D3-4D8B-9D2D-8172DF4F6736}"/>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Tree>
    <p:extLst>
      <p:ext uri="{BB962C8B-B14F-4D97-AF65-F5344CB8AC3E}">
        <p14:creationId xmlns:p14="http://schemas.microsoft.com/office/powerpoint/2010/main" val="1144038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 (Light)">
    <p:bg>
      <p:bgRef idx="1001">
        <a:schemeClr val="bg1"/>
      </p:bgRef>
    </p:bg>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1A3C6852-0AFD-4EFF-8612-31EE0E4B676F}"/>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Title 6">
            <a:extLst>
              <a:ext uri="{FF2B5EF4-FFF2-40B4-BE49-F238E27FC236}">
                <a16:creationId xmlns:a16="http://schemas.microsoft.com/office/drawing/2014/main" id="{B816A67A-9701-A540-A66C-6C2C956FAE43}"/>
              </a:ext>
            </a:extLst>
          </p:cNvPr>
          <p:cNvSpPr>
            <a:spLocks noGrp="1"/>
          </p:cNvSpPr>
          <p:nvPr>
            <p:ph type="title" hasCustomPrompt="1"/>
          </p:nvPr>
        </p:nvSpPr>
        <p:spPr>
          <a:xfrm>
            <a:off x="1215342" y="1957751"/>
            <a:ext cx="9872240" cy="2942498"/>
          </a:xfrm>
        </p:spPr>
        <p:txBody>
          <a:bodyPr anchor="ctr"/>
          <a:lstStyle>
            <a:lvl1pPr>
              <a:defRPr sz="3600">
                <a:solidFill>
                  <a:schemeClr val="tx1"/>
                </a:solidFill>
              </a:defRPr>
            </a:lvl1pPr>
          </a:lstStyle>
          <a:p>
            <a:r>
              <a:rPr lang="en-US" dirty="0"/>
              <a:t>Presentation Title</a:t>
            </a:r>
          </a:p>
        </p:txBody>
      </p:sp>
      <p:grpSp>
        <p:nvGrpSpPr>
          <p:cNvPr id="238" name="Group 237">
            <a:extLst>
              <a:ext uri="{FF2B5EF4-FFF2-40B4-BE49-F238E27FC236}">
                <a16:creationId xmlns:a16="http://schemas.microsoft.com/office/drawing/2014/main" id="{80FC7C03-DCC3-E34A-9A3B-0B508EBC509E}"/>
              </a:ext>
            </a:extLst>
          </p:cNvPr>
          <p:cNvGrpSpPr/>
          <p:nvPr userDrawn="1"/>
        </p:nvGrpSpPr>
        <p:grpSpPr>
          <a:xfrm>
            <a:off x="10720387" y="5953716"/>
            <a:ext cx="1266825" cy="727074"/>
            <a:chOff x="10720387" y="5849541"/>
            <a:chExt cx="1266825" cy="727074"/>
          </a:xfrm>
        </p:grpSpPr>
        <p:grpSp>
          <p:nvGrpSpPr>
            <p:cNvPr id="239" name="Group 238">
              <a:extLst>
                <a:ext uri="{FF2B5EF4-FFF2-40B4-BE49-F238E27FC236}">
                  <a16:creationId xmlns:a16="http://schemas.microsoft.com/office/drawing/2014/main" id="{4FB365D1-365C-7045-A8C7-BFF34735FA16}"/>
                </a:ext>
              </a:extLst>
            </p:cNvPr>
            <p:cNvGrpSpPr/>
            <p:nvPr userDrawn="1"/>
          </p:nvGrpSpPr>
          <p:grpSpPr>
            <a:xfrm>
              <a:off x="10720387" y="5849541"/>
              <a:ext cx="1266825" cy="727074"/>
              <a:chOff x="7791450" y="73025"/>
              <a:chExt cx="1266825" cy="727074"/>
            </a:xfrm>
          </p:grpSpPr>
          <p:sp>
            <p:nvSpPr>
              <p:cNvPr id="241" name="Freeform 25">
                <a:extLst>
                  <a:ext uri="{FF2B5EF4-FFF2-40B4-BE49-F238E27FC236}">
                    <a16:creationId xmlns:a16="http://schemas.microsoft.com/office/drawing/2014/main" id="{B43AB1A1-4117-6443-81A2-779F47201EF8}"/>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2" name="Freeform 26">
                <a:extLst>
                  <a:ext uri="{FF2B5EF4-FFF2-40B4-BE49-F238E27FC236}">
                    <a16:creationId xmlns:a16="http://schemas.microsoft.com/office/drawing/2014/main" id="{24098BD0-A6D7-D144-AD13-62EBBC10013D}"/>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3" name="Freeform 27">
                <a:extLst>
                  <a:ext uri="{FF2B5EF4-FFF2-40B4-BE49-F238E27FC236}">
                    <a16:creationId xmlns:a16="http://schemas.microsoft.com/office/drawing/2014/main" id="{21AA63AB-462B-CC4E-9DE6-3328B76DFCB6}"/>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4" name="Freeform 28">
                <a:extLst>
                  <a:ext uri="{FF2B5EF4-FFF2-40B4-BE49-F238E27FC236}">
                    <a16:creationId xmlns:a16="http://schemas.microsoft.com/office/drawing/2014/main" id="{93F8BAFE-A500-2C4A-A446-649E50639419}"/>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5" name="Freeform 29">
                <a:extLst>
                  <a:ext uri="{FF2B5EF4-FFF2-40B4-BE49-F238E27FC236}">
                    <a16:creationId xmlns:a16="http://schemas.microsoft.com/office/drawing/2014/main" id="{D3A6CEA1-F890-654E-AFEF-8E67E05E2777}"/>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6" name="Freeform 30">
                <a:extLst>
                  <a:ext uri="{FF2B5EF4-FFF2-40B4-BE49-F238E27FC236}">
                    <a16:creationId xmlns:a16="http://schemas.microsoft.com/office/drawing/2014/main" id="{8EE6304A-5856-0A43-AB6D-F21D6A4F5112}"/>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7" name="Freeform 31">
                <a:extLst>
                  <a:ext uri="{FF2B5EF4-FFF2-40B4-BE49-F238E27FC236}">
                    <a16:creationId xmlns:a16="http://schemas.microsoft.com/office/drawing/2014/main" id="{A93FF28D-8CA2-2140-9B52-A2C46EAD797C}"/>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8" name="Freeform 32">
                <a:extLst>
                  <a:ext uri="{FF2B5EF4-FFF2-40B4-BE49-F238E27FC236}">
                    <a16:creationId xmlns:a16="http://schemas.microsoft.com/office/drawing/2014/main" id="{C30E5B46-619A-B44A-8B68-2B2B58914531}"/>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49" name="Freeform 33">
                <a:extLst>
                  <a:ext uri="{FF2B5EF4-FFF2-40B4-BE49-F238E27FC236}">
                    <a16:creationId xmlns:a16="http://schemas.microsoft.com/office/drawing/2014/main" id="{5BDFE68E-8360-E445-B426-F4CA12A11840}"/>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0" name="Freeform 34">
                <a:extLst>
                  <a:ext uri="{FF2B5EF4-FFF2-40B4-BE49-F238E27FC236}">
                    <a16:creationId xmlns:a16="http://schemas.microsoft.com/office/drawing/2014/main" id="{4DE12E9C-C1A6-8949-99FE-821B3558E717}"/>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1" name="Freeform 35">
                <a:extLst>
                  <a:ext uri="{FF2B5EF4-FFF2-40B4-BE49-F238E27FC236}">
                    <a16:creationId xmlns:a16="http://schemas.microsoft.com/office/drawing/2014/main" id="{DF788E1D-2834-CE4D-89E6-332A85A3D482}"/>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2" name="Freeform 36">
                <a:extLst>
                  <a:ext uri="{FF2B5EF4-FFF2-40B4-BE49-F238E27FC236}">
                    <a16:creationId xmlns:a16="http://schemas.microsoft.com/office/drawing/2014/main" id="{3A3B7173-EFB8-3148-9CDD-12A283F7DAD1}"/>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3" name="Freeform 37">
                <a:extLst>
                  <a:ext uri="{FF2B5EF4-FFF2-40B4-BE49-F238E27FC236}">
                    <a16:creationId xmlns:a16="http://schemas.microsoft.com/office/drawing/2014/main" id="{B4BEDC59-3009-4C45-BDEE-391023DBB005}"/>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4" name="Freeform 38">
                <a:extLst>
                  <a:ext uri="{FF2B5EF4-FFF2-40B4-BE49-F238E27FC236}">
                    <a16:creationId xmlns:a16="http://schemas.microsoft.com/office/drawing/2014/main" id="{7387D17C-3595-D94B-A1A8-3E57A286B946}"/>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5" name="Freeform 39">
                <a:extLst>
                  <a:ext uri="{FF2B5EF4-FFF2-40B4-BE49-F238E27FC236}">
                    <a16:creationId xmlns:a16="http://schemas.microsoft.com/office/drawing/2014/main" id="{20CDD075-7F63-2843-85A4-8059ADE38A88}"/>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6" name="Freeform 40">
                <a:extLst>
                  <a:ext uri="{FF2B5EF4-FFF2-40B4-BE49-F238E27FC236}">
                    <a16:creationId xmlns:a16="http://schemas.microsoft.com/office/drawing/2014/main" id="{40696305-29FF-0441-91CA-2F2ABAC030FF}"/>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7" name="Freeform 41">
                <a:extLst>
                  <a:ext uri="{FF2B5EF4-FFF2-40B4-BE49-F238E27FC236}">
                    <a16:creationId xmlns:a16="http://schemas.microsoft.com/office/drawing/2014/main" id="{E1DA45BC-4DEB-B049-B1F3-017574C26C6B}"/>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8" name="Freeform 42">
                <a:extLst>
                  <a:ext uri="{FF2B5EF4-FFF2-40B4-BE49-F238E27FC236}">
                    <a16:creationId xmlns:a16="http://schemas.microsoft.com/office/drawing/2014/main" id="{8911AB54-5E6C-B748-A3C9-106E69690222}"/>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59" name="Freeform 43">
                <a:extLst>
                  <a:ext uri="{FF2B5EF4-FFF2-40B4-BE49-F238E27FC236}">
                    <a16:creationId xmlns:a16="http://schemas.microsoft.com/office/drawing/2014/main" id="{05170689-B2B7-0A41-9C09-B99AE17389CA}"/>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0" name="Freeform 44">
                <a:extLst>
                  <a:ext uri="{FF2B5EF4-FFF2-40B4-BE49-F238E27FC236}">
                    <a16:creationId xmlns:a16="http://schemas.microsoft.com/office/drawing/2014/main" id="{CD21A1FF-CB74-1145-9D2D-72AED00BD5F5}"/>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1" name="Freeform 45">
                <a:extLst>
                  <a:ext uri="{FF2B5EF4-FFF2-40B4-BE49-F238E27FC236}">
                    <a16:creationId xmlns:a16="http://schemas.microsoft.com/office/drawing/2014/main" id="{138ED558-63A8-5F4F-AD16-733AB270D973}"/>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2" name="Freeform 46">
                <a:extLst>
                  <a:ext uri="{FF2B5EF4-FFF2-40B4-BE49-F238E27FC236}">
                    <a16:creationId xmlns:a16="http://schemas.microsoft.com/office/drawing/2014/main" id="{6C18EF88-B876-9C44-8D64-1C2D20692A7A}"/>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3" name="Freeform 47">
                <a:extLst>
                  <a:ext uri="{FF2B5EF4-FFF2-40B4-BE49-F238E27FC236}">
                    <a16:creationId xmlns:a16="http://schemas.microsoft.com/office/drawing/2014/main" id="{34EE7BEA-8887-D24C-B0FC-184448CC3E1D}"/>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4" name="Freeform 48">
                <a:extLst>
                  <a:ext uri="{FF2B5EF4-FFF2-40B4-BE49-F238E27FC236}">
                    <a16:creationId xmlns:a16="http://schemas.microsoft.com/office/drawing/2014/main" id="{ABC67318-0D1A-6747-B80C-CE50AE44A1F5}"/>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5" name="Freeform 49">
                <a:extLst>
                  <a:ext uri="{FF2B5EF4-FFF2-40B4-BE49-F238E27FC236}">
                    <a16:creationId xmlns:a16="http://schemas.microsoft.com/office/drawing/2014/main" id="{D4F44B84-7F3B-B647-934D-D846A3672254}"/>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6" name="Freeform 50">
                <a:extLst>
                  <a:ext uri="{FF2B5EF4-FFF2-40B4-BE49-F238E27FC236}">
                    <a16:creationId xmlns:a16="http://schemas.microsoft.com/office/drawing/2014/main" id="{A4021103-F914-C841-A40E-F57BB395B519}"/>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7" name="Freeform 51">
                <a:extLst>
                  <a:ext uri="{FF2B5EF4-FFF2-40B4-BE49-F238E27FC236}">
                    <a16:creationId xmlns:a16="http://schemas.microsoft.com/office/drawing/2014/main" id="{C3E6C871-DE57-DC4B-8293-E7904BF76897}"/>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8" name="Freeform 52">
                <a:extLst>
                  <a:ext uri="{FF2B5EF4-FFF2-40B4-BE49-F238E27FC236}">
                    <a16:creationId xmlns:a16="http://schemas.microsoft.com/office/drawing/2014/main" id="{A65311A5-7D4E-4049-93EB-F8C9576A0471}"/>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69" name="Freeform 53">
                <a:extLst>
                  <a:ext uri="{FF2B5EF4-FFF2-40B4-BE49-F238E27FC236}">
                    <a16:creationId xmlns:a16="http://schemas.microsoft.com/office/drawing/2014/main" id="{E4A7D6FD-3A08-5940-B34E-4E494E9C5841}"/>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0" name="Freeform 54">
                <a:extLst>
                  <a:ext uri="{FF2B5EF4-FFF2-40B4-BE49-F238E27FC236}">
                    <a16:creationId xmlns:a16="http://schemas.microsoft.com/office/drawing/2014/main" id="{86B8BFBC-6AD5-7047-97F3-9FF55FB6F656}"/>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1" name="Freeform 55">
                <a:extLst>
                  <a:ext uri="{FF2B5EF4-FFF2-40B4-BE49-F238E27FC236}">
                    <a16:creationId xmlns:a16="http://schemas.microsoft.com/office/drawing/2014/main" id="{57989C66-88F7-0840-95CC-9F443D118FCF}"/>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2" name="Freeform 56">
                <a:extLst>
                  <a:ext uri="{FF2B5EF4-FFF2-40B4-BE49-F238E27FC236}">
                    <a16:creationId xmlns:a16="http://schemas.microsoft.com/office/drawing/2014/main" id="{6340FDC7-C474-F142-89F2-38CB2B01948B}"/>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3" name="Freeform 57">
                <a:extLst>
                  <a:ext uri="{FF2B5EF4-FFF2-40B4-BE49-F238E27FC236}">
                    <a16:creationId xmlns:a16="http://schemas.microsoft.com/office/drawing/2014/main" id="{597A5BCE-F42D-EC4A-A700-510EAA742AF5}"/>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4" name="Freeform 58">
                <a:extLst>
                  <a:ext uri="{FF2B5EF4-FFF2-40B4-BE49-F238E27FC236}">
                    <a16:creationId xmlns:a16="http://schemas.microsoft.com/office/drawing/2014/main" id="{06D21DC8-BAB7-874E-A66D-621D63DBFFDA}"/>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5" name="Freeform 59">
                <a:extLst>
                  <a:ext uri="{FF2B5EF4-FFF2-40B4-BE49-F238E27FC236}">
                    <a16:creationId xmlns:a16="http://schemas.microsoft.com/office/drawing/2014/main" id="{BC48BF8C-7DFF-B949-B316-1CFFC0EB02B6}"/>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6" name="Freeform 60">
                <a:extLst>
                  <a:ext uri="{FF2B5EF4-FFF2-40B4-BE49-F238E27FC236}">
                    <a16:creationId xmlns:a16="http://schemas.microsoft.com/office/drawing/2014/main" id="{57CB9C19-99A5-3147-ADAD-17883D40D71D}"/>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7" name="Freeform 61">
                <a:extLst>
                  <a:ext uri="{FF2B5EF4-FFF2-40B4-BE49-F238E27FC236}">
                    <a16:creationId xmlns:a16="http://schemas.microsoft.com/office/drawing/2014/main" id="{44C04FA3-152D-0744-826C-BC69E9601960}"/>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8" name="Freeform 62">
                <a:extLst>
                  <a:ext uri="{FF2B5EF4-FFF2-40B4-BE49-F238E27FC236}">
                    <a16:creationId xmlns:a16="http://schemas.microsoft.com/office/drawing/2014/main" id="{16069C05-2FF4-A04F-9DFC-AC3ED90821F4}"/>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79" name="Freeform 63">
                <a:extLst>
                  <a:ext uri="{FF2B5EF4-FFF2-40B4-BE49-F238E27FC236}">
                    <a16:creationId xmlns:a16="http://schemas.microsoft.com/office/drawing/2014/main" id="{33E936AF-4E06-0D44-84AE-575D78C57700}"/>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0" name="Freeform 64">
                <a:extLst>
                  <a:ext uri="{FF2B5EF4-FFF2-40B4-BE49-F238E27FC236}">
                    <a16:creationId xmlns:a16="http://schemas.microsoft.com/office/drawing/2014/main" id="{BE270D92-CE48-CF48-8B2E-5D2F90861444}"/>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1" name="Freeform 65">
                <a:extLst>
                  <a:ext uri="{FF2B5EF4-FFF2-40B4-BE49-F238E27FC236}">
                    <a16:creationId xmlns:a16="http://schemas.microsoft.com/office/drawing/2014/main" id="{8AA8E182-6FEF-624A-90F2-CE4194E022ED}"/>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2" name="Freeform 66">
                <a:extLst>
                  <a:ext uri="{FF2B5EF4-FFF2-40B4-BE49-F238E27FC236}">
                    <a16:creationId xmlns:a16="http://schemas.microsoft.com/office/drawing/2014/main" id="{B9AA50D2-0505-144F-902F-3D7D795EB890}"/>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3" name="Freeform 67">
                <a:extLst>
                  <a:ext uri="{FF2B5EF4-FFF2-40B4-BE49-F238E27FC236}">
                    <a16:creationId xmlns:a16="http://schemas.microsoft.com/office/drawing/2014/main" id="{416AB57B-502B-394E-AD38-A63DE35BF6AA}"/>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4" name="Freeform 68">
                <a:extLst>
                  <a:ext uri="{FF2B5EF4-FFF2-40B4-BE49-F238E27FC236}">
                    <a16:creationId xmlns:a16="http://schemas.microsoft.com/office/drawing/2014/main" id="{A392FBD1-980B-D442-BCE5-54D92A37454F}"/>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5" name="Freeform 69">
                <a:extLst>
                  <a:ext uri="{FF2B5EF4-FFF2-40B4-BE49-F238E27FC236}">
                    <a16:creationId xmlns:a16="http://schemas.microsoft.com/office/drawing/2014/main" id="{52A95DD9-D0C8-4E49-8467-02A14A666992}"/>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6" name="Freeform 70">
                <a:extLst>
                  <a:ext uri="{FF2B5EF4-FFF2-40B4-BE49-F238E27FC236}">
                    <a16:creationId xmlns:a16="http://schemas.microsoft.com/office/drawing/2014/main" id="{F683CBEB-5487-6747-8780-08FE4B0588CD}"/>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7" name="Freeform 71">
                <a:extLst>
                  <a:ext uri="{FF2B5EF4-FFF2-40B4-BE49-F238E27FC236}">
                    <a16:creationId xmlns:a16="http://schemas.microsoft.com/office/drawing/2014/main" id="{02D8824B-7572-C046-826E-6445D37E5F3A}"/>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8" name="Freeform 72">
                <a:extLst>
                  <a:ext uri="{FF2B5EF4-FFF2-40B4-BE49-F238E27FC236}">
                    <a16:creationId xmlns:a16="http://schemas.microsoft.com/office/drawing/2014/main" id="{6B74F30E-8408-EE42-B41D-4B3A9E43BEBC}"/>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89" name="Freeform 73">
                <a:extLst>
                  <a:ext uri="{FF2B5EF4-FFF2-40B4-BE49-F238E27FC236}">
                    <a16:creationId xmlns:a16="http://schemas.microsoft.com/office/drawing/2014/main" id="{3475DD33-F892-FC4D-AD00-35D36677600A}"/>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0" name="Freeform 74">
                <a:extLst>
                  <a:ext uri="{FF2B5EF4-FFF2-40B4-BE49-F238E27FC236}">
                    <a16:creationId xmlns:a16="http://schemas.microsoft.com/office/drawing/2014/main" id="{86793269-D351-CF46-972B-0CA02FD61D42}"/>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1" name="Freeform 75">
                <a:extLst>
                  <a:ext uri="{FF2B5EF4-FFF2-40B4-BE49-F238E27FC236}">
                    <a16:creationId xmlns:a16="http://schemas.microsoft.com/office/drawing/2014/main" id="{EAEF5FD5-2350-ED4F-8C7D-D07018B99BE1}"/>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2" name="Freeform 76">
                <a:extLst>
                  <a:ext uri="{FF2B5EF4-FFF2-40B4-BE49-F238E27FC236}">
                    <a16:creationId xmlns:a16="http://schemas.microsoft.com/office/drawing/2014/main" id="{9AE84EF5-CE6E-F04C-9AC2-D77A335578B0}"/>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3" name="Rectangle 77">
                <a:extLst>
                  <a:ext uri="{FF2B5EF4-FFF2-40B4-BE49-F238E27FC236}">
                    <a16:creationId xmlns:a16="http://schemas.microsoft.com/office/drawing/2014/main" id="{C8121F74-7AAF-E84C-A3A5-59EFA018BC74}"/>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4" name="Freeform 78">
                <a:extLst>
                  <a:ext uri="{FF2B5EF4-FFF2-40B4-BE49-F238E27FC236}">
                    <a16:creationId xmlns:a16="http://schemas.microsoft.com/office/drawing/2014/main" id="{C7E54F4B-5634-2E47-9CDE-0BE4EEA96F02}"/>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5" name="Rectangle 79">
                <a:extLst>
                  <a:ext uri="{FF2B5EF4-FFF2-40B4-BE49-F238E27FC236}">
                    <a16:creationId xmlns:a16="http://schemas.microsoft.com/office/drawing/2014/main" id="{D8F688C1-5BDA-FE4C-94E8-1B1FD0AEF851}"/>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6" name="Rectangle 80">
                <a:extLst>
                  <a:ext uri="{FF2B5EF4-FFF2-40B4-BE49-F238E27FC236}">
                    <a16:creationId xmlns:a16="http://schemas.microsoft.com/office/drawing/2014/main" id="{921ED94A-7E33-D441-93AF-7224E724E1F7}"/>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7" name="Freeform 81">
                <a:extLst>
                  <a:ext uri="{FF2B5EF4-FFF2-40B4-BE49-F238E27FC236}">
                    <a16:creationId xmlns:a16="http://schemas.microsoft.com/office/drawing/2014/main" id="{8CB7AFC3-0F31-4642-ACAB-ADE6F5673247}"/>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8" name="Freeform 82">
                <a:extLst>
                  <a:ext uri="{FF2B5EF4-FFF2-40B4-BE49-F238E27FC236}">
                    <a16:creationId xmlns:a16="http://schemas.microsoft.com/office/drawing/2014/main" id="{ECAF9985-3890-E942-BB60-2C5116F1F8A6}"/>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99" name="Freeform 83">
                <a:extLst>
                  <a:ext uri="{FF2B5EF4-FFF2-40B4-BE49-F238E27FC236}">
                    <a16:creationId xmlns:a16="http://schemas.microsoft.com/office/drawing/2014/main" id="{C0B7CBEE-7038-954B-9411-F9B1AD65375A}"/>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0" name="Freeform 84">
                <a:extLst>
                  <a:ext uri="{FF2B5EF4-FFF2-40B4-BE49-F238E27FC236}">
                    <a16:creationId xmlns:a16="http://schemas.microsoft.com/office/drawing/2014/main" id="{EF7AB792-5E50-674A-9C04-D4EE4F58850C}"/>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1" name="Freeform 85">
                <a:extLst>
                  <a:ext uri="{FF2B5EF4-FFF2-40B4-BE49-F238E27FC236}">
                    <a16:creationId xmlns:a16="http://schemas.microsoft.com/office/drawing/2014/main" id="{A1DC0469-E096-864E-B86B-D5141187BE2C}"/>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2" name="Freeform 86">
                <a:extLst>
                  <a:ext uri="{FF2B5EF4-FFF2-40B4-BE49-F238E27FC236}">
                    <a16:creationId xmlns:a16="http://schemas.microsoft.com/office/drawing/2014/main" id="{16236A41-1504-8749-93CE-7A3ABE9E4E62}"/>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3" name="Freeform 87">
                <a:extLst>
                  <a:ext uri="{FF2B5EF4-FFF2-40B4-BE49-F238E27FC236}">
                    <a16:creationId xmlns:a16="http://schemas.microsoft.com/office/drawing/2014/main" id="{B6EF46AF-AFD1-A346-A83A-096FEA296C89}"/>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4" name="Freeform 88">
                <a:extLst>
                  <a:ext uri="{FF2B5EF4-FFF2-40B4-BE49-F238E27FC236}">
                    <a16:creationId xmlns:a16="http://schemas.microsoft.com/office/drawing/2014/main" id="{0FE11C6B-9C7E-9D44-A49E-AF28D2017C11}"/>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5" name="Freeform 89">
                <a:extLst>
                  <a:ext uri="{FF2B5EF4-FFF2-40B4-BE49-F238E27FC236}">
                    <a16:creationId xmlns:a16="http://schemas.microsoft.com/office/drawing/2014/main" id="{A9E1C0B1-8210-9A41-971C-1654F55CF0EA}"/>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6" name="Freeform 90">
                <a:extLst>
                  <a:ext uri="{FF2B5EF4-FFF2-40B4-BE49-F238E27FC236}">
                    <a16:creationId xmlns:a16="http://schemas.microsoft.com/office/drawing/2014/main" id="{718C58B1-9E30-B340-B570-B09F3379B468}"/>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7" name="Freeform 91">
                <a:extLst>
                  <a:ext uri="{FF2B5EF4-FFF2-40B4-BE49-F238E27FC236}">
                    <a16:creationId xmlns:a16="http://schemas.microsoft.com/office/drawing/2014/main" id="{D4399F9C-1FFA-414F-B489-D50BA7CFA79C}"/>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08" name="Freeform 92">
                <a:extLst>
                  <a:ext uri="{FF2B5EF4-FFF2-40B4-BE49-F238E27FC236}">
                    <a16:creationId xmlns:a16="http://schemas.microsoft.com/office/drawing/2014/main" id="{B0CA8562-21C5-514B-BA0C-89A1F5E395C6}"/>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pic>
          <p:nvPicPr>
            <p:cNvPr id="240" name="Picture 93">
              <a:extLst>
                <a:ext uri="{FF2B5EF4-FFF2-40B4-BE49-F238E27FC236}">
                  <a16:creationId xmlns:a16="http://schemas.microsoft.com/office/drawing/2014/main" id="{B0330310-8565-AE43-BCFF-1BBF3932551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 Placeholder 8">
            <a:extLst>
              <a:ext uri="{FF2B5EF4-FFF2-40B4-BE49-F238E27FC236}">
                <a16:creationId xmlns:a16="http://schemas.microsoft.com/office/drawing/2014/main" id="{F55A95C4-A6A2-434A-BA0C-955519403CD1}"/>
              </a:ext>
            </a:extLst>
          </p:cNvPr>
          <p:cNvSpPr>
            <a:spLocks noGrp="1"/>
          </p:cNvSpPr>
          <p:nvPr>
            <p:ph type="body" sz="quarter" idx="10" hasCustomPrompt="1"/>
          </p:nvPr>
        </p:nvSpPr>
        <p:spPr>
          <a:xfrm>
            <a:off x="1215342"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309" name="Text Placeholder 8">
            <a:extLst>
              <a:ext uri="{FF2B5EF4-FFF2-40B4-BE49-F238E27FC236}">
                <a16:creationId xmlns:a16="http://schemas.microsoft.com/office/drawing/2014/main" id="{49646854-F32B-DB42-9F28-0CF2DC19438D}"/>
              </a:ext>
            </a:extLst>
          </p:cNvPr>
          <p:cNvSpPr>
            <a:spLocks noGrp="1"/>
          </p:cNvSpPr>
          <p:nvPr>
            <p:ph type="body" sz="quarter" idx="11" hasCustomPrompt="1"/>
          </p:nvPr>
        </p:nvSpPr>
        <p:spPr>
          <a:xfrm>
            <a:off x="1215342"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310" name="Text Placeholder 8">
            <a:extLst>
              <a:ext uri="{FF2B5EF4-FFF2-40B4-BE49-F238E27FC236}">
                <a16:creationId xmlns:a16="http://schemas.microsoft.com/office/drawing/2014/main" id="{5EFE1472-4184-B942-8195-8CADD949BA78}"/>
              </a:ext>
            </a:extLst>
          </p:cNvPr>
          <p:cNvSpPr>
            <a:spLocks noGrp="1"/>
          </p:cNvSpPr>
          <p:nvPr>
            <p:ph type="body" sz="quarter" idx="12" hasCustomPrompt="1"/>
          </p:nvPr>
        </p:nvSpPr>
        <p:spPr>
          <a:xfrm>
            <a:off x="5671455"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311" name="Text Placeholder 8">
            <a:extLst>
              <a:ext uri="{FF2B5EF4-FFF2-40B4-BE49-F238E27FC236}">
                <a16:creationId xmlns:a16="http://schemas.microsoft.com/office/drawing/2014/main" id="{F164C789-92C0-D041-94ED-A2DB456E0500}"/>
              </a:ext>
            </a:extLst>
          </p:cNvPr>
          <p:cNvSpPr>
            <a:spLocks noGrp="1"/>
          </p:cNvSpPr>
          <p:nvPr>
            <p:ph type="body" sz="quarter" idx="13" hasCustomPrompt="1"/>
          </p:nvPr>
        </p:nvSpPr>
        <p:spPr>
          <a:xfrm>
            <a:off x="5671455" y="6294064"/>
            <a:ext cx="4316413" cy="218496"/>
          </a:xfrm>
        </p:spPr>
        <p:txBody>
          <a:bodyPr/>
          <a:lstStyle>
            <a:lvl1pPr marL="0" indent="0">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pic>
        <p:nvPicPr>
          <p:cNvPr id="2" name="Picture 1">
            <a:extLst>
              <a:ext uri="{FF2B5EF4-FFF2-40B4-BE49-F238E27FC236}">
                <a16:creationId xmlns:a16="http://schemas.microsoft.com/office/drawing/2014/main" id="{A58B684D-8A19-44D7-8AB5-952B34BC5AC1}"/>
              </a:ext>
            </a:extLst>
          </p:cNvPr>
          <p:cNvPicPr>
            <a:picLocks noChangeAspect="1"/>
          </p:cNvPicPr>
          <p:nvPr userDrawn="1"/>
        </p:nvPicPr>
        <p:blipFill>
          <a:blip r:embed="rId4"/>
          <a:stretch>
            <a:fillRect/>
          </a:stretch>
        </p:blipFill>
        <p:spPr>
          <a:xfrm>
            <a:off x="471428" y="520707"/>
            <a:ext cx="2289789" cy="996696"/>
          </a:xfrm>
          <a:prstGeom prst="rect">
            <a:avLst/>
          </a:prstGeom>
        </p:spPr>
      </p:pic>
    </p:spTree>
    <p:extLst>
      <p:ext uri="{BB962C8B-B14F-4D97-AF65-F5344CB8AC3E}">
        <p14:creationId xmlns:p14="http://schemas.microsoft.com/office/powerpoint/2010/main" val="34571937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A (Light)">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F60B8D6-0814-45E6-9D76-B471D9E29109}"/>
              </a:ext>
            </a:extLst>
          </p:cNvPr>
          <p:cNvGrpSpPr/>
          <p:nvPr userDrawn="1"/>
        </p:nvGrpSpPr>
        <p:grpSpPr>
          <a:xfrm>
            <a:off x="8110393" y="345440"/>
            <a:ext cx="4093761" cy="6163056"/>
            <a:chOff x="8110393" y="348506"/>
            <a:chExt cx="4048174" cy="6163056"/>
          </a:xfrm>
        </p:grpSpPr>
        <p:pic>
          <p:nvPicPr>
            <p:cNvPr id="4" name="Picture 3">
              <a:extLst>
                <a:ext uri="{FF2B5EF4-FFF2-40B4-BE49-F238E27FC236}">
                  <a16:creationId xmlns:a16="http://schemas.microsoft.com/office/drawing/2014/main" id="{87142BB5-04CE-44CF-94D0-C15B9432BAF2}"/>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r="7384"/>
            <a:stretch/>
          </p:blipFill>
          <p:spPr>
            <a:xfrm>
              <a:off x="8110393" y="348506"/>
              <a:ext cx="3685330" cy="6163056"/>
            </a:xfrm>
            <a:prstGeom prst="rect">
              <a:avLst/>
            </a:prstGeom>
          </p:spPr>
        </p:pic>
        <p:pic>
          <p:nvPicPr>
            <p:cNvPr id="10" name="Picture 9">
              <a:extLst>
                <a:ext uri="{FF2B5EF4-FFF2-40B4-BE49-F238E27FC236}">
                  <a16:creationId xmlns:a16="http://schemas.microsoft.com/office/drawing/2014/main" id="{78DA2907-97D3-45DE-BDC9-82F49E573F0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3036" r="37846"/>
            <a:stretch/>
          </p:blipFill>
          <p:spPr>
            <a:xfrm flipH="1">
              <a:off x="11795723" y="348506"/>
              <a:ext cx="362844" cy="6163056"/>
            </a:xfrm>
            <a:prstGeom prst="rect">
              <a:avLst/>
            </a:prstGeom>
          </p:spPr>
        </p:pic>
      </p:gr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7171481" cy="5886722"/>
          </a:xfrm>
        </p:spPr>
        <p:txBody>
          <a:bodyPr anchor="ctr"/>
          <a:lstStyle>
            <a:lvl1pPr>
              <a:defRPr>
                <a:solidFill>
                  <a:schemeClr val="tx1"/>
                </a:solidFill>
              </a:defRPr>
            </a:lvl1pPr>
          </a:lstStyle>
          <a:p>
            <a:r>
              <a:rPr lang="en-US" dirty="0"/>
              <a:t>Section Divider</a:t>
            </a:r>
          </a:p>
        </p:txBody>
      </p:sp>
    </p:spTree>
    <p:extLst>
      <p:ext uri="{BB962C8B-B14F-4D97-AF65-F5344CB8AC3E}">
        <p14:creationId xmlns:p14="http://schemas.microsoft.com/office/powerpoint/2010/main" val="883495583"/>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B">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accent6"/>
                </a:solidFill>
              </a:defRPr>
            </a:lvl1pPr>
          </a:lstStyle>
          <a:p>
            <a:r>
              <a:rPr lang="en-US" dirty="0"/>
              <a:t>Section Divider</a:t>
            </a:r>
          </a:p>
        </p:txBody>
      </p:sp>
      <p:grpSp>
        <p:nvGrpSpPr>
          <p:cNvPr id="2" name="Group 1">
            <a:extLst>
              <a:ext uri="{FF2B5EF4-FFF2-40B4-BE49-F238E27FC236}">
                <a16:creationId xmlns:a16="http://schemas.microsoft.com/office/drawing/2014/main" id="{CEC3428B-6F35-402C-85CB-C9ECDC493DD3}"/>
              </a:ext>
            </a:extLst>
          </p:cNvPr>
          <p:cNvGrpSpPr/>
          <p:nvPr userDrawn="1"/>
        </p:nvGrpSpPr>
        <p:grpSpPr>
          <a:xfrm>
            <a:off x="6866727" y="2546809"/>
            <a:ext cx="5325273" cy="4340219"/>
            <a:chOff x="6474841" y="2300067"/>
            <a:chExt cx="5325273" cy="4340219"/>
          </a:xfrm>
        </p:grpSpPr>
        <p:pic>
          <p:nvPicPr>
            <p:cNvPr id="4" name="Picture 3">
              <a:extLst>
                <a:ext uri="{FF2B5EF4-FFF2-40B4-BE49-F238E27FC236}">
                  <a16:creationId xmlns:a16="http://schemas.microsoft.com/office/drawing/2014/main" id="{B6233F96-E137-4FCD-993B-67C4A94BBE1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7" name="Picture 6">
              <a:extLst>
                <a:ext uri="{FF2B5EF4-FFF2-40B4-BE49-F238E27FC236}">
                  <a16:creationId xmlns:a16="http://schemas.microsoft.com/office/drawing/2014/main" id="{D5B2CAB7-5778-4803-B215-1A4A7CA2C9D8}"/>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5136980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B (Light)">
    <p:bg>
      <p:bgRef idx="1001">
        <a:schemeClr val="bg1"/>
      </p:bgRef>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3038FE-E413-6546-B636-5C7F06D4BBBE}"/>
              </a:ext>
            </a:extLst>
          </p:cNvPr>
          <p:cNvSpPr>
            <a:spLocks noGrp="1"/>
          </p:cNvSpPr>
          <p:nvPr>
            <p:ph type="title" hasCustomPrompt="1"/>
          </p:nvPr>
        </p:nvSpPr>
        <p:spPr>
          <a:xfrm>
            <a:off x="571982" y="486138"/>
            <a:ext cx="6280231" cy="5886722"/>
          </a:xfrm>
        </p:spPr>
        <p:txBody>
          <a:bodyPr anchor="ctr"/>
          <a:lstStyle>
            <a:lvl1pPr>
              <a:defRPr>
                <a:solidFill>
                  <a:schemeClr val="tx1"/>
                </a:solidFill>
              </a:defRPr>
            </a:lvl1pPr>
          </a:lstStyle>
          <a:p>
            <a:r>
              <a:rPr lang="en-US" dirty="0"/>
              <a:t>Section Divider</a:t>
            </a:r>
          </a:p>
        </p:txBody>
      </p:sp>
      <p:grpSp>
        <p:nvGrpSpPr>
          <p:cNvPr id="6" name="Group 5">
            <a:extLst>
              <a:ext uri="{FF2B5EF4-FFF2-40B4-BE49-F238E27FC236}">
                <a16:creationId xmlns:a16="http://schemas.microsoft.com/office/drawing/2014/main" id="{E90DBD71-FA97-45CD-B1CF-1FEB2194933C}"/>
              </a:ext>
            </a:extLst>
          </p:cNvPr>
          <p:cNvGrpSpPr/>
          <p:nvPr userDrawn="1"/>
        </p:nvGrpSpPr>
        <p:grpSpPr>
          <a:xfrm>
            <a:off x="6866727" y="2546809"/>
            <a:ext cx="5325273" cy="4340219"/>
            <a:chOff x="6474841" y="2300067"/>
            <a:chExt cx="5325273" cy="4340219"/>
          </a:xfrm>
        </p:grpSpPr>
        <p:pic>
          <p:nvPicPr>
            <p:cNvPr id="7" name="Picture 6">
              <a:extLst>
                <a:ext uri="{FF2B5EF4-FFF2-40B4-BE49-F238E27FC236}">
                  <a16:creationId xmlns:a16="http://schemas.microsoft.com/office/drawing/2014/main" id="{3DDAF66A-9F36-4E68-BFD1-E74892B28E54}"/>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t="18335" r="7384"/>
            <a:stretch/>
          </p:blipFill>
          <p:spPr>
            <a:xfrm rot="5400000">
              <a:off x="7201411" y="1573497"/>
              <a:ext cx="3872133" cy="5325273"/>
            </a:xfrm>
            <a:prstGeom prst="rect">
              <a:avLst/>
            </a:prstGeom>
          </p:spPr>
        </p:pic>
        <p:pic>
          <p:nvPicPr>
            <p:cNvPr id="8" name="Picture 7">
              <a:extLst>
                <a:ext uri="{FF2B5EF4-FFF2-40B4-BE49-F238E27FC236}">
                  <a16:creationId xmlns:a16="http://schemas.microsoft.com/office/drawing/2014/main" id="{6846A800-E8E5-4042-BC8A-F6298142C81C}"/>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l="51515" t="18335" r="37288"/>
            <a:stretch/>
          </p:blipFill>
          <p:spPr>
            <a:xfrm rot="16200000" flipV="1">
              <a:off x="8903435" y="3743606"/>
              <a:ext cx="468086" cy="5325273"/>
            </a:xfrm>
            <a:prstGeom prst="rect">
              <a:avLst/>
            </a:prstGeom>
          </p:spPr>
        </p:pic>
      </p:grpSp>
    </p:spTree>
    <p:extLst>
      <p:ext uri="{BB962C8B-B14F-4D97-AF65-F5344CB8AC3E}">
        <p14:creationId xmlns:p14="http://schemas.microsoft.com/office/powerpoint/2010/main" val="3635559495"/>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89BCA99-0D60-4543-BB21-A7AFDC608E34}"/>
              </a:ext>
            </a:extLst>
          </p:cNvPr>
          <p:cNvSpPr/>
          <p:nvPr userDrawn="1"/>
        </p:nvSpPr>
        <p:spPr>
          <a:xfrm>
            <a:off x="0" y="4143737"/>
            <a:ext cx="12192000" cy="2714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9E71DA87-721A-4C49-ABAF-FB0C0F7C4F29}"/>
              </a:ext>
            </a:extLst>
          </p:cNvPr>
          <p:cNvSpPr txBox="1"/>
          <p:nvPr userDrawn="1"/>
        </p:nvSpPr>
        <p:spPr>
          <a:xfrm>
            <a:off x="659756" y="2232444"/>
            <a:ext cx="7708741" cy="814069"/>
          </a:xfrm>
          <a:prstGeom prst="rect">
            <a:avLst/>
          </a:prstGeom>
          <a:noFill/>
        </p:spPr>
        <p:txBody>
          <a:bodyPr wrap="square" lIns="0" tIns="0" rIns="0" bIns="0" rtlCol="0">
            <a:noAutofit/>
          </a:bodyPr>
          <a:lstStyle/>
          <a:p>
            <a:pPr algn="l">
              <a:lnSpc>
                <a:spcPct val="130000"/>
              </a:lnSpc>
            </a:pPr>
            <a:r>
              <a:rPr lang="en-US" b="0" i="0" dirty="0">
                <a:solidFill>
                  <a:schemeClr val="bg1"/>
                </a:solidFill>
                <a:latin typeface="Gotham Rounded Book" pitchFamily="2" charset="77"/>
              </a:rPr>
              <a:t>Go to the official federal source of cancer prevention information: </a:t>
            </a:r>
          </a:p>
          <a:p>
            <a:pPr algn="l">
              <a:lnSpc>
                <a:spcPct val="130000"/>
              </a:lnSpc>
            </a:pPr>
            <a:r>
              <a:rPr lang="en-US" sz="2000" b="0" i="0" dirty="0">
                <a:solidFill>
                  <a:schemeClr val="bg1"/>
                </a:solidFill>
                <a:latin typeface="Gotham Rounded Medium" pitchFamily="2" charset="77"/>
              </a:rPr>
              <a:t>www.cdc.gov/cancer</a:t>
            </a:r>
          </a:p>
        </p:txBody>
      </p:sp>
      <p:sp>
        <p:nvSpPr>
          <p:cNvPr id="7" name="TextBox 6">
            <a:extLst>
              <a:ext uri="{FF2B5EF4-FFF2-40B4-BE49-F238E27FC236}">
                <a16:creationId xmlns:a16="http://schemas.microsoft.com/office/drawing/2014/main" id="{26819413-8D96-284C-B058-30D7D098C4C2}"/>
              </a:ext>
            </a:extLst>
          </p:cNvPr>
          <p:cNvSpPr txBox="1"/>
          <p:nvPr userDrawn="1"/>
        </p:nvSpPr>
        <p:spPr>
          <a:xfrm>
            <a:off x="5474826" y="5014606"/>
            <a:ext cx="5833641" cy="559689"/>
          </a:xfrm>
          <a:prstGeom prst="rect">
            <a:avLst/>
          </a:prstGeom>
          <a:noFill/>
        </p:spPr>
        <p:txBody>
          <a:bodyPr wrap="square" lIns="0" tIns="0" rIns="0" bIns="0" rtlCol="0" anchor="ctr">
            <a:noAutofit/>
          </a:bodyPr>
          <a:lstStyle/>
          <a:p>
            <a:pPr algn="r">
              <a:lnSpc>
                <a:spcPct val="130000"/>
              </a:lnSpc>
            </a:pPr>
            <a:r>
              <a:rPr lang="en-US" sz="1800" b="0" i="0" dirty="0">
                <a:solidFill>
                  <a:schemeClr val="bg2"/>
                </a:solidFill>
                <a:latin typeface="Gotham Rounded Medium" pitchFamily="2" charset="77"/>
              </a:rPr>
              <a:t>Division of Cancer Prevention and Control</a:t>
            </a:r>
          </a:p>
          <a:p>
            <a:pPr algn="r">
              <a:lnSpc>
                <a:spcPct val="130000"/>
              </a:lnSpc>
            </a:pPr>
            <a:r>
              <a:rPr lang="en-US" sz="1600" b="0" i="0" dirty="0">
                <a:solidFill>
                  <a:schemeClr val="tx1"/>
                </a:solidFill>
                <a:latin typeface="Gotham Rounded Book" pitchFamily="2" charset="77"/>
              </a:rPr>
              <a:t>Reliable. Trusted. Scientific.</a:t>
            </a:r>
          </a:p>
        </p:txBody>
      </p:sp>
      <p:sp>
        <p:nvSpPr>
          <p:cNvPr id="8" name="TextBox 7">
            <a:extLst>
              <a:ext uri="{FF2B5EF4-FFF2-40B4-BE49-F238E27FC236}">
                <a16:creationId xmlns:a16="http://schemas.microsoft.com/office/drawing/2014/main" id="{FA19BB43-5C52-EB4E-866C-3756F69A104F}"/>
              </a:ext>
            </a:extLst>
          </p:cNvPr>
          <p:cNvSpPr txBox="1"/>
          <p:nvPr userDrawn="1"/>
        </p:nvSpPr>
        <p:spPr>
          <a:xfrm>
            <a:off x="659756" y="6382778"/>
            <a:ext cx="10810755" cy="197287"/>
          </a:xfrm>
          <a:prstGeom prst="rect">
            <a:avLst/>
          </a:prstGeom>
          <a:noFill/>
        </p:spPr>
        <p:txBody>
          <a:bodyPr wrap="square" lIns="0" tIns="0" rIns="0" bIns="0" rtlCol="0">
            <a:noAutofit/>
          </a:bodyPr>
          <a:lstStyle/>
          <a:p>
            <a:pPr algn="just">
              <a:lnSpc>
                <a:spcPct val="130000"/>
              </a:lnSpc>
            </a:pPr>
            <a:r>
              <a:rPr lang="en-US" sz="1000" b="0" i="1" dirty="0">
                <a:solidFill>
                  <a:schemeClr val="tx1"/>
                </a:solidFill>
                <a:latin typeface="Gotham Rounded Book Italic" pitchFamily="2" charset="77"/>
              </a:rPr>
              <a:t>The findings and conclusions in this report are those of the authors and do not necessarily represent the official position of the Centers for Disease Control and Prevention.</a:t>
            </a:r>
          </a:p>
          <a:p>
            <a:pPr algn="just">
              <a:lnSpc>
                <a:spcPct val="130000"/>
              </a:lnSpc>
            </a:pPr>
            <a:endParaRPr lang="en-US" sz="1000" b="0" i="1" dirty="0">
              <a:solidFill>
                <a:schemeClr val="tx1"/>
              </a:solidFill>
              <a:latin typeface="Gotham Rounded Book Italic" pitchFamily="2" charset="77"/>
            </a:endParaRPr>
          </a:p>
        </p:txBody>
      </p:sp>
      <p:sp>
        <p:nvSpPr>
          <p:cNvPr id="9" name="TextBox 8">
            <a:extLst>
              <a:ext uri="{FF2B5EF4-FFF2-40B4-BE49-F238E27FC236}">
                <a16:creationId xmlns:a16="http://schemas.microsoft.com/office/drawing/2014/main" id="{B5A313BA-7B6B-B140-BD0B-4D27DD23A01F}"/>
              </a:ext>
            </a:extLst>
          </p:cNvPr>
          <p:cNvSpPr txBox="1"/>
          <p:nvPr userDrawn="1"/>
        </p:nvSpPr>
        <p:spPr>
          <a:xfrm>
            <a:off x="659756" y="1085207"/>
            <a:ext cx="7708741" cy="598625"/>
          </a:xfrm>
          <a:prstGeom prst="rect">
            <a:avLst/>
          </a:prstGeom>
          <a:noFill/>
        </p:spPr>
        <p:txBody>
          <a:bodyPr wrap="square" lIns="0" tIns="0" rIns="0" bIns="0" rtlCol="0">
            <a:noAutofit/>
          </a:bodyPr>
          <a:lstStyle/>
          <a:p>
            <a:pPr algn="l">
              <a:lnSpc>
                <a:spcPct val="130000"/>
              </a:lnSpc>
            </a:pPr>
            <a:r>
              <a:rPr lang="en-US" sz="3600" b="0" i="0" dirty="0">
                <a:solidFill>
                  <a:schemeClr val="bg1"/>
                </a:solidFill>
                <a:latin typeface="Gotham Rounded Book" pitchFamily="2" charset="77"/>
              </a:rPr>
              <a:t>Thank you!</a:t>
            </a:r>
            <a:endParaRPr lang="en-US" sz="3600" b="0" i="0" dirty="0">
              <a:solidFill>
                <a:schemeClr val="bg1"/>
              </a:solidFill>
              <a:latin typeface="Gotham Rounded Medium" pitchFamily="2" charset="77"/>
            </a:endParaRPr>
          </a:p>
        </p:txBody>
      </p:sp>
      <p:pic>
        <p:nvPicPr>
          <p:cNvPr id="4" name="Picture 3">
            <a:extLst>
              <a:ext uri="{FF2B5EF4-FFF2-40B4-BE49-F238E27FC236}">
                <a16:creationId xmlns:a16="http://schemas.microsoft.com/office/drawing/2014/main" id="{49EA8B89-7BFD-824D-9956-5A22B7571A36}"/>
              </a:ext>
            </a:extLst>
          </p:cNvPr>
          <p:cNvPicPr>
            <a:picLocks noChangeAspect="1"/>
          </p:cNvPicPr>
          <p:nvPr userDrawn="1"/>
        </p:nvPicPr>
        <p:blipFill>
          <a:blip r:embed="rId2"/>
          <a:stretch>
            <a:fillRect/>
          </a:stretch>
        </p:blipFill>
        <p:spPr>
          <a:xfrm>
            <a:off x="636606" y="4754735"/>
            <a:ext cx="2485199" cy="1079430"/>
          </a:xfrm>
          <a:prstGeom prst="rect">
            <a:avLst/>
          </a:prstGeom>
        </p:spPr>
      </p:pic>
      <p:pic>
        <p:nvPicPr>
          <p:cNvPr id="6" name="Picture 5">
            <a:extLst>
              <a:ext uri="{FF2B5EF4-FFF2-40B4-BE49-F238E27FC236}">
                <a16:creationId xmlns:a16="http://schemas.microsoft.com/office/drawing/2014/main" id="{8DA40169-B336-469C-8BE6-1C46B4A4C2E2}"/>
              </a:ext>
            </a:extLst>
          </p:cNvPr>
          <p:cNvPicPr>
            <a:picLocks noChangeAspect="1"/>
          </p:cNvPicPr>
          <p:nvPr userDrawn="1"/>
        </p:nvPicPr>
        <p:blipFill rotWithShape="1">
          <a:blip r:embed="rId3" cstate="print">
            <a:alphaModFix amt="20000"/>
            <a:extLst>
              <a:ext uri="{28A0092B-C50C-407E-A947-70E740481C1C}">
                <a14:useLocalDpi xmlns:a14="http://schemas.microsoft.com/office/drawing/2010/main" val="0"/>
              </a:ext>
            </a:extLst>
          </a:blip>
          <a:srcRect r="6147" b="33908"/>
          <a:stretch/>
        </p:blipFill>
        <p:spPr>
          <a:xfrm>
            <a:off x="8646287" y="253540"/>
            <a:ext cx="3545713" cy="3890198"/>
          </a:xfrm>
          <a:prstGeom prst="rect">
            <a:avLst/>
          </a:prstGeom>
        </p:spPr>
      </p:pic>
    </p:spTree>
    <p:extLst>
      <p:ext uri="{BB962C8B-B14F-4D97-AF65-F5344CB8AC3E}">
        <p14:creationId xmlns:p14="http://schemas.microsoft.com/office/powerpoint/2010/main" val="3763644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6043"/>
          </a:xfrm>
        </p:spPr>
        <p:txBody>
          <a:bodyPr/>
          <a:lstStyle>
            <a:lvl1pPr>
              <a:defRPr b="1"/>
            </a:lvl1pPr>
          </a:lstStyle>
          <a:p>
            <a:r>
              <a:rPr lang="en-US" dirty="0"/>
              <a:t>One Column</a:t>
            </a:r>
          </a:p>
        </p:txBody>
      </p:sp>
      <p:sp>
        <p:nvSpPr>
          <p:cNvPr id="3" name="Content Placeholder 2"/>
          <p:cNvSpPr>
            <a:spLocks noGrp="1"/>
          </p:cNvSpPr>
          <p:nvPr>
            <p:ph idx="1"/>
          </p:nvPr>
        </p:nvSpPr>
        <p:spPr>
          <a:xfrm>
            <a:off x="838200" y="1383389"/>
            <a:ext cx="10515600" cy="4351338"/>
          </a:xfrm>
        </p:spPr>
        <p:txBody>
          <a:bodyPr/>
          <a:lstStyle>
            <a:lvl2pPr>
              <a:buClr>
                <a:srgbClr val="999E40"/>
              </a:buClr>
              <a:defRPr/>
            </a:lvl2pPr>
            <a:lvl3pPr marL="1143000" indent="-228600">
              <a:buFont typeface="Wingdings" panose="05000000000000000000"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8"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9" name="Group 8"/>
          <p:cNvGrpSpPr/>
          <p:nvPr userDrawn="1"/>
        </p:nvGrpSpPr>
        <p:grpSpPr>
          <a:xfrm>
            <a:off x="7167134" y="6512561"/>
            <a:ext cx="2024776" cy="345440"/>
            <a:chOff x="7167135" y="6788149"/>
            <a:chExt cx="2012240" cy="139701"/>
          </a:xfrm>
          <a:solidFill>
            <a:schemeClr val="accent1"/>
          </a:solidFill>
        </p:grpSpPr>
        <p:sp>
          <p:nvSpPr>
            <p:cNvPr id="10"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1"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2"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3"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ight Triangle 13"/>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5"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6" name="TextBox 15"/>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7" name="Straight Connector 16"/>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31284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609600" y="5791200"/>
            <a:ext cx="109728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90132434"/>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61339"/>
          </a:xfrm>
        </p:spPr>
        <p:txBody>
          <a:bodyPr anchor="ctr" anchorCtr="0">
            <a:normAutofit/>
          </a:bodyPr>
          <a:lstStyle>
            <a:lvl1pPr>
              <a:defRPr sz="3600" b="1"/>
            </a:lvl1pPr>
          </a:lstStyle>
          <a:p>
            <a:r>
              <a:rPr lang="en-US" dirty="0"/>
              <a:t>Click to edit Master title style</a:t>
            </a:r>
          </a:p>
        </p:txBody>
      </p:sp>
      <p:sp>
        <p:nvSpPr>
          <p:cNvPr id="4" name="Content Placeholder 3"/>
          <p:cNvSpPr>
            <a:spLocks noGrp="1"/>
          </p:cNvSpPr>
          <p:nvPr>
            <p:ph sz="quarter" idx="10"/>
          </p:nvPr>
        </p:nvSpPr>
        <p:spPr>
          <a:xfrm>
            <a:off x="838200" y="1719071"/>
            <a:ext cx="10515600" cy="4510279"/>
          </a:xfrm>
        </p:spPr>
        <p:txBody>
          <a:bodyPr/>
          <a:lstStyle>
            <a:lvl1pPr>
              <a:lnSpc>
                <a:spcPct val="100000"/>
              </a:lnSpc>
              <a:buClr>
                <a:schemeClr val="tx2"/>
              </a:buClr>
              <a:defRPr>
                <a:latin typeface="Calibri" panose="020F0502020204030204" pitchFamily="34" charset="0"/>
              </a:defRPr>
            </a:lvl1pPr>
            <a:lvl2pPr marL="800100" indent="-342900">
              <a:lnSpc>
                <a:spcPct val="100000"/>
              </a:lnSpc>
              <a:buClr>
                <a:schemeClr val="accent4"/>
              </a:buClr>
              <a:buFont typeface="Arial" panose="020B0604020202020204" pitchFamily="34" charset="0"/>
              <a:buChar char="•"/>
              <a:defRPr>
                <a:latin typeface="Calibri" panose="020F0502020204030204" pitchFamily="34" charset="0"/>
              </a:defRPr>
            </a:lvl2pPr>
            <a:lvl3pPr marL="1143000" indent="-228600">
              <a:lnSpc>
                <a:spcPct val="100000"/>
              </a:lnSpc>
              <a:buClr>
                <a:schemeClr val="accent1"/>
              </a:buClr>
              <a:buFont typeface="Wingdings" panose="05000000000000000000" pitchFamily="2" charset="2"/>
              <a:buChar char="§"/>
              <a:defRPr>
                <a:latin typeface="Calibri" panose="020F0502020204030204" pitchFamily="34" charset="0"/>
              </a:defRPr>
            </a:lvl3pPr>
            <a:lvl4pPr>
              <a:lnSpc>
                <a:spcPct val="100000"/>
              </a:lnSpc>
              <a:defRPr>
                <a:latin typeface="Calibri" panose="020F0502020204030204" pitchFamily="34" charset="0"/>
              </a:defRPr>
            </a:lvl4pPr>
            <a:lvl5pPr>
              <a:lnSpc>
                <a:spcPct val="100000"/>
              </a:lnSpc>
              <a:defRPr>
                <a:latin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grpSp>
        <p:nvGrpSpPr>
          <p:cNvPr id="6" name="Group 5"/>
          <p:cNvGrpSpPr/>
          <p:nvPr userDrawn="1"/>
        </p:nvGrpSpPr>
        <p:grpSpPr>
          <a:xfrm>
            <a:off x="7167134" y="6512561"/>
            <a:ext cx="2024776" cy="345440"/>
            <a:chOff x="7167135" y="6788149"/>
            <a:chExt cx="2012240" cy="139701"/>
          </a:xfrm>
          <a:solidFill>
            <a:schemeClr val="accent1"/>
          </a:solidFill>
        </p:grpSpPr>
        <p:sp>
          <p:nvSpPr>
            <p:cNvPr id="7"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sp>
          <p:nvSpPr>
            <p:cNvPr id="8"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grpSp>
      <p:sp>
        <p:nvSpPr>
          <p:cNvPr id="9"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2F59"/>
              </a:solidFill>
              <a:effectLst/>
              <a:uLnTx/>
              <a:uFillTx/>
            </a:endParaRPr>
          </a:p>
        </p:txBody>
      </p:sp>
      <p:sp>
        <p:nvSpPr>
          <p:cNvPr id="10" name="Rectangle 24"/>
          <p:cNvSpPr>
            <a:spLocks noChangeArrowheads="1"/>
          </p:cNvSpPr>
          <p:nvPr userDrawn="1"/>
        </p:nvSpPr>
        <p:spPr bwMode="auto">
          <a:xfrm>
            <a:off x="11190732" y="6512561"/>
            <a:ext cx="1013830" cy="345440"/>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tx2"/>
              </a:solidFill>
              <a:effectLst/>
              <a:uLnTx/>
              <a:uFillTx/>
            </a:endParaRPr>
          </a:p>
        </p:txBody>
      </p:sp>
      <p:sp>
        <p:nvSpPr>
          <p:cNvPr id="11" name="Right Triangle 10"/>
          <p:cNvSpPr/>
          <p:nvPr userDrawn="1"/>
        </p:nvSpPr>
        <p:spPr>
          <a:xfrm>
            <a:off x="7167133" y="6512560"/>
            <a:ext cx="461557" cy="345441"/>
          </a:xfrm>
          <a:prstGeom prst="rtTriangle">
            <a:avLst/>
          </a:prstGeom>
          <a:solidFill>
            <a:srgbClr val="002F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D"/>
              </a:solidFill>
              <a:effectLst/>
              <a:uLnTx/>
              <a:uFillTx/>
              <a:latin typeface="Rockwell"/>
              <a:ea typeface="+mn-ea"/>
              <a:cs typeface="+mn-cs"/>
            </a:endParaRPr>
          </a:p>
        </p:txBody>
      </p:sp>
      <p:sp>
        <p:nvSpPr>
          <p:cNvPr id="12" name="TextBox 11"/>
          <p:cNvSpPr txBox="1"/>
          <p:nvPr userDrawn="1"/>
        </p:nvSpPr>
        <p:spPr>
          <a:xfrm>
            <a:off x="57150" y="6492918"/>
            <a:ext cx="5485352" cy="3847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900" b="0" i="0" u="none" strike="noStrike" kern="0" cap="none" spc="0" normalizeH="0" baseline="0" noProof="0" dirty="0">
                <a:ln>
                  <a:noFill/>
                </a:ln>
                <a:solidFill>
                  <a:schemeClr val="bg1"/>
                </a:solidFill>
                <a:effectLst/>
                <a:uLnTx/>
                <a:uFillTx/>
              </a:rPr>
              <a:t>RELIABLE      TRUSTED      SCIENTIFIC      DCPC</a:t>
            </a:r>
          </a:p>
        </p:txBody>
      </p:sp>
      <p:cxnSp>
        <p:nvCxnSpPr>
          <p:cNvPr id="13" name="Straight Connector 12"/>
          <p:cNvCxnSpPr/>
          <p:nvPr userDrawn="1"/>
        </p:nvCxnSpPr>
        <p:spPr>
          <a:xfrm>
            <a:off x="1413923" y="6583201"/>
            <a:ext cx="0" cy="204153"/>
          </a:xfrm>
          <a:prstGeom prst="line">
            <a:avLst/>
          </a:prstGeom>
          <a:noFill/>
          <a:ln w="19050" cap="flat" cmpd="sng" algn="ctr">
            <a:solidFill>
              <a:schemeClr val="accent1"/>
            </a:solidFill>
            <a:prstDash val="solid"/>
            <a:miter lim="800000"/>
          </a:ln>
          <a:effectLst/>
        </p:spPr>
      </p:cxnSp>
      <p:cxnSp>
        <p:nvCxnSpPr>
          <p:cNvPr id="14" name="Straight Connector 13"/>
          <p:cNvCxnSpPr/>
          <p:nvPr userDrawn="1"/>
        </p:nvCxnSpPr>
        <p:spPr>
          <a:xfrm>
            <a:off x="2799826" y="6584630"/>
            <a:ext cx="0" cy="204153"/>
          </a:xfrm>
          <a:prstGeom prst="line">
            <a:avLst/>
          </a:prstGeom>
          <a:noFill/>
          <a:ln w="19050" cap="flat" cmpd="sng" algn="ctr">
            <a:solidFill>
              <a:schemeClr val="accent1"/>
            </a:solidFill>
            <a:prstDash val="solid"/>
            <a:miter lim="800000"/>
          </a:ln>
          <a:effectLst/>
        </p:spPr>
      </p:cxnSp>
      <p:cxnSp>
        <p:nvCxnSpPr>
          <p:cNvPr id="15" name="Straight Connector 14"/>
          <p:cNvCxnSpPr/>
          <p:nvPr userDrawn="1"/>
        </p:nvCxnSpPr>
        <p:spPr>
          <a:xfrm>
            <a:off x="4483370" y="6583201"/>
            <a:ext cx="0" cy="204153"/>
          </a:xfrm>
          <a:prstGeom prst="line">
            <a:avLst/>
          </a:prstGeom>
          <a:noFill/>
          <a:ln w="19050" cap="flat" cmpd="sng" algn="ctr">
            <a:solidFill>
              <a:schemeClr val="accent1"/>
            </a:solidFill>
            <a:prstDash val="solid"/>
            <a:miter lim="800000"/>
          </a:ln>
          <a:effectLst/>
        </p:spPr>
      </p:cxnSp>
      <p:sp>
        <p:nvSpPr>
          <p:cNvPr id="16" name="TextBox 15"/>
          <p:cNvSpPr txBox="1"/>
          <p:nvPr userDrawn="1"/>
        </p:nvSpPr>
        <p:spPr>
          <a:xfrm>
            <a:off x="11633200" y="6543719"/>
            <a:ext cx="466595" cy="276999"/>
          </a:xfrm>
          <a:prstGeom prst="rect">
            <a:avLst/>
          </a:prstGeom>
          <a:noFill/>
        </p:spPr>
        <p:txBody>
          <a:bodyPr wrap="square" rtlCol="0">
            <a:spAutoFit/>
          </a:bodyPr>
          <a:lstStyle/>
          <a:p>
            <a:pPr algn="r"/>
            <a:fld id="{9AD7C989-2ABF-4356-865E-C635B54E1EE3}" type="slidenum">
              <a:rPr lang="en-US" sz="1200" b="1" smtClean="0">
                <a:solidFill>
                  <a:schemeClr val="tx2"/>
                </a:solidFill>
                <a:latin typeface="Calibri" panose="020F0502020204030204" pitchFamily="34" charset="0"/>
              </a:rPr>
              <a:pPr algn="r"/>
              <a:t>‹#›</a:t>
            </a:fld>
            <a:endParaRPr lang="en-US" sz="1200" b="1" dirty="0">
              <a:solidFill>
                <a:schemeClr val="tx2"/>
              </a:solidFill>
              <a:latin typeface="Calibri" panose="020F0502020204030204" pitchFamily="34" charset="0"/>
            </a:endParaRPr>
          </a:p>
        </p:txBody>
      </p:sp>
    </p:spTree>
    <p:extLst>
      <p:ext uri="{BB962C8B-B14F-4D97-AF65-F5344CB8AC3E}">
        <p14:creationId xmlns:p14="http://schemas.microsoft.com/office/powerpoint/2010/main" val="1246347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wo Items with Cap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8320"/>
            <a:ext cx="10515600" cy="1014984"/>
          </a:xfrm>
        </p:spPr>
        <p:txBody>
          <a:bodyPr/>
          <a:lstStyle>
            <a:lvl1pPr>
              <a:defRPr b="1" baseline="0"/>
            </a:lvl1pPr>
          </a:lstStyle>
          <a:p>
            <a:r>
              <a:rPr lang="en-US" b="1" dirty="0"/>
              <a:t>Two Items with Captions</a:t>
            </a:r>
            <a:endParaRPr lang="en-US" dirty="0"/>
          </a:p>
        </p:txBody>
      </p:sp>
      <p:sp>
        <p:nvSpPr>
          <p:cNvPr id="3" name="Content Placeholder 2"/>
          <p:cNvSpPr>
            <a:spLocks noGrp="1"/>
          </p:cNvSpPr>
          <p:nvPr>
            <p:ph sz="half" idx="1" hasCustomPrompt="1"/>
          </p:nvPr>
        </p:nvSpPr>
        <p:spPr>
          <a:xfrm>
            <a:off x="838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a table, graph, picture, or video. Resize using the sizing handles at the edge of the item.</a:t>
            </a:r>
          </a:p>
          <a:p>
            <a:pPr lvl="0"/>
            <a:endParaRPr lang="en-US" dirty="0"/>
          </a:p>
        </p:txBody>
      </p:sp>
      <p:sp>
        <p:nvSpPr>
          <p:cNvPr id="4" name="Content Placeholder 3"/>
          <p:cNvSpPr>
            <a:spLocks noGrp="1"/>
          </p:cNvSpPr>
          <p:nvPr>
            <p:ph sz="half" idx="2" hasCustomPrompt="1"/>
          </p:nvPr>
        </p:nvSpPr>
        <p:spPr>
          <a:xfrm>
            <a:off x="6172200" y="1390650"/>
            <a:ext cx="5181600" cy="395287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vl2pPr>
              <a:buClr>
                <a:schemeClr val="accent1"/>
              </a:buClr>
              <a:defRPr/>
            </a:lvl2pPr>
            <a:lvl3pPr marL="1143000" indent="-228600">
              <a:buFont typeface="Wingdings" panose="05000000000000000000" pitchFamily="2" charset="2"/>
              <a:buChar char="§"/>
              <a:defRPr/>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icons below to insert a table, graph, picture, or video. Resize using the sizing handles at the edge of the item.</a:t>
            </a:r>
          </a:p>
          <a:p>
            <a:pPr lvl="0"/>
            <a:endParaRPr lang="en-US" dirty="0"/>
          </a:p>
        </p:txBody>
      </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0" name="Group 9"/>
          <p:cNvGrpSpPr/>
          <p:nvPr userDrawn="1"/>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Right Triangle 14"/>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7" name="TextBox 16"/>
          <p:cNvSpPr txBox="1"/>
          <p:nvPr userDrawn="1"/>
        </p:nvSpPr>
        <p:spPr>
          <a:xfrm>
            <a:off x="57150" y="6492918"/>
            <a:ext cx="5485352" cy="384721"/>
          </a:xfrm>
          <a:prstGeom prst="rect">
            <a:avLst/>
          </a:prstGeom>
          <a:noFill/>
        </p:spPr>
        <p:txBody>
          <a:bodyPr wrap="square" rtlCol="0">
            <a:spAutoFit/>
          </a:bodyPr>
          <a:lstStyle/>
          <a:p>
            <a:r>
              <a:rPr lang="en-US" sz="1900" dirty="0">
                <a:solidFill>
                  <a:schemeClr val="bg1"/>
                </a:solidFill>
              </a:rPr>
              <a:t>RELIABLE      TRUSTED      SCIENTIFIC      </a:t>
            </a:r>
            <a:r>
              <a:rPr lang="en-US" sz="1900" dirty="0">
                <a:solidFill>
                  <a:schemeClr val="accent1"/>
                </a:solidFill>
              </a:rPr>
              <a:t>DCPC</a:t>
            </a:r>
          </a:p>
        </p:txBody>
      </p:sp>
      <p:cxnSp>
        <p:nvCxnSpPr>
          <p:cNvPr id="18" name="Straight Connector 17"/>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
        <p:nvSpPr>
          <p:cNvPr id="21" name="Text Placeholder 20"/>
          <p:cNvSpPr>
            <a:spLocks noGrp="1"/>
          </p:cNvSpPr>
          <p:nvPr>
            <p:ph type="body" sz="quarter" idx="13" hasCustomPrompt="1"/>
          </p:nvPr>
        </p:nvSpPr>
        <p:spPr>
          <a:xfrm>
            <a:off x="838200" y="5414165"/>
            <a:ext cx="5181600" cy="304800"/>
          </a:xfrm>
        </p:spPr>
        <p:txBody>
          <a:bodyPr/>
          <a:lstStyle>
            <a:lvl1pPr marL="0" indent="0" algn="ctr">
              <a:buNone/>
              <a:defRPr sz="2000" baseline="0"/>
            </a:lvl1pPr>
          </a:lstStyle>
          <a:p>
            <a:pPr lvl="0"/>
            <a:r>
              <a:rPr lang="en-US" dirty="0"/>
              <a:t>Insert caption here or delete text</a:t>
            </a:r>
          </a:p>
        </p:txBody>
      </p:sp>
      <p:sp>
        <p:nvSpPr>
          <p:cNvPr id="23" name="Text Placeholder 20"/>
          <p:cNvSpPr>
            <a:spLocks noGrp="1"/>
          </p:cNvSpPr>
          <p:nvPr>
            <p:ph type="body" sz="quarter" idx="14" hasCustomPrompt="1"/>
          </p:nvPr>
        </p:nvSpPr>
        <p:spPr>
          <a:xfrm>
            <a:off x="6172200" y="5414165"/>
            <a:ext cx="5181600" cy="304800"/>
          </a:xfrm>
        </p:spPr>
        <p:txBody>
          <a:bodyPr/>
          <a:lstStyle>
            <a:lvl1pPr marL="0" indent="0" algn="ctr">
              <a:buNone/>
              <a:defRPr sz="2000" baseline="0"/>
            </a:lvl1pPr>
          </a:lstStyle>
          <a:p>
            <a:pPr lvl="0"/>
            <a:r>
              <a:rPr lang="en-US" dirty="0"/>
              <a:t>Insert caption here or delete text</a:t>
            </a:r>
          </a:p>
        </p:txBody>
      </p:sp>
    </p:spTree>
    <p:extLst>
      <p:ext uri="{BB962C8B-B14F-4D97-AF65-F5344CB8AC3E}">
        <p14:creationId xmlns:p14="http://schemas.microsoft.com/office/powerpoint/2010/main" val="4166453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84107"/>
            <a:ext cx="10515600" cy="1014984"/>
          </a:xfrm>
        </p:spPr>
        <p:txBody>
          <a:bodyPr/>
          <a:lstStyle>
            <a:lvl1pPr>
              <a:defRPr b="1" baseline="0"/>
            </a:lvl1pPr>
          </a:lstStyle>
          <a:p>
            <a:r>
              <a:rPr lang="en-US" b="1" dirty="0"/>
              <a:t>Two Columns</a:t>
            </a:r>
            <a:endParaRPr lang="en-US" dirty="0"/>
          </a:p>
        </p:txBody>
      </p:sp>
      <p:sp>
        <p:nvSpPr>
          <p:cNvPr id="3" name="Content Placeholder 2"/>
          <p:cNvSpPr>
            <a:spLocks noGrp="1"/>
          </p:cNvSpPr>
          <p:nvPr>
            <p:ph sz="half" idx="1" hasCustomPrompt="1"/>
          </p:nvPr>
        </p:nvSpPr>
        <p:spPr>
          <a:xfrm>
            <a:off x="838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374775"/>
            <a:ext cx="5181600" cy="4351338"/>
          </a:xfrm>
        </p:spPr>
        <p:txBody>
          <a:bodyPr/>
          <a:lstStyle>
            <a:lvl1pPr>
              <a:defRPr/>
            </a:lvl1pPr>
            <a:lvl2pPr>
              <a:buClr>
                <a:schemeClr val="accent1"/>
              </a:buClr>
              <a:defRPr/>
            </a:lvl2pPr>
            <a:lvl3pPr marL="1143000" indent="-228600">
              <a:buFont typeface="Wingdings" panose="05000000000000000000" pitchFamily="2" charset="2"/>
              <a:buChar char="§"/>
              <a:defRPr/>
            </a:lvl3pPr>
          </a:lstStyle>
          <a:p>
            <a:pPr lvl="0"/>
            <a:r>
              <a:rPr lang="en-US" dirty="0"/>
              <a:t>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9" name="Rectangle 19"/>
          <p:cNvSpPr>
            <a:spLocks noChangeArrowheads="1"/>
          </p:cNvSpPr>
          <p:nvPr userDrawn="1"/>
        </p:nvSpPr>
        <p:spPr bwMode="auto">
          <a:xfrm>
            <a:off x="-1" y="6512561"/>
            <a:ext cx="7211784" cy="345440"/>
          </a:xfrm>
          <a:prstGeom prst="rect">
            <a:avLst/>
          </a:prstGeom>
          <a:solidFill>
            <a:srgbClr val="002F59"/>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nvGrpSpPr>
          <p:cNvPr id="10" name="Group 9"/>
          <p:cNvGrpSpPr/>
          <p:nvPr userDrawn="1"/>
        </p:nvGrpSpPr>
        <p:grpSpPr>
          <a:xfrm>
            <a:off x="7167134" y="6512561"/>
            <a:ext cx="2024776" cy="345440"/>
            <a:chOff x="7167135" y="6788149"/>
            <a:chExt cx="2012240" cy="139701"/>
          </a:xfrm>
          <a:solidFill>
            <a:schemeClr val="accent1"/>
          </a:solidFill>
        </p:grpSpPr>
        <p:sp>
          <p:nvSpPr>
            <p:cNvPr id="11" name="Rectangle 20"/>
            <p:cNvSpPr>
              <a:spLocks noChangeArrowheads="1"/>
            </p:cNvSpPr>
            <p:nvPr/>
          </p:nvSpPr>
          <p:spPr bwMode="auto">
            <a:xfrm>
              <a:off x="7167135"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2" name="Rectangle 21"/>
            <p:cNvSpPr>
              <a:spLocks noChangeArrowheads="1"/>
            </p:cNvSpPr>
            <p:nvPr/>
          </p:nvSpPr>
          <p:spPr bwMode="auto">
            <a:xfrm>
              <a:off x="8171822" y="6788149"/>
              <a:ext cx="1007553" cy="139701"/>
            </a:xfrm>
            <a:prstGeom prst="rect">
              <a:avLst/>
            </a:prstGeom>
            <a:grp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grpSp>
      <p:sp>
        <p:nvSpPr>
          <p:cNvPr id="13" name="Rectangle 22"/>
          <p:cNvSpPr>
            <a:spLocks noChangeArrowheads="1"/>
          </p:cNvSpPr>
          <p:nvPr userDrawn="1"/>
        </p:nvSpPr>
        <p:spPr bwMode="auto">
          <a:xfrm>
            <a:off x="9178928" y="6512561"/>
            <a:ext cx="2011803" cy="3454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4" name="Rectangle 24"/>
          <p:cNvSpPr>
            <a:spLocks noChangeArrowheads="1"/>
          </p:cNvSpPr>
          <p:nvPr userDrawn="1"/>
        </p:nvSpPr>
        <p:spPr bwMode="auto">
          <a:xfrm>
            <a:off x="11190732" y="6512561"/>
            <a:ext cx="1013830" cy="34544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002F59"/>
              </a:solidFill>
            </a:endParaRPr>
          </a:p>
        </p:txBody>
      </p:sp>
      <p:sp>
        <p:nvSpPr>
          <p:cNvPr id="15" name="Right Triangle 14"/>
          <p:cNvSpPr/>
          <p:nvPr userDrawn="1"/>
        </p:nvSpPr>
        <p:spPr>
          <a:xfrm>
            <a:off x="7167133" y="6512560"/>
            <a:ext cx="461557" cy="345441"/>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FFFFFD"/>
              </a:solidFill>
            </a:endParaRPr>
          </a:p>
        </p:txBody>
      </p:sp>
      <p:sp>
        <p:nvSpPr>
          <p:cNvPr id="16" name="Slide Number Placeholder 3"/>
          <p:cNvSpPr>
            <a:spLocks noGrp="1"/>
          </p:cNvSpPr>
          <p:nvPr>
            <p:ph type="sldNum" sz="quarter" idx="12"/>
          </p:nvPr>
        </p:nvSpPr>
        <p:spPr>
          <a:xfrm>
            <a:off x="11190731" y="6512559"/>
            <a:ext cx="1013831" cy="345441"/>
          </a:xfrm>
        </p:spPr>
        <p:txBody>
          <a:bodyPr/>
          <a:lstStyle/>
          <a:p>
            <a:fld id="{92116AAA-8283-455C-A29F-DBF4D9A6B1BA}" type="slidenum">
              <a:rPr lang="en-US" sz="1600" smtClean="0">
                <a:solidFill>
                  <a:srgbClr val="002F59"/>
                </a:solidFill>
              </a:rPr>
              <a:pPr/>
              <a:t>‹#›</a:t>
            </a:fld>
            <a:endParaRPr lang="en-US" sz="1600" dirty="0">
              <a:solidFill>
                <a:srgbClr val="002F59"/>
              </a:solidFill>
            </a:endParaRPr>
          </a:p>
        </p:txBody>
      </p:sp>
      <p:sp>
        <p:nvSpPr>
          <p:cNvPr id="17" name="TextBox 16"/>
          <p:cNvSpPr txBox="1"/>
          <p:nvPr userDrawn="1"/>
        </p:nvSpPr>
        <p:spPr>
          <a:xfrm>
            <a:off x="57150" y="6492918"/>
            <a:ext cx="5485352" cy="384721"/>
          </a:xfrm>
          <a:prstGeom prst="rect">
            <a:avLst/>
          </a:prstGeom>
          <a:noFill/>
        </p:spPr>
        <p:txBody>
          <a:bodyPr wrap="square" rtlCol="0">
            <a:spAutoFit/>
          </a:bodyPr>
          <a:lstStyle/>
          <a:p>
            <a:r>
              <a:rPr lang="en-US" sz="1900" dirty="0">
                <a:solidFill>
                  <a:srgbClr val="FFFFFD"/>
                </a:solidFill>
              </a:rPr>
              <a:t>RELIABLE      TRUSTED      SCIENTIFIC      </a:t>
            </a:r>
            <a:r>
              <a:rPr lang="en-US" sz="1900" dirty="0">
                <a:solidFill>
                  <a:srgbClr val="999E40"/>
                </a:solidFill>
              </a:rPr>
              <a:t>DCPC</a:t>
            </a:r>
          </a:p>
        </p:txBody>
      </p:sp>
      <p:cxnSp>
        <p:nvCxnSpPr>
          <p:cNvPr id="18" name="Straight Connector 17"/>
          <p:cNvCxnSpPr/>
          <p:nvPr userDrawn="1"/>
        </p:nvCxnSpPr>
        <p:spPr>
          <a:xfrm>
            <a:off x="1413923"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19" name="Straight Connector 18"/>
          <p:cNvCxnSpPr/>
          <p:nvPr userDrawn="1"/>
        </p:nvCxnSpPr>
        <p:spPr>
          <a:xfrm>
            <a:off x="2799826" y="6584630"/>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cxnSp>
        <p:nvCxnSpPr>
          <p:cNvPr id="20" name="Straight Connector 19"/>
          <p:cNvCxnSpPr/>
          <p:nvPr userDrawn="1"/>
        </p:nvCxnSpPr>
        <p:spPr>
          <a:xfrm>
            <a:off x="4483370" y="6583201"/>
            <a:ext cx="0" cy="204153"/>
          </a:xfrm>
          <a:prstGeom prst="line">
            <a:avLst/>
          </a:prstGeom>
          <a:ln w="19050">
            <a:solidFill>
              <a:schemeClr val="accent2"/>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26963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
    <p:bg>
      <p:bgPr>
        <a:solidFill>
          <a:schemeClr val="tx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a:extLst>
              <a:ext uri="{FF2B5EF4-FFF2-40B4-BE49-F238E27FC236}">
                <a16:creationId xmlns:a16="http://schemas.microsoft.com/office/drawing/2014/main" id="{3330786B-E2AE-8A43-88C9-26BF69A1E309}"/>
              </a:ext>
            </a:extLst>
          </p:cNvPr>
          <p:cNvPicPr>
            <a:picLocks noChangeAspect="1"/>
          </p:cNvPicPr>
          <p:nvPr userDrawn="1"/>
        </p:nvPicPr>
        <p:blipFill>
          <a:blip r:embed="rId2"/>
          <a:stretch>
            <a:fillRect/>
          </a:stretch>
        </p:blipFill>
        <p:spPr>
          <a:xfrm>
            <a:off x="818668" y="1979299"/>
            <a:ext cx="3736351" cy="1622860"/>
          </a:xfrm>
          <a:prstGeom prst="rect">
            <a:avLst/>
          </a:prstGeom>
        </p:spPr>
      </p:pic>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1466"/>
            <a:ext cx="6111431" cy="1680693"/>
          </a:xfrm>
        </p:spPr>
        <p:txBody>
          <a:bodyPr anchor="ctr"/>
          <a:lstStyle>
            <a:lvl1pPr algn="ctr">
              <a:defRPr sz="3000">
                <a:solidFill>
                  <a:schemeClr val="bg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8565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 (Ligh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7583C7-CEA7-7E43-965C-60796B34CF76}"/>
              </a:ext>
            </a:extLst>
          </p:cNvPr>
          <p:cNvSpPr/>
          <p:nvPr userDrawn="1"/>
        </p:nvSpPr>
        <p:spPr>
          <a:xfrm>
            <a:off x="0" y="5660020"/>
            <a:ext cx="12192000" cy="11979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1F8D189D-5FF1-5E48-8CAA-2FF6681D3590}"/>
              </a:ext>
            </a:extLst>
          </p:cNvPr>
          <p:cNvSpPr>
            <a:spLocks noGrp="1"/>
          </p:cNvSpPr>
          <p:nvPr>
            <p:ph type="title" hasCustomPrompt="1"/>
          </p:nvPr>
        </p:nvSpPr>
        <p:spPr>
          <a:xfrm>
            <a:off x="5393803" y="1923852"/>
            <a:ext cx="6111431" cy="1680693"/>
          </a:xfrm>
        </p:spPr>
        <p:txBody>
          <a:bodyPr anchor="ctr"/>
          <a:lstStyle>
            <a:lvl1pPr algn="ctr">
              <a:defRPr sz="3000">
                <a:solidFill>
                  <a:schemeClr val="tx1"/>
                </a:solidFill>
              </a:defRPr>
            </a:lvl1pPr>
          </a:lstStyle>
          <a:p>
            <a:r>
              <a:rPr lang="en-US" dirty="0"/>
              <a:t>Presentation Title</a:t>
            </a:r>
          </a:p>
        </p:txBody>
      </p:sp>
      <p:sp>
        <p:nvSpPr>
          <p:cNvPr id="11" name="Text Placeholder 8">
            <a:extLst>
              <a:ext uri="{FF2B5EF4-FFF2-40B4-BE49-F238E27FC236}">
                <a16:creationId xmlns:a16="http://schemas.microsoft.com/office/drawing/2014/main" id="{DE335CC4-1871-4F4C-BE34-A7FBFDD4596D}"/>
              </a:ext>
            </a:extLst>
          </p:cNvPr>
          <p:cNvSpPr>
            <a:spLocks noGrp="1"/>
          </p:cNvSpPr>
          <p:nvPr>
            <p:ph type="body" sz="quarter" idx="10" hasCustomPrompt="1"/>
          </p:nvPr>
        </p:nvSpPr>
        <p:spPr>
          <a:xfrm>
            <a:off x="818668" y="6063832"/>
            <a:ext cx="4316413" cy="218496"/>
          </a:xfrm>
        </p:spPr>
        <p:txBody>
          <a:bodyPr/>
          <a:lstStyle>
            <a:lvl1pPr marL="0" indent="0">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Name</a:t>
            </a:r>
          </a:p>
        </p:txBody>
      </p:sp>
      <p:sp>
        <p:nvSpPr>
          <p:cNvPr id="12" name="Text Placeholder 8">
            <a:extLst>
              <a:ext uri="{FF2B5EF4-FFF2-40B4-BE49-F238E27FC236}">
                <a16:creationId xmlns:a16="http://schemas.microsoft.com/office/drawing/2014/main" id="{4C7D140E-B69C-534D-805E-A3E699AB9846}"/>
              </a:ext>
            </a:extLst>
          </p:cNvPr>
          <p:cNvSpPr>
            <a:spLocks noGrp="1"/>
          </p:cNvSpPr>
          <p:nvPr>
            <p:ph type="body" sz="quarter" idx="11" hasCustomPrompt="1"/>
          </p:nvPr>
        </p:nvSpPr>
        <p:spPr>
          <a:xfrm>
            <a:off x="818668" y="6294064"/>
            <a:ext cx="4316413" cy="218496"/>
          </a:xfrm>
        </p:spPr>
        <p:txBody>
          <a:bodyPr/>
          <a:lstStyle>
            <a:lvl1pPr marL="0" indent="0">
              <a:buNone/>
              <a:defRPr sz="1200" i="1">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Presenter Title</a:t>
            </a:r>
          </a:p>
        </p:txBody>
      </p:sp>
      <p:sp>
        <p:nvSpPr>
          <p:cNvPr id="14" name="Text Placeholder 8">
            <a:extLst>
              <a:ext uri="{FF2B5EF4-FFF2-40B4-BE49-F238E27FC236}">
                <a16:creationId xmlns:a16="http://schemas.microsoft.com/office/drawing/2014/main" id="{43E5E570-7149-2D42-8981-079CB11392E0}"/>
              </a:ext>
            </a:extLst>
          </p:cNvPr>
          <p:cNvSpPr>
            <a:spLocks noGrp="1"/>
          </p:cNvSpPr>
          <p:nvPr>
            <p:ph type="body" sz="quarter" idx="12" hasCustomPrompt="1"/>
          </p:nvPr>
        </p:nvSpPr>
        <p:spPr>
          <a:xfrm>
            <a:off x="5354964" y="6063832"/>
            <a:ext cx="4316413" cy="218496"/>
          </a:xfrm>
        </p:spPr>
        <p:txBody>
          <a:bodyPr/>
          <a:lstStyle>
            <a:lvl1pPr marL="0" indent="0" algn="l">
              <a:buNone/>
              <a:defRPr sz="180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Event Name</a:t>
            </a:r>
          </a:p>
        </p:txBody>
      </p:sp>
      <p:sp>
        <p:nvSpPr>
          <p:cNvPr id="15" name="Text Placeholder 8">
            <a:extLst>
              <a:ext uri="{FF2B5EF4-FFF2-40B4-BE49-F238E27FC236}">
                <a16:creationId xmlns:a16="http://schemas.microsoft.com/office/drawing/2014/main" id="{A243407D-E63F-E146-8BEC-EF4B8A5F33FE}"/>
              </a:ext>
            </a:extLst>
          </p:cNvPr>
          <p:cNvSpPr>
            <a:spLocks noGrp="1"/>
          </p:cNvSpPr>
          <p:nvPr>
            <p:ph type="body" sz="quarter" idx="13" hasCustomPrompt="1"/>
          </p:nvPr>
        </p:nvSpPr>
        <p:spPr>
          <a:xfrm>
            <a:off x="5354964" y="6294064"/>
            <a:ext cx="4316413" cy="218496"/>
          </a:xfrm>
        </p:spPr>
        <p:txBody>
          <a:bodyPr/>
          <a:lstStyle>
            <a:lvl1pPr marL="0" indent="0" algn="l">
              <a:buNone/>
              <a:defRPr sz="1400" i="0">
                <a:solidFill>
                  <a:schemeClr val="tx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Date</a:t>
            </a:r>
          </a:p>
        </p:txBody>
      </p:sp>
      <p:grpSp>
        <p:nvGrpSpPr>
          <p:cNvPr id="16" name="Group 15">
            <a:extLst>
              <a:ext uri="{FF2B5EF4-FFF2-40B4-BE49-F238E27FC236}">
                <a16:creationId xmlns:a16="http://schemas.microsoft.com/office/drawing/2014/main" id="{EF46BDA9-C8B4-1447-BFC0-64C71117C516}"/>
              </a:ext>
            </a:extLst>
          </p:cNvPr>
          <p:cNvGrpSpPr/>
          <p:nvPr userDrawn="1"/>
        </p:nvGrpSpPr>
        <p:grpSpPr>
          <a:xfrm>
            <a:off x="10238409" y="5895473"/>
            <a:ext cx="1266825" cy="727074"/>
            <a:chOff x="10720387" y="5849541"/>
            <a:chExt cx="1266825" cy="727074"/>
          </a:xfrm>
        </p:grpSpPr>
        <p:grpSp>
          <p:nvGrpSpPr>
            <p:cNvPr id="17" name="Group 16">
              <a:extLst>
                <a:ext uri="{FF2B5EF4-FFF2-40B4-BE49-F238E27FC236}">
                  <a16:creationId xmlns:a16="http://schemas.microsoft.com/office/drawing/2014/main" id="{5D184E51-8824-174A-AE7F-6C124CC6818A}"/>
                </a:ext>
              </a:extLst>
            </p:cNvPr>
            <p:cNvGrpSpPr/>
            <p:nvPr userDrawn="1"/>
          </p:nvGrpSpPr>
          <p:grpSpPr>
            <a:xfrm>
              <a:off x="10720387" y="5849541"/>
              <a:ext cx="1266825" cy="727074"/>
              <a:chOff x="7791450" y="73025"/>
              <a:chExt cx="1266825" cy="727074"/>
            </a:xfrm>
          </p:grpSpPr>
          <p:sp>
            <p:nvSpPr>
              <p:cNvPr id="19" name="Freeform 25">
                <a:extLst>
                  <a:ext uri="{FF2B5EF4-FFF2-40B4-BE49-F238E27FC236}">
                    <a16:creationId xmlns:a16="http://schemas.microsoft.com/office/drawing/2014/main" id="{66BFF4C4-B3F4-E24C-9DAB-63A4E9C350C9}"/>
                  </a:ext>
                </a:extLst>
              </p:cNvPr>
              <p:cNvSpPr>
                <a:spLocks/>
              </p:cNvSpPr>
              <p:nvPr userDrawn="1"/>
            </p:nvSpPr>
            <p:spPr bwMode="auto">
              <a:xfrm>
                <a:off x="7797800" y="77788"/>
                <a:ext cx="1255713" cy="717549"/>
              </a:xfrm>
              <a:custGeom>
                <a:avLst/>
                <a:gdLst>
                  <a:gd name="T0" fmla="*/ 185 w 1582"/>
                  <a:gd name="T1" fmla="*/ 0 h 903"/>
                  <a:gd name="T2" fmla="*/ 166 w 1582"/>
                  <a:gd name="T3" fmla="*/ 1 h 903"/>
                  <a:gd name="T4" fmla="*/ 130 w 1582"/>
                  <a:gd name="T5" fmla="*/ 9 h 903"/>
                  <a:gd name="T6" fmla="*/ 97 w 1582"/>
                  <a:gd name="T7" fmla="*/ 23 h 903"/>
                  <a:gd name="T8" fmla="*/ 67 w 1582"/>
                  <a:gd name="T9" fmla="*/ 42 h 903"/>
                  <a:gd name="T10" fmla="*/ 41 w 1582"/>
                  <a:gd name="T11" fmla="*/ 67 h 903"/>
                  <a:gd name="T12" fmla="*/ 22 w 1582"/>
                  <a:gd name="T13" fmla="*/ 97 h 903"/>
                  <a:gd name="T14" fmla="*/ 7 w 1582"/>
                  <a:gd name="T15" fmla="*/ 129 h 903"/>
                  <a:gd name="T16" fmla="*/ 1 w 1582"/>
                  <a:gd name="T17" fmla="*/ 165 h 903"/>
                  <a:gd name="T18" fmla="*/ 0 w 1582"/>
                  <a:gd name="T19" fmla="*/ 720 h 903"/>
                  <a:gd name="T20" fmla="*/ 1 w 1582"/>
                  <a:gd name="T21" fmla="*/ 739 h 903"/>
                  <a:gd name="T22" fmla="*/ 7 w 1582"/>
                  <a:gd name="T23" fmla="*/ 774 h 903"/>
                  <a:gd name="T24" fmla="*/ 22 w 1582"/>
                  <a:gd name="T25" fmla="*/ 807 h 903"/>
                  <a:gd name="T26" fmla="*/ 41 w 1582"/>
                  <a:gd name="T27" fmla="*/ 836 h 903"/>
                  <a:gd name="T28" fmla="*/ 67 w 1582"/>
                  <a:gd name="T29" fmla="*/ 861 h 903"/>
                  <a:gd name="T30" fmla="*/ 97 w 1582"/>
                  <a:gd name="T31" fmla="*/ 880 h 903"/>
                  <a:gd name="T32" fmla="*/ 130 w 1582"/>
                  <a:gd name="T33" fmla="*/ 895 h 903"/>
                  <a:gd name="T34" fmla="*/ 166 w 1582"/>
                  <a:gd name="T35" fmla="*/ 902 h 903"/>
                  <a:gd name="T36" fmla="*/ 1396 w 1582"/>
                  <a:gd name="T37" fmla="*/ 903 h 903"/>
                  <a:gd name="T38" fmla="*/ 1412 w 1582"/>
                  <a:gd name="T39" fmla="*/ 902 h 903"/>
                  <a:gd name="T40" fmla="*/ 1440 w 1582"/>
                  <a:gd name="T41" fmla="*/ 897 h 903"/>
                  <a:gd name="T42" fmla="*/ 1467 w 1582"/>
                  <a:gd name="T43" fmla="*/ 890 h 903"/>
                  <a:gd name="T44" fmla="*/ 1492 w 1582"/>
                  <a:gd name="T45" fmla="*/ 877 h 903"/>
                  <a:gd name="T46" fmla="*/ 1515 w 1582"/>
                  <a:gd name="T47" fmla="*/ 861 h 903"/>
                  <a:gd name="T48" fmla="*/ 1535 w 1582"/>
                  <a:gd name="T49" fmla="*/ 842 h 903"/>
                  <a:gd name="T50" fmla="*/ 1552 w 1582"/>
                  <a:gd name="T51" fmla="*/ 819 h 903"/>
                  <a:gd name="T52" fmla="*/ 1566 w 1582"/>
                  <a:gd name="T53" fmla="*/ 795 h 903"/>
                  <a:gd name="T54" fmla="*/ 1570 w 1582"/>
                  <a:gd name="T55" fmla="*/ 782 h 903"/>
                  <a:gd name="T56" fmla="*/ 1579 w 1582"/>
                  <a:gd name="T57" fmla="*/ 752 h 903"/>
                  <a:gd name="T58" fmla="*/ 1582 w 1582"/>
                  <a:gd name="T59" fmla="*/ 720 h 903"/>
                  <a:gd name="T60" fmla="*/ 1582 w 1582"/>
                  <a:gd name="T61" fmla="*/ 345 h 903"/>
                  <a:gd name="T62" fmla="*/ 1582 w 1582"/>
                  <a:gd name="T63" fmla="*/ 184 h 903"/>
                  <a:gd name="T64" fmla="*/ 1578 w 1582"/>
                  <a:gd name="T65" fmla="*/ 146 h 903"/>
                  <a:gd name="T66" fmla="*/ 1567 w 1582"/>
                  <a:gd name="T67" fmla="*/ 112 h 903"/>
                  <a:gd name="T68" fmla="*/ 1550 w 1582"/>
                  <a:gd name="T69" fmla="*/ 82 h 903"/>
                  <a:gd name="T70" fmla="*/ 1527 w 1582"/>
                  <a:gd name="T71" fmla="*/ 55 h 903"/>
                  <a:gd name="T72" fmla="*/ 1500 w 1582"/>
                  <a:gd name="T73" fmla="*/ 32 h 903"/>
                  <a:gd name="T74" fmla="*/ 1469 w 1582"/>
                  <a:gd name="T75" fmla="*/ 15 h 903"/>
                  <a:gd name="T76" fmla="*/ 1433 w 1582"/>
                  <a:gd name="T77" fmla="*/ 5 h 903"/>
                  <a:gd name="T78" fmla="*/ 1396 w 1582"/>
                  <a:gd name="T79" fmla="*/ 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82" h="903">
                    <a:moveTo>
                      <a:pt x="1396" y="0"/>
                    </a:moveTo>
                    <a:lnTo>
                      <a:pt x="185" y="0"/>
                    </a:lnTo>
                    <a:lnTo>
                      <a:pt x="185" y="0"/>
                    </a:lnTo>
                    <a:lnTo>
                      <a:pt x="166" y="1"/>
                    </a:lnTo>
                    <a:lnTo>
                      <a:pt x="148" y="5"/>
                    </a:lnTo>
                    <a:lnTo>
                      <a:pt x="130" y="9"/>
                    </a:lnTo>
                    <a:lnTo>
                      <a:pt x="113" y="15"/>
                    </a:lnTo>
                    <a:lnTo>
                      <a:pt x="97" y="23"/>
                    </a:lnTo>
                    <a:lnTo>
                      <a:pt x="81" y="32"/>
                    </a:lnTo>
                    <a:lnTo>
                      <a:pt x="67" y="42"/>
                    </a:lnTo>
                    <a:lnTo>
                      <a:pt x="54" y="55"/>
                    </a:lnTo>
                    <a:lnTo>
                      <a:pt x="41" y="67"/>
                    </a:lnTo>
                    <a:lnTo>
                      <a:pt x="31" y="82"/>
                    </a:lnTo>
                    <a:lnTo>
                      <a:pt x="22" y="97"/>
                    </a:lnTo>
                    <a:lnTo>
                      <a:pt x="14" y="112"/>
                    </a:lnTo>
                    <a:lnTo>
                      <a:pt x="7" y="129"/>
                    </a:lnTo>
                    <a:lnTo>
                      <a:pt x="3" y="146"/>
                    </a:lnTo>
                    <a:lnTo>
                      <a:pt x="1" y="165"/>
                    </a:lnTo>
                    <a:lnTo>
                      <a:pt x="0" y="184"/>
                    </a:lnTo>
                    <a:lnTo>
                      <a:pt x="0" y="720"/>
                    </a:lnTo>
                    <a:lnTo>
                      <a:pt x="0" y="720"/>
                    </a:lnTo>
                    <a:lnTo>
                      <a:pt x="1" y="739"/>
                    </a:lnTo>
                    <a:lnTo>
                      <a:pt x="3" y="757"/>
                    </a:lnTo>
                    <a:lnTo>
                      <a:pt x="7" y="774"/>
                    </a:lnTo>
                    <a:lnTo>
                      <a:pt x="14" y="791"/>
                    </a:lnTo>
                    <a:lnTo>
                      <a:pt x="22" y="807"/>
                    </a:lnTo>
                    <a:lnTo>
                      <a:pt x="31" y="823"/>
                    </a:lnTo>
                    <a:lnTo>
                      <a:pt x="41" y="836"/>
                    </a:lnTo>
                    <a:lnTo>
                      <a:pt x="54" y="850"/>
                    </a:lnTo>
                    <a:lnTo>
                      <a:pt x="67" y="861"/>
                    </a:lnTo>
                    <a:lnTo>
                      <a:pt x="81" y="871"/>
                    </a:lnTo>
                    <a:lnTo>
                      <a:pt x="97" y="880"/>
                    </a:lnTo>
                    <a:lnTo>
                      <a:pt x="113" y="888"/>
                    </a:lnTo>
                    <a:lnTo>
                      <a:pt x="130" y="895"/>
                    </a:lnTo>
                    <a:lnTo>
                      <a:pt x="148" y="900"/>
                    </a:lnTo>
                    <a:lnTo>
                      <a:pt x="166" y="902"/>
                    </a:lnTo>
                    <a:lnTo>
                      <a:pt x="185" y="903"/>
                    </a:lnTo>
                    <a:lnTo>
                      <a:pt x="1396" y="903"/>
                    </a:lnTo>
                    <a:lnTo>
                      <a:pt x="1396" y="903"/>
                    </a:lnTo>
                    <a:lnTo>
                      <a:pt x="1412" y="902"/>
                    </a:lnTo>
                    <a:lnTo>
                      <a:pt x="1426" y="901"/>
                    </a:lnTo>
                    <a:lnTo>
                      <a:pt x="1440" y="897"/>
                    </a:lnTo>
                    <a:lnTo>
                      <a:pt x="1454" y="894"/>
                    </a:lnTo>
                    <a:lnTo>
                      <a:pt x="1467" y="890"/>
                    </a:lnTo>
                    <a:lnTo>
                      <a:pt x="1480" y="884"/>
                    </a:lnTo>
                    <a:lnTo>
                      <a:pt x="1492" y="877"/>
                    </a:lnTo>
                    <a:lnTo>
                      <a:pt x="1504" y="869"/>
                    </a:lnTo>
                    <a:lnTo>
                      <a:pt x="1515" y="861"/>
                    </a:lnTo>
                    <a:lnTo>
                      <a:pt x="1525" y="851"/>
                    </a:lnTo>
                    <a:lnTo>
                      <a:pt x="1535" y="842"/>
                    </a:lnTo>
                    <a:lnTo>
                      <a:pt x="1544" y="831"/>
                    </a:lnTo>
                    <a:lnTo>
                      <a:pt x="1552" y="819"/>
                    </a:lnTo>
                    <a:lnTo>
                      <a:pt x="1559" y="808"/>
                    </a:lnTo>
                    <a:lnTo>
                      <a:pt x="1566" y="795"/>
                    </a:lnTo>
                    <a:lnTo>
                      <a:pt x="1570" y="782"/>
                    </a:lnTo>
                    <a:lnTo>
                      <a:pt x="1570" y="782"/>
                    </a:lnTo>
                    <a:lnTo>
                      <a:pt x="1576" y="767"/>
                    </a:lnTo>
                    <a:lnTo>
                      <a:pt x="1579" y="752"/>
                    </a:lnTo>
                    <a:lnTo>
                      <a:pt x="1582" y="737"/>
                    </a:lnTo>
                    <a:lnTo>
                      <a:pt x="1582" y="720"/>
                    </a:lnTo>
                    <a:lnTo>
                      <a:pt x="1582" y="563"/>
                    </a:lnTo>
                    <a:lnTo>
                      <a:pt x="1582" y="345"/>
                    </a:lnTo>
                    <a:lnTo>
                      <a:pt x="1582" y="184"/>
                    </a:lnTo>
                    <a:lnTo>
                      <a:pt x="1582" y="184"/>
                    </a:lnTo>
                    <a:lnTo>
                      <a:pt x="1581" y="165"/>
                    </a:lnTo>
                    <a:lnTo>
                      <a:pt x="1578" y="146"/>
                    </a:lnTo>
                    <a:lnTo>
                      <a:pt x="1574" y="129"/>
                    </a:lnTo>
                    <a:lnTo>
                      <a:pt x="1567" y="112"/>
                    </a:lnTo>
                    <a:lnTo>
                      <a:pt x="1560" y="97"/>
                    </a:lnTo>
                    <a:lnTo>
                      <a:pt x="1550" y="82"/>
                    </a:lnTo>
                    <a:lnTo>
                      <a:pt x="1540" y="67"/>
                    </a:lnTo>
                    <a:lnTo>
                      <a:pt x="1527" y="55"/>
                    </a:lnTo>
                    <a:lnTo>
                      <a:pt x="1515" y="42"/>
                    </a:lnTo>
                    <a:lnTo>
                      <a:pt x="1500" y="32"/>
                    </a:lnTo>
                    <a:lnTo>
                      <a:pt x="1485" y="23"/>
                    </a:lnTo>
                    <a:lnTo>
                      <a:pt x="1469" y="15"/>
                    </a:lnTo>
                    <a:lnTo>
                      <a:pt x="1452" y="9"/>
                    </a:lnTo>
                    <a:lnTo>
                      <a:pt x="1433" y="5"/>
                    </a:lnTo>
                    <a:lnTo>
                      <a:pt x="1415" y="1"/>
                    </a:lnTo>
                    <a:lnTo>
                      <a:pt x="1396" y="0"/>
                    </a:lnTo>
                    <a:lnTo>
                      <a:pt x="1396" y="0"/>
                    </a:lnTo>
                    <a:close/>
                  </a:path>
                </a:pathLst>
              </a:custGeom>
              <a:solidFill>
                <a:srgbClr val="005DA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6">
                <a:extLst>
                  <a:ext uri="{FF2B5EF4-FFF2-40B4-BE49-F238E27FC236}">
                    <a16:creationId xmlns:a16="http://schemas.microsoft.com/office/drawing/2014/main" id="{4BD3D3FF-87B4-9345-B36C-D9EAB10D94D2}"/>
                  </a:ext>
                </a:extLst>
              </p:cNvPr>
              <p:cNvSpPr>
                <a:spLocks noEditPoints="1"/>
              </p:cNvSpPr>
              <p:nvPr userDrawn="1"/>
            </p:nvSpPr>
            <p:spPr bwMode="auto">
              <a:xfrm>
                <a:off x="7791450" y="73025"/>
                <a:ext cx="1266825" cy="727074"/>
              </a:xfrm>
              <a:custGeom>
                <a:avLst/>
                <a:gdLst>
                  <a:gd name="T0" fmla="*/ 192 w 1595"/>
                  <a:gd name="T1" fmla="*/ 915 h 915"/>
                  <a:gd name="T2" fmla="*/ 136 w 1595"/>
                  <a:gd name="T3" fmla="*/ 906 h 915"/>
                  <a:gd name="T4" fmla="*/ 85 w 1595"/>
                  <a:gd name="T5" fmla="*/ 882 h 915"/>
                  <a:gd name="T6" fmla="*/ 44 w 1595"/>
                  <a:gd name="T7" fmla="*/ 846 h 915"/>
                  <a:gd name="T8" fmla="*/ 16 w 1595"/>
                  <a:gd name="T9" fmla="*/ 798 h 915"/>
                  <a:gd name="T10" fmla="*/ 1 w 1595"/>
                  <a:gd name="T11" fmla="*/ 744 h 915"/>
                  <a:gd name="T12" fmla="*/ 0 w 1595"/>
                  <a:gd name="T13" fmla="*/ 189 h 915"/>
                  <a:gd name="T14" fmla="*/ 9 w 1595"/>
                  <a:gd name="T15" fmla="*/ 132 h 915"/>
                  <a:gd name="T16" fmla="*/ 33 w 1595"/>
                  <a:gd name="T17" fmla="*/ 82 h 915"/>
                  <a:gd name="T18" fmla="*/ 70 w 1595"/>
                  <a:gd name="T19" fmla="*/ 43 h 915"/>
                  <a:gd name="T20" fmla="*/ 117 w 1595"/>
                  <a:gd name="T21" fmla="*/ 14 h 915"/>
                  <a:gd name="T22" fmla="*/ 173 w 1595"/>
                  <a:gd name="T23" fmla="*/ 1 h 915"/>
                  <a:gd name="T24" fmla="*/ 1403 w 1595"/>
                  <a:gd name="T25" fmla="*/ 0 h 915"/>
                  <a:gd name="T26" fmla="*/ 1461 w 1595"/>
                  <a:gd name="T27" fmla="*/ 8 h 915"/>
                  <a:gd name="T28" fmla="*/ 1511 w 1595"/>
                  <a:gd name="T29" fmla="*/ 31 h 915"/>
                  <a:gd name="T30" fmla="*/ 1551 w 1595"/>
                  <a:gd name="T31" fmla="*/ 69 h 915"/>
                  <a:gd name="T32" fmla="*/ 1581 w 1595"/>
                  <a:gd name="T33" fmla="*/ 115 h 915"/>
                  <a:gd name="T34" fmla="*/ 1594 w 1595"/>
                  <a:gd name="T35" fmla="*/ 170 h 915"/>
                  <a:gd name="T36" fmla="*/ 1595 w 1595"/>
                  <a:gd name="T37" fmla="*/ 725 h 915"/>
                  <a:gd name="T38" fmla="*/ 1589 w 1595"/>
                  <a:gd name="T39" fmla="*/ 773 h 915"/>
                  <a:gd name="T40" fmla="*/ 1579 w 1595"/>
                  <a:gd name="T41" fmla="*/ 803 h 915"/>
                  <a:gd name="T42" fmla="*/ 1555 w 1595"/>
                  <a:gd name="T43" fmla="*/ 840 h 915"/>
                  <a:gd name="T44" fmla="*/ 1525 w 1595"/>
                  <a:gd name="T45" fmla="*/ 872 h 915"/>
                  <a:gd name="T46" fmla="*/ 1489 w 1595"/>
                  <a:gd name="T47" fmla="*/ 895 h 915"/>
                  <a:gd name="T48" fmla="*/ 1447 w 1595"/>
                  <a:gd name="T49" fmla="*/ 909 h 915"/>
                  <a:gd name="T50" fmla="*/ 1403 w 1595"/>
                  <a:gd name="T51" fmla="*/ 915 h 915"/>
                  <a:gd name="T52" fmla="*/ 192 w 1595"/>
                  <a:gd name="T53" fmla="*/ 12 h 915"/>
                  <a:gd name="T54" fmla="*/ 139 w 1595"/>
                  <a:gd name="T55" fmla="*/ 20 h 915"/>
                  <a:gd name="T56" fmla="*/ 91 w 1595"/>
                  <a:gd name="T57" fmla="*/ 43 h 915"/>
                  <a:gd name="T58" fmla="*/ 54 w 1595"/>
                  <a:gd name="T59" fmla="*/ 77 h 915"/>
                  <a:gd name="T60" fmla="*/ 27 w 1595"/>
                  <a:gd name="T61" fmla="*/ 120 h 915"/>
                  <a:gd name="T62" fmla="*/ 13 w 1595"/>
                  <a:gd name="T63" fmla="*/ 171 h 915"/>
                  <a:gd name="T64" fmla="*/ 13 w 1595"/>
                  <a:gd name="T65" fmla="*/ 725 h 915"/>
                  <a:gd name="T66" fmla="*/ 21 w 1595"/>
                  <a:gd name="T67" fmla="*/ 778 h 915"/>
                  <a:gd name="T68" fmla="*/ 44 w 1595"/>
                  <a:gd name="T69" fmla="*/ 823 h 915"/>
                  <a:gd name="T70" fmla="*/ 78 w 1595"/>
                  <a:gd name="T71" fmla="*/ 862 h 915"/>
                  <a:gd name="T72" fmla="*/ 122 w 1595"/>
                  <a:gd name="T73" fmla="*/ 888 h 915"/>
                  <a:gd name="T74" fmla="*/ 174 w 1595"/>
                  <a:gd name="T75" fmla="*/ 901 h 915"/>
                  <a:gd name="T76" fmla="*/ 1403 w 1595"/>
                  <a:gd name="T77" fmla="*/ 901 h 915"/>
                  <a:gd name="T78" fmla="*/ 1445 w 1595"/>
                  <a:gd name="T79" fmla="*/ 897 h 915"/>
                  <a:gd name="T80" fmla="*/ 1483 w 1595"/>
                  <a:gd name="T81" fmla="*/ 883 h 915"/>
                  <a:gd name="T82" fmla="*/ 1517 w 1595"/>
                  <a:gd name="T83" fmla="*/ 862 h 915"/>
                  <a:gd name="T84" fmla="*/ 1546 w 1595"/>
                  <a:gd name="T85" fmla="*/ 833 h 915"/>
                  <a:gd name="T86" fmla="*/ 1566 w 1595"/>
                  <a:gd name="T87" fmla="*/ 798 h 915"/>
                  <a:gd name="T88" fmla="*/ 1576 w 1595"/>
                  <a:gd name="T89" fmla="*/ 770 h 915"/>
                  <a:gd name="T90" fmla="*/ 1583 w 1595"/>
                  <a:gd name="T91" fmla="*/ 725 h 915"/>
                  <a:gd name="T92" fmla="*/ 1582 w 1595"/>
                  <a:gd name="T93" fmla="*/ 171 h 915"/>
                  <a:gd name="T94" fmla="*/ 1568 w 1595"/>
                  <a:gd name="T95" fmla="*/ 120 h 915"/>
                  <a:gd name="T96" fmla="*/ 1542 w 1595"/>
                  <a:gd name="T97" fmla="*/ 77 h 915"/>
                  <a:gd name="T98" fmla="*/ 1504 w 1595"/>
                  <a:gd name="T99" fmla="*/ 43 h 915"/>
                  <a:gd name="T100" fmla="*/ 1456 w 1595"/>
                  <a:gd name="T101" fmla="*/ 20 h 915"/>
                  <a:gd name="T102" fmla="*/ 1403 w 1595"/>
                  <a:gd name="T103" fmla="*/ 12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95" h="915">
                    <a:moveTo>
                      <a:pt x="1403" y="915"/>
                    </a:moveTo>
                    <a:lnTo>
                      <a:pt x="192" y="915"/>
                    </a:lnTo>
                    <a:lnTo>
                      <a:pt x="192" y="915"/>
                    </a:lnTo>
                    <a:lnTo>
                      <a:pt x="173" y="914"/>
                    </a:lnTo>
                    <a:lnTo>
                      <a:pt x="154" y="910"/>
                    </a:lnTo>
                    <a:lnTo>
                      <a:pt x="136" y="906"/>
                    </a:lnTo>
                    <a:lnTo>
                      <a:pt x="117" y="899"/>
                    </a:lnTo>
                    <a:lnTo>
                      <a:pt x="100" y="891"/>
                    </a:lnTo>
                    <a:lnTo>
                      <a:pt x="85" y="882"/>
                    </a:lnTo>
                    <a:lnTo>
                      <a:pt x="70" y="871"/>
                    </a:lnTo>
                    <a:lnTo>
                      <a:pt x="56" y="859"/>
                    </a:lnTo>
                    <a:lnTo>
                      <a:pt x="44" y="846"/>
                    </a:lnTo>
                    <a:lnTo>
                      <a:pt x="33" y="831"/>
                    </a:lnTo>
                    <a:lnTo>
                      <a:pt x="23" y="815"/>
                    </a:lnTo>
                    <a:lnTo>
                      <a:pt x="16" y="798"/>
                    </a:lnTo>
                    <a:lnTo>
                      <a:pt x="9" y="781"/>
                    </a:lnTo>
                    <a:lnTo>
                      <a:pt x="4" y="763"/>
                    </a:lnTo>
                    <a:lnTo>
                      <a:pt x="1" y="744"/>
                    </a:lnTo>
                    <a:lnTo>
                      <a:pt x="0" y="725"/>
                    </a:lnTo>
                    <a:lnTo>
                      <a:pt x="0" y="189"/>
                    </a:lnTo>
                    <a:lnTo>
                      <a:pt x="0" y="189"/>
                    </a:lnTo>
                    <a:lnTo>
                      <a:pt x="1" y="170"/>
                    </a:lnTo>
                    <a:lnTo>
                      <a:pt x="4" y="150"/>
                    </a:lnTo>
                    <a:lnTo>
                      <a:pt x="9" y="132"/>
                    </a:lnTo>
                    <a:lnTo>
                      <a:pt x="16" y="115"/>
                    </a:lnTo>
                    <a:lnTo>
                      <a:pt x="23" y="98"/>
                    </a:lnTo>
                    <a:lnTo>
                      <a:pt x="33" y="82"/>
                    </a:lnTo>
                    <a:lnTo>
                      <a:pt x="44" y="69"/>
                    </a:lnTo>
                    <a:lnTo>
                      <a:pt x="56" y="55"/>
                    </a:lnTo>
                    <a:lnTo>
                      <a:pt x="70" y="43"/>
                    </a:lnTo>
                    <a:lnTo>
                      <a:pt x="85" y="31"/>
                    </a:lnTo>
                    <a:lnTo>
                      <a:pt x="100" y="22"/>
                    </a:lnTo>
                    <a:lnTo>
                      <a:pt x="117" y="14"/>
                    </a:lnTo>
                    <a:lnTo>
                      <a:pt x="136" y="8"/>
                    </a:lnTo>
                    <a:lnTo>
                      <a:pt x="154" y="3"/>
                    </a:lnTo>
                    <a:lnTo>
                      <a:pt x="173" y="1"/>
                    </a:lnTo>
                    <a:lnTo>
                      <a:pt x="192" y="0"/>
                    </a:lnTo>
                    <a:lnTo>
                      <a:pt x="1403" y="0"/>
                    </a:lnTo>
                    <a:lnTo>
                      <a:pt x="1403" y="0"/>
                    </a:lnTo>
                    <a:lnTo>
                      <a:pt x="1423" y="1"/>
                    </a:lnTo>
                    <a:lnTo>
                      <a:pt x="1443" y="3"/>
                    </a:lnTo>
                    <a:lnTo>
                      <a:pt x="1461" y="8"/>
                    </a:lnTo>
                    <a:lnTo>
                      <a:pt x="1478" y="14"/>
                    </a:lnTo>
                    <a:lnTo>
                      <a:pt x="1495" y="22"/>
                    </a:lnTo>
                    <a:lnTo>
                      <a:pt x="1511" y="31"/>
                    </a:lnTo>
                    <a:lnTo>
                      <a:pt x="1525" y="43"/>
                    </a:lnTo>
                    <a:lnTo>
                      <a:pt x="1539" y="55"/>
                    </a:lnTo>
                    <a:lnTo>
                      <a:pt x="1551" y="69"/>
                    </a:lnTo>
                    <a:lnTo>
                      <a:pt x="1563" y="82"/>
                    </a:lnTo>
                    <a:lnTo>
                      <a:pt x="1572" y="98"/>
                    </a:lnTo>
                    <a:lnTo>
                      <a:pt x="1581" y="115"/>
                    </a:lnTo>
                    <a:lnTo>
                      <a:pt x="1586" y="132"/>
                    </a:lnTo>
                    <a:lnTo>
                      <a:pt x="1591" y="150"/>
                    </a:lnTo>
                    <a:lnTo>
                      <a:pt x="1594" y="170"/>
                    </a:lnTo>
                    <a:lnTo>
                      <a:pt x="1595" y="189"/>
                    </a:lnTo>
                    <a:lnTo>
                      <a:pt x="1595" y="725"/>
                    </a:lnTo>
                    <a:lnTo>
                      <a:pt x="1595" y="725"/>
                    </a:lnTo>
                    <a:lnTo>
                      <a:pt x="1594" y="742"/>
                    </a:lnTo>
                    <a:lnTo>
                      <a:pt x="1592" y="757"/>
                    </a:lnTo>
                    <a:lnTo>
                      <a:pt x="1589" y="773"/>
                    </a:lnTo>
                    <a:lnTo>
                      <a:pt x="1584" y="789"/>
                    </a:lnTo>
                    <a:lnTo>
                      <a:pt x="1584" y="789"/>
                    </a:lnTo>
                    <a:lnTo>
                      <a:pt x="1579" y="803"/>
                    </a:lnTo>
                    <a:lnTo>
                      <a:pt x="1572" y="816"/>
                    </a:lnTo>
                    <a:lnTo>
                      <a:pt x="1564" y="829"/>
                    </a:lnTo>
                    <a:lnTo>
                      <a:pt x="1555" y="840"/>
                    </a:lnTo>
                    <a:lnTo>
                      <a:pt x="1546" y="851"/>
                    </a:lnTo>
                    <a:lnTo>
                      <a:pt x="1536" y="862"/>
                    </a:lnTo>
                    <a:lnTo>
                      <a:pt x="1525" y="872"/>
                    </a:lnTo>
                    <a:lnTo>
                      <a:pt x="1513" y="880"/>
                    </a:lnTo>
                    <a:lnTo>
                      <a:pt x="1502" y="888"/>
                    </a:lnTo>
                    <a:lnTo>
                      <a:pt x="1489" y="895"/>
                    </a:lnTo>
                    <a:lnTo>
                      <a:pt x="1476" y="900"/>
                    </a:lnTo>
                    <a:lnTo>
                      <a:pt x="1462" y="906"/>
                    </a:lnTo>
                    <a:lnTo>
                      <a:pt x="1447" y="909"/>
                    </a:lnTo>
                    <a:lnTo>
                      <a:pt x="1434" y="913"/>
                    </a:lnTo>
                    <a:lnTo>
                      <a:pt x="1419" y="914"/>
                    </a:lnTo>
                    <a:lnTo>
                      <a:pt x="1403" y="915"/>
                    </a:lnTo>
                    <a:lnTo>
                      <a:pt x="1403" y="915"/>
                    </a:lnTo>
                    <a:close/>
                    <a:moveTo>
                      <a:pt x="192" y="12"/>
                    </a:moveTo>
                    <a:lnTo>
                      <a:pt x="192" y="12"/>
                    </a:lnTo>
                    <a:lnTo>
                      <a:pt x="174" y="13"/>
                    </a:lnTo>
                    <a:lnTo>
                      <a:pt x="156" y="15"/>
                    </a:lnTo>
                    <a:lnTo>
                      <a:pt x="139" y="20"/>
                    </a:lnTo>
                    <a:lnTo>
                      <a:pt x="122" y="26"/>
                    </a:lnTo>
                    <a:lnTo>
                      <a:pt x="106" y="34"/>
                    </a:lnTo>
                    <a:lnTo>
                      <a:pt x="91" y="43"/>
                    </a:lnTo>
                    <a:lnTo>
                      <a:pt x="78" y="53"/>
                    </a:lnTo>
                    <a:lnTo>
                      <a:pt x="65" y="64"/>
                    </a:lnTo>
                    <a:lnTo>
                      <a:pt x="54" y="77"/>
                    </a:lnTo>
                    <a:lnTo>
                      <a:pt x="44" y="90"/>
                    </a:lnTo>
                    <a:lnTo>
                      <a:pt x="35" y="105"/>
                    </a:lnTo>
                    <a:lnTo>
                      <a:pt x="27" y="120"/>
                    </a:lnTo>
                    <a:lnTo>
                      <a:pt x="21" y="137"/>
                    </a:lnTo>
                    <a:lnTo>
                      <a:pt x="17" y="154"/>
                    </a:lnTo>
                    <a:lnTo>
                      <a:pt x="13" y="171"/>
                    </a:lnTo>
                    <a:lnTo>
                      <a:pt x="13" y="189"/>
                    </a:lnTo>
                    <a:lnTo>
                      <a:pt x="13" y="725"/>
                    </a:lnTo>
                    <a:lnTo>
                      <a:pt x="13" y="725"/>
                    </a:lnTo>
                    <a:lnTo>
                      <a:pt x="13" y="743"/>
                    </a:lnTo>
                    <a:lnTo>
                      <a:pt x="17" y="761"/>
                    </a:lnTo>
                    <a:lnTo>
                      <a:pt x="21" y="778"/>
                    </a:lnTo>
                    <a:lnTo>
                      <a:pt x="27" y="794"/>
                    </a:lnTo>
                    <a:lnTo>
                      <a:pt x="35" y="810"/>
                    </a:lnTo>
                    <a:lnTo>
                      <a:pt x="44" y="823"/>
                    </a:lnTo>
                    <a:lnTo>
                      <a:pt x="54" y="837"/>
                    </a:lnTo>
                    <a:lnTo>
                      <a:pt x="65" y="850"/>
                    </a:lnTo>
                    <a:lnTo>
                      <a:pt x="78" y="862"/>
                    </a:lnTo>
                    <a:lnTo>
                      <a:pt x="91" y="872"/>
                    </a:lnTo>
                    <a:lnTo>
                      <a:pt x="106" y="880"/>
                    </a:lnTo>
                    <a:lnTo>
                      <a:pt x="122" y="888"/>
                    </a:lnTo>
                    <a:lnTo>
                      <a:pt x="139" y="893"/>
                    </a:lnTo>
                    <a:lnTo>
                      <a:pt x="156" y="898"/>
                    </a:lnTo>
                    <a:lnTo>
                      <a:pt x="174" y="901"/>
                    </a:lnTo>
                    <a:lnTo>
                      <a:pt x="192" y="901"/>
                    </a:lnTo>
                    <a:lnTo>
                      <a:pt x="1403" y="901"/>
                    </a:lnTo>
                    <a:lnTo>
                      <a:pt x="1403" y="901"/>
                    </a:lnTo>
                    <a:lnTo>
                      <a:pt x="1418" y="901"/>
                    </a:lnTo>
                    <a:lnTo>
                      <a:pt x="1431" y="899"/>
                    </a:lnTo>
                    <a:lnTo>
                      <a:pt x="1445" y="897"/>
                    </a:lnTo>
                    <a:lnTo>
                      <a:pt x="1457" y="893"/>
                    </a:lnTo>
                    <a:lnTo>
                      <a:pt x="1471" y="889"/>
                    </a:lnTo>
                    <a:lnTo>
                      <a:pt x="1483" y="883"/>
                    </a:lnTo>
                    <a:lnTo>
                      <a:pt x="1495" y="876"/>
                    </a:lnTo>
                    <a:lnTo>
                      <a:pt x="1506" y="870"/>
                    </a:lnTo>
                    <a:lnTo>
                      <a:pt x="1517" y="862"/>
                    </a:lnTo>
                    <a:lnTo>
                      <a:pt x="1528" y="853"/>
                    </a:lnTo>
                    <a:lnTo>
                      <a:pt x="1537" y="844"/>
                    </a:lnTo>
                    <a:lnTo>
                      <a:pt x="1546" y="833"/>
                    </a:lnTo>
                    <a:lnTo>
                      <a:pt x="1554" y="822"/>
                    </a:lnTo>
                    <a:lnTo>
                      <a:pt x="1560" y="811"/>
                    </a:lnTo>
                    <a:lnTo>
                      <a:pt x="1566" y="798"/>
                    </a:lnTo>
                    <a:lnTo>
                      <a:pt x="1572" y="786"/>
                    </a:lnTo>
                    <a:lnTo>
                      <a:pt x="1572" y="786"/>
                    </a:lnTo>
                    <a:lnTo>
                      <a:pt x="1576" y="770"/>
                    </a:lnTo>
                    <a:lnTo>
                      <a:pt x="1580" y="755"/>
                    </a:lnTo>
                    <a:lnTo>
                      <a:pt x="1582" y="740"/>
                    </a:lnTo>
                    <a:lnTo>
                      <a:pt x="1583" y="725"/>
                    </a:lnTo>
                    <a:lnTo>
                      <a:pt x="1583" y="189"/>
                    </a:lnTo>
                    <a:lnTo>
                      <a:pt x="1583" y="189"/>
                    </a:lnTo>
                    <a:lnTo>
                      <a:pt x="1582" y="171"/>
                    </a:lnTo>
                    <a:lnTo>
                      <a:pt x="1579" y="154"/>
                    </a:lnTo>
                    <a:lnTo>
                      <a:pt x="1575" y="137"/>
                    </a:lnTo>
                    <a:lnTo>
                      <a:pt x="1568" y="120"/>
                    </a:lnTo>
                    <a:lnTo>
                      <a:pt x="1562" y="105"/>
                    </a:lnTo>
                    <a:lnTo>
                      <a:pt x="1552" y="90"/>
                    </a:lnTo>
                    <a:lnTo>
                      <a:pt x="1542" y="77"/>
                    </a:lnTo>
                    <a:lnTo>
                      <a:pt x="1530" y="64"/>
                    </a:lnTo>
                    <a:lnTo>
                      <a:pt x="1517" y="53"/>
                    </a:lnTo>
                    <a:lnTo>
                      <a:pt x="1504" y="43"/>
                    </a:lnTo>
                    <a:lnTo>
                      <a:pt x="1489" y="34"/>
                    </a:lnTo>
                    <a:lnTo>
                      <a:pt x="1473" y="26"/>
                    </a:lnTo>
                    <a:lnTo>
                      <a:pt x="1456" y="20"/>
                    </a:lnTo>
                    <a:lnTo>
                      <a:pt x="1439" y="15"/>
                    </a:lnTo>
                    <a:lnTo>
                      <a:pt x="1422" y="13"/>
                    </a:lnTo>
                    <a:lnTo>
                      <a:pt x="1403" y="12"/>
                    </a:lnTo>
                    <a:lnTo>
                      <a:pt x="192"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7">
                <a:extLst>
                  <a:ext uri="{FF2B5EF4-FFF2-40B4-BE49-F238E27FC236}">
                    <a16:creationId xmlns:a16="http://schemas.microsoft.com/office/drawing/2014/main" id="{4F996246-1650-584A-AEC6-25F943F590DC}"/>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8">
                <a:extLst>
                  <a:ext uri="{FF2B5EF4-FFF2-40B4-BE49-F238E27FC236}">
                    <a16:creationId xmlns:a16="http://schemas.microsoft.com/office/drawing/2014/main" id="{6C82C5A0-6FCA-AF4F-8168-01E9BF6F4ABF}"/>
                  </a:ext>
                </a:extLst>
              </p:cNvPr>
              <p:cNvSpPr>
                <a:spLocks/>
              </p:cNvSpPr>
              <p:nvPr userDrawn="1"/>
            </p:nvSpPr>
            <p:spPr bwMode="auto">
              <a:xfrm>
                <a:off x="8061325" y="236538"/>
                <a:ext cx="303213" cy="298450"/>
              </a:xfrm>
              <a:custGeom>
                <a:avLst/>
                <a:gdLst>
                  <a:gd name="T0" fmla="*/ 383 w 383"/>
                  <a:gd name="T1" fmla="*/ 24 h 376"/>
                  <a:gd name="T2" fmla="*/ 379 w 383"/>
                  <a:gd name="T3" fmla="*/ 39 h 376"/>
                  <a:gd name="T4" fmla="*/ 373 w 383"/>
                  <a:gd name="T5" fmla="*/ 53 h 376"/>
                  <a:gd name="T6" fmla="*/ 350 w 383"/>
                  <a:gd name="T7" fmla="*/ 76 h 376"/>
                  <a:gd name="T8" fmla="*/ 205 w 383"/>
                  <a:gd name="T9" fmla="*/ 199 h 376"/>
                  <a:gd name="T10" fmla="*/ 182 w 383"/>
                  <a:gd name="T11" fmla="*/ 217 h 376"/>
                  <a:gd name="T12" fmla="*/ 172 w 383"/>
                  <a:gd name="T13" fmla="*/ 227 h 376"/>
                  <a:gd name="T14" fmla="*/ 165 w 383"/>
                  <a:gd name="T15" fmla="*/ 240 h 376"/>
                  <a:gd name="T16" fmla="*/ 159 w 383"/>
                  <a:gd name="T17" fmla="*/ 258 h 376"/>
                  <a:gd name="T18" fmla="*/ 147 w 383"/>
                  <a:gd name="T19" fmla="*/ 317 h 376"/>
                  <a:gd name="T20" fmla="*/ 146 w 383"/>
                  <a:gd name="T21" fmla="*/ 325 h 376"/>
                  <a:gd name="T22" fmla="*/ 139 w 383"/>
                  <a:gd name="T23" fmla="*/ 337 h 376"/>
                  <a:gd name="T24" fmla="*/ 129 w 383"/>
                  <a:gd name="T25" fmla="*/ 349 h 376"/>
                  <a:gd name="T26" fmla="*/ 117 w 383"/>
                  <a:gd name="T27" fmla="*/ 358 h 376"/>
                  <a:gd name="T28" fmla="*/ 111 w 383"/>
                  <a:gd name="T29" fmla="*/ 360 h 376"/>
                  <a:gd name="T30" fmla="*/ 90 w 383"/>
                  <a:gd name="T31" fmla="*/ 363 h 376"/>
                  <a:gd name="T32" fmla="*/ 17 w 383"/>
                  <a:gd name="T33" fmla="*/ 365 h 376"/>
                  <a:gd name="T34" fmla="*/ 12 w 383"/>
                  <a:gd name="T35" fmla="*/ 367 h 376"/>
                  <a:gd name="T36" fmla="*/ 5 w 383"/>
                  <a:gd name="T37" fmla="*/ 376 h 376"/>
                  <a:gd name="T38" fmla="*/ 3 w 383"/>
                  <a:gd name="T39" fmla="*/ 376 h 376"/>
                  <a:gd name="T40" fmla="*/ 0 w 383"/>
                  <a:gd name="T41" fmla="*/ 369 h 376"/>
                  <a:gd name="T42" fmla="*/ 1 w 383"/>
                  <a:gd name="T43" fmla="*/ 360 h 376"/>
                  <a:gd name="T44" fmla="*/ 6 w 383"/>
                  <a:gd name="T45" fmla="*/ 345 h 376"/>
                  <a:gd name="T46" fmla="*/ 12 w 383"/>
                  <a:gd name="T47" fmla="*/ 340 h 376"/>
                  <a:gd name="T48" fmla="*/ 19 w 383"/>
                  <a:gd name="T49" fmla="*/ 335 h 376"/>
                  <a:gd name="T50" fmla="*/ 102 w 383"/>
                  <a:gd name="T51" fmla="*/ 332 h 376"/>
                  <a:gd name="T52" fmla="*/ 106 w 383"/>
                  <a:gd name="T53" fmla="*/ 331 h 376"/>
                  <a:gd name="T54" fmla="*/ 112 w 383"/>
                  <a:gd name="T55" fmla="*/ 327 h 376"/>
                  <a:gd name="T56" fmla="*/ 116 w 383"/>
                  <a:gd name="T57" fmla="*/ 321 h 376"/>
                  <a:gd name="T58" fmla="*/ 125 w 383"/>
                  <a:gd name="T59" fmla="*/ 266 h 376"/>
                  <a:gd name="T60" fmla="*/ 132 w 383"/>
                  <a:gd name="T61" fmla="*/ 239 h 376"/>
                  <a:gd name="T62" fmla="*/ 143 w 383"/>
                  <a:gd name="T63" fmla="*/ 214 h 376"/>
                  <a:gd name="T64" fmla="*/ 156 w 383"/>
                  <a:gd name="T65" fmla="*/ 200 h 376"/>
                  <a:gd name="T66" fmla="*/ 186 w 383"/>
                  <a:gd name="T67" fmla="*/ 175 h 376"/>
                  <a:gd name="T68" fmla="*/ 201 w 383"/>
                  <a:gd name="T69" fmla="*/ 163 h 376"/>
                  <a:gd name="T70" fmla="*/ 334 w 383"/>
                  <a:gd name="T71" fmla="*/ 50 h 376"/>
                  <a:gd name="T72" fmla="*/ 343 w 383"/>
                  <a:gd name="T73" fmla="*/ 41 h 376"/>
                  <a:gd name="T74" fmla="*/ 358 w 383"/>
                  <a:gd name="T75" fmla="*/ 18 h 376"/>
                  <a:gd name="T76" fmla="*/ 362 w 383"/>
                  <a:gd name="T77" fmla="*/ 4 h 376"/>
                  <a:gd name="T78" fmla="*/ 364 w 383"/>
                  <a:gd name="T79" fmla="*/ 0 h 376"/>
                  <a:gd name="T80" fmla="*/ 376 w 383"/>
                  <a:gd name="T81" fmla="*/ 9 h 376"/>
                  <a:gd name="T82" fmla="*/ 382 w 383"/>
                  <a:gd name="T83"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83" h="376">
                    <a:moveTo>
                      <a:pt x="383" y="24"/>
                    </a:moveTo>
                    <a:lnTo>
                      <a:pt x="383" y="24"/>
                    </a:lnTo>
                    <a:lnTo>
                      <a:pt x="382" y="33"/>
                    </a:lnTo>
                    <a:lnTo>
                      <a:pt x="379" y="39"/>
                    </a:lnTo>
                    <a:lnTo>
                      <a:pt x="376" y="47"/>
                    </a:lnTo>
                    <a:lnTo>
                      <a:pt x="373" y="53"/>
                    </a:lnTo>
                    <a:lnTo>
                      <a:pt x="361" y="65"/>
                    </a:lnTo>
                    <a:lnTo>
                      <a:pt x="350" y="76"/>
                    </a:lnTo>
                    <a:lnTo>
                      <a:pt x="205" y="199"/>
                    </a:lnTo>
                    <a:lnTo>
                      <a:pt x="205" y="199"/>
                    </a:lnTo>
                    <a:lnTo>
                      <a:pt x="194" y="208"/>
                    </a:lnTo>
                    <a:lnTo>
                      <a:pt x="182" y="217"/>
                    </a:lnTo>
                    <a:lnTo>
                      <a:pt x="178" y="222"/>
                    </a:lnTo>
                    <a:lnTo>
                      <a:pt x="172" y="227"/>
                    </a:lnTo>
                    <a:lnTo>
                      <a:pt x="169" y="233"/>
                    </a:lnTo>
                    <a:lnTo>
                      <a:pt x="165" y="240"/>
                    </a:lnTo>
                    <a:lnTo>
                      <a:pt x="165" y="240"/>
                    </a:lnTo>
                    <a:lnTo>
                      <a:pt x="159" y="258"/>
                    </a:lnTo>
                    <a:lnTo>
                      <a:pt x="154" y="277"/>
                    </a:lnTo>
                    <a:lnTo>
                      <a:pt x="147" y="317"/>
                    </a:lnTo>
                    <a:lnTo>
                      <a:pt x="147" y="317"/>
                    </a:lnTo>
                    <a:lnTo>
                      <a:pt x="146" y="325"/>
                    </a:lnTo>
                    <a:lnTo>
                      <a:pt x="143" y="332"/>
                    </a:lnTo>
                    <a:lnTo>
                      <a:pt x="139" y="337"/>
                    </a:lnTo>
                    <a:lnTo>
                      <a:pt x="135" y="343"/>
                    </a:lnTo>
                    <a:lnTo>
                      <a:pt x="129" y="349"/>
                    </a:lnTo>
                    <a:lnTo>
                      <a:pt x="124" y="353"/>
                    </a:lnTo>
                    <a:lnTo>
                      <a:pt x="117" y="358"/>
                    </a:lnTo>
                    <a:lnTo>
                      <a:pt x="111" y="360"/>
                    </a:lnTo>
                    <a:lnTo>
                      <a:pt x="111" y="360"/>
                    </a:lnTo>
                    <a:lnTo>
                      <a:pt x="101" y="362"/>
                    </a:lnTo>
                    <a:lnTo>
                      <a:pt x="90" y="363"/>
                    </a:lnTo>
                    <a:lnTo>
                      <a:pt x="68" y="363"/>
                    </a:lnTo>
                    <a:lnTo>
                      <a:pt x="17" y="365"/>
                    </a:lnTo>
                    <a:lnTo>
                      <a:pt x="17" y="365"/>
                    </a:lnTo>
                    <a:lnTo>
                      <a:pt x="12" y="367"/>
                    </a:lnTo>
                    <a:lnTo>
                      <a:pt x="7" y="371"/>
                    </a:lnTo>
                    <a:lnTo>
                      <a:pt x="5" y="376"/>
                    </a:lnTo>
                    <a:lnTo>
                      <a:pt x="5" y="376"/>
                    </a:lnTo>
                    <a:lnTo>
                      <a:pt x="3" y="376"/>
                    </a:lnTo>
                    <a:lnTo>
                      <a:pt x="1" y="374"/>
                    </a:lnTo>
                    <a:lnTo>
                      <a:pt x="0" y="369"/>
                    </a:lnTo>
                    <a:lnTo>
                      <a:pt x="0" y="369"/>
                    </a:lnTo>
                    <a:lnTo>
                      <a:pt x="1" y="360"/>
                    </a:lnTo>
                    <a:lnTo>
                      <a:pt x="3" y="352"/>
                    </a:lnTo>
                    <a:lnTo>
                      <a:pt x="6" y="345"/>
                    </a:lnTo>
                    <a:lnTo>
                      <a:pt x="12" y="340"/>
                    </a:lnTo>
                    <a:lnTo>
                      <a:pt x="12" y="340"/>
                    </a:lnTo>
                    <a:lnTo>
                      <a:pt x="15" y="336"/>
                    </a:lnTo>
                    <a:lnTo>
                      <a:pt x="19" y="335"/>
                    </a:lnTo>
                    <a:lnTo>
                      <a:pt x="29" y="333"/>
                    </a:lnTo>
                    <a:lnTo>
                      <a:pt x="102" y="332"/>
                    </a:lnTo>
                    <a:lnTo>
                      <a:pt x="102" y="332"/>
                    </a:lnTo>
                    <a:lnTo>
                      <a:pt x="106" y="331"/>
                    </a:lnTo>
                    <a:lnTo>
                      <a:pt x="108" y="329"/>
                    </a:lnTo>
                    <a:lnTo>
                      <a:pt x="112" y="327"/>
                    </a:lnTo>
                    <a:lnTo>
                      <a:pt x="116" y="321"/>
                    </a:lnTo>
                    <a:lnTo>
                      <a:pt x="116" y="321"/>
                    </a:lnTo>
                    <a:lnTo>
                      <a:pt x="120" y="293"/>
                    </a:lnTo>
                    <a:lnTo>
                      <a:pt x="125" y="266"/>
                    </a:lnTo>
                    <a:lnTo>
                      <a:pt x="128" y="252"/>
                    </a:lnTo>
                    <a:lnTo>
                      <a:pt x="132" y="239"/>
                    </a:lnTo>
                    <a:lnTo>
                      <a:pt x="137" y="226"/>
                    </a:lnTo>
                    <a:lnTo>
                      <a:pt x="143" y="214"/>
                    </a:lnTo>
                    <a:lnTo>
                      <a:pt x="143" y="214"/>
                    </a:lnTo>
                    <a:lnTo>
                      <a:pt x="156" y="200"/>
                    </a:lnTo>
                    <a:lnTo>
                      <a:pt x="171" y="188"/>
                    </a:lnTo>
                    <a:lnTo>
                      <a:pt x="186" y="175"/>
                    </a:lnTo>
                    <a:lnTo>
                      <a:pt x="201" y="163"/>
                    </a:lnTo>
                    <a:lnTo>
                      <a:pt x="201" y="163"/>
                    </a:lnTo>
                    <a:lnTo>
                      <a:pt x="267" y="106"/>
                    </a:lnTo>
                    <a:lnTo>
                      <a:pt x="334" y="50"/>
                    </a:lnTo>
                    <a:lnTo>
                      <a:pt x="334" y="50"/>
                    </a:lnTo>
                    <a:lnTo>
                      <a:pt x="343" y="41"/>
                    </a:lnTo>
                    <a:lnTo>
                      <a:pt x="351" y="29"/>
                    </a:lnTo>
                    <a:lnTo>
                      <a:pt x="358" y="18"/>
                    </a:lnTo>
                    <a:lnTo>
                      <a:pt x="360" y="11"/>
                    </a:lnTo>
                    <a:lnTo>
                      <a:pt x="362" y="4"/>
                    </a:lnTo>
                    <a:lnTo>
                      <a:pt x="364" y="0"/>
                    </a:lnTo>
                    <a:lnTo>
                      <a:pt x="364" y="0"/>
                    </a:lnTo>
                    <a:lnTo>
                      <a:pt x="370" y="3"/>
                    </a:lnTo>
                    <a:lnTo>
                      <a:pt x="376" y="9"/>
                    </a:lnTo>
                    <a:lnTo>
                      <a:pt x="381" y="16"/>
                    </a:lnTo>
                    <a:lnTo>
                      <a:pt x="382" y="20"/>
                    </a:lnTo>
                    <a:lnTo>
                      <a:pt x="383"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9">
                <a:extLst>
                  <a:ext uri="{FF2B5EF4-FFF2-40B4-BE49-F238E27FC236}">
                    <a16:creationId xmlns:a16="http://schemas.microsoft.com/office/drawing/2014/main" id="{5350DA1A-0812-FD48-A0A9-C6D324686E55}"/>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30">
                <a:extLst>
                  <a:ext uri="{FF2B5EF4-FFF2-40B4-BE49-F238E27FC236}">
                    <a16:creationId xmlns:a16="http://schemas.microsoft.com/office/drawing/2014/main" id="{55752550-2A65-F14D-B8AD-603F7C622BFE}"/>
                  </a:ext>
                </a:extLst>
              </p:cNvPr>
              <p:cNvSpPr>
                <a:spLocks/>
              </p:cNvSpPr>
              <p:nvPr userDrawn="1"/>
            </p:nvSpPr>
            <p:spPr bwMode="auto">
              <a:xfrm>
                <a:off x="8193088" y="271463"/>
                <a:ext cx="204788" cy="406400"/>
              </a:xfrm>
              <a:custGeom>
                <a:avLst/>
                <a:gdLst>
                  <a:gd name="T0" fmla="*/ 257 w 258"/>
                  <a:gd name="T1" fmla="*/ 36 h 511"/>
                  <a:gd name="T2" fmla="*/ 228 w 258"/>
                  <a:gd name="T3" fmla="*/ 70 h 511"/>
                  <a:gd name="T4" fmla="*/ 57 w 258"/>
                  <a:gd name="T5" fmla="*/ 217 h 511"/>
                  <a:gd name="T6" fmla="*/ 46 w 258"/>
                  <a:gd name="T7" fmla="*/ 257 h 511"/>
                  <a:gd name="T8" fmla="*/ 47 w 258"/>
                  <a:gd name="T9" fmla="*/ 282 h 511"/>
                  <a:gd name="T10" fmla="*/ 35 w 258"/>
                  <a:gd name="T11" fmla="*/ 317 h 511"/>
                  <a:gd name="T12" fmla="*/ 39 w 258"/>
                  <a:gd name="T13" fmla="*/ 324 h 511"/>
                  <a:gd name="T14" fmla="*/ 53 w 258"/>
                  <a:gd name="T15" fmla="*/ 328 h 511"/>
                  <a:gd name="T16" fmla="*/ 53 w 258"/>
                  <a:gd name="T17" fmla="*/ 340 h 511"/>
                  <a:gd name="T18" fmla="*/ 58 w 258"/>
                  <a:gd name="T19" fmla="*/ 341 h 511"/>
                  <a:gd name="T20" fmla="*/ 58 w 258"/>
                  <a:gd name="T21" fmla="*/ 347 h 511"/>
                  <a:gd name="T22" fmla="*/ 63 w 258"/>
                  <a:gd name="T23" fmla="*/ 353 h 511"/>
                  <a:gd name="T24" fmla="*/ 63 w 258"/>
                  <a:gd name="T25" fmla="*/ 362 h 511"/>
                  <a:gd name="T26" fmla="*/ 69 w 258"/>
                  <a:gd name="T27" fmla="*/ 373 h 511"/>
                  <a:gd name="T28" fmla="*/ 90 w 258"/>
                  <a:gd name="T29" fmla="*/ 378 h 511"/>
                  <a:gd name="T30" fmla="*/ 123 w 258"/>
                  <a:gd name="T31" fmla="*/ 377 h 511"/>
                  <a:gd name="T32" fmla="*/ 134 w 258"/>
                  <a:gd name="T33" fmla="*/ 384 h 511"/>
                  <a:gd name="T34" fmla="*/ 138 w 258"/>
                  <a:gd name="T35" fmla="*/ 402 h 511"/>
                  <a:gd name="T36" fmla="*/ 128 w 258"/>
                  <a:gd name="T37" fmla="*/ 416 h 511"/>
                  <a:gd name="T38" fmla="*/ 91 w 258"/>
                  <a:gd name="T39" fmla="*/ 442 h 511"/>
                  <a:gd name="T40" fmla="*/ 83 w 258"/>
                  <a:gd name="T41" fmla="*/ 462 h 511"/>
                  <a:gd name="T42" fmla="*/ 91 w 258"/>
                  <a:gd name="T43" fmla="*/ 481 h 511"/>
                  <a:gd name="T44" fmla="*/ 107 w 258"/>
                  <a:gd name="T45" fmla="*/ 488 h 511"/>
                  <a:gd name="T46" fmla="*/ 125 w 258"/>
                  <a:gd name="T47" fmla="*/ 485 h 511"/>
                  <a:gd name="T48" fmla="*/ 128 w 258"/>
                  <a:gd name="T49" fmla="*/ 489 h 511"/>
                  <a:gd name="T50" fmla="*/ 90 w 258"/>
                  <a:gd name="T51" fmla="*/ 510 h 511"/>
                  <a:gd name="T52" fmla="*/ 64 w 258"/>
                  <a:gd name="T53" fmla="*/ 506 h 511"/>
                  <a:gd name="T54" fmla="*/ 52 w 258"/>
                  <a:gd name="T55" fmla="*/ 490 h 511"/>
                  <a:gd name="T56" fmla="*/ 49 w 258"/>
                  <a:gd name="T57" fmla="*/ 469 h 511"/>
                  <a:gd name="T58" fmla="*/ 64 w 258"/>
                  <a:gd name="T59" fmla="*/ 449 h 511"/>
                  <a:gd name="T60" fmla="*/ 97 w 258"/>
                  <a:gd name="T61" fmla="*/ 420 h 511"/>
                  <a:gd name="T62" fmla="*/ 99 w 258"/>
                  <a:gd name="T63" fmla="*/ 405 h 511"/>
                  <a:gd name="T64" fmla="*/ 92 w 258"/>
                  <a:gd name="T65" fmla="*/ 396 h 511"/>
                  <a:gd name="T66" fmla="*/ 73 w 258"/>
                  <a:gd name="T67" fmla="*/ 390 h 511"/>
                  <a:gd name="T68" fmla="*/ 38 w 258"/>
                  <a:gd name="T69" fmla="*/ 390 h 511"/>
                  <a:gd name="T70" fmla="*/ 30 w 258"/>
                  <a:gd name="T71" fmla="*/ 376 h 511"/>
                  <a:gd name="T72" fmla="*/ 28 w 258"/>
                  <a:gd name="T73" fmla="*/ 362 h 511"/>
                  <a:gd name="T74" fmla="*/ 21 w 258"/>
                  <a:gd name="T75" fmla="*/ 358 h 511"/>
                  <a:gd name="T76" fmla="*/ 25 w 258"/>
                  <a:gd name="T77" fmla="*/ 352 h 511"/>
                  <a:gd name="T78" fmla="*/ 19 w 258"/>
                  <a:gd name="T79" fmla="*/ 350 h 511"/>
                  <a:gd name="T80" fmla="*/ 17 w 258"/>
                  <a:gd name="T81" fmla="*/ 344 h 511"/>
                  <a:gd name="T82" fmla="*/ 20 w 258"/>
                  <a:gd name="T83" fmla="*/ 333 h 511"/>
                  <a:gd name="T84" fmla="*/ 8 w 258"/>
                  <a:gd name="T85" fmla="*/ 332 h 511"/>
                  <a:gd name="T86" fmla="*/ 0 w 258"/>
                  <a:gd name="T87" fmla="*/ 328 h 511"/>
                  <a:gd name="T88" fmla="*/ 5 w 258"/>
                  <a:gd name="T89" fmla="*/ 314 h 511"/>
                  <a:gd name="T90" fmla="*/ 17 w 258"/>
                  <a:gd name="T91" fmla="*/ 292 h 511"/>
                  <a:gd name="T92" fmla="*/ 13 w 258"/>
                  <a:gd name="T93" fmla="*/ 264 h 511"/>
                  <a:gd name="T94" fmla="*/ 22 w 258"/>
                  <a:gd name="T95" fmla="*/ 217 h 511"/>
                  <a:gd name="T96" fmla="*/ 41 w 258"/>
                  <a:gd name="T97" fmla="*/ 189 h 511"/>
                  <a:gd name="T98" fmla="*/ 219 w 258"/>
                  <a:gd name="T99" fmla="*/ 36 h 511"/>
                  <a:gd name="T100" fmla="*/ 235 w 258"/>
                  <a:gd name="T101" fmla="*/ 15 h 511"/>
                  <a:gd name="T102" fmla="*/ 238 w 258"/>
                  <a:gd name="T103" fmla="*/ 0 h 511"/>
                  <a:gd name="T104" fmla="*/ 247 w 258"/>
                  <a:gd name="T105" fmla="*/ 3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8" h="511">
                    <a:moveTo>
                      <a:pt x="258" y="21"/>
                    </a:moveTo>
                    <a:lnTo>
                      <a:pt x="258" y="21"/>
                    </a:lnTo>
                    <a:lnTo>
                      <a:pt x="258" y="29"/>
                    </a:lnTo>
                    <a:lnTo>
                      <a:pt x="257" y="36"/>
                    </a:lnTo>
                    <a:lnTo>
                      <a:pt x="253" y="43"/>
                    </a:lnTo>
                    <a:lnTo>
                      <a:pt x="250" y="49"/>
                    </a:lnTo>
                    <a:lnTo>
                      <a:pt x="240" y="59"/>
                    </a:lnTo>
                    <a:lnTo>
                      <a:pt x="228" y="70"/>
                    </a:lnTo>
                    <a:lnTo>
                      <a:pt x="168" y="121"/>
                    </a:lnTo>
                    <a:lnTo>
                      <a:pt x="63" y="211"/>
                    </a:lnTo>
                    <a:lnTo>
                      <a:pt x="63" y="211"/>
                    </a:lnTo>
                    <a:lnTo>
                      <a:pt x="57" y="217"/>
                    </a:lnTo>
                    <a:lnTo>
                      <a:pt x="54" y="224"/>
                    </a:lnTo>
                    <a:lnTo>
                      <a:pt x="51" y="232"/>
                    </a:lnTo>
                    <a:lnTo>
                      <a:pt x="48" y="240"/>
                    </a:lnTo>
                    <a:lnTo>
                      <a:pt x="46" y="257"/>
                    </a:lnTo>
                    <a:lnTo>
                      <a:pt x="43" y="273"/>
                    </a:lnTo>
                    <a:lnTo>
                      <a:pt x="43" y="273"/>
                    </a:lnTo>
                    <a:lnTo>
                      <a:pt x="45" y="277"/>
                    </a:lnTo>
                    <a:lnTo>
                      <a:pt x="47" y="282"/>
                    </a:lnTo>
                    <a:lnTo>
                      <a:pt x="49" y="285"/>
                    </a:lnTo>
                    <a:lnTo>
                      <a:pt x="49" y="288"/>
                    </a:lnTo>
                    <a:lnTo>
                      <a:pt x="49" y="291"/>
                    </a:lnTo>
                    <a:lnTo>
                      <a:pt x="35" y="317"/>
                    </a:lnTo>
                    <a:lnTo>
                      <a:pt x="35" y="317"/>
                    </a:lnTo>
                    <a:lnTo>
                      <a:pt x="36" y="321"/>
                    </a:lnTo>
                    <a:lnTo>
                      <a:pt x="37" y="323"/>
                    </a:lnTo>
                    <a:lnTo>
                      <a:pt x="39" y="324"/>
                    </a:lnTo>
                    <a:lnTo>
                      <a:pt x="43" y="324"/>
                    </a:lnTo>
                    <a:lnTo>
                      <a:pt x="48" y="325"/>
                    </a:lnTo>
                    <a:lnTo>
                      <a:pt x="51" y="326"/>
                    </a:lnTo>
                    <a:lnTo>
                      <a:pt x="53" y="328"/>
                    </a:lnTo>
                    <a:lnTo>
                      <a:pt x="53" y="328"/>
                    </a:lnTo>
                    <a:lnTo>
                      <a:pt x="52" y="334"/>
                    </a:lnTo>
                    <a:lnTo>
                      <a:pt x="52" y="338"/>
                    </a:lnTo>
                    <a:lnTo>
                      <a:pt x="53" y="340"/>
                    </a:lnTo>
                    <a:lnTo>
                      <a:pt x="53" y="340"/>
                    </a:lnTo>
                    <a:lnTo>
                      <a:pt x="54" y="341"/>
                    </a:lnTo>
                    <a:lnTo>
                      <a:pt x="55" y="341"/>
                    </a:lnTo>
                    <a:lnTo>
                      <a:pt x="58" y="341"/>
                    </a:lnTo>
                    <a:lnTo>
                      <a:pt x="61" y="342"/>
                    </a:lnTo>
                    <a:lnTo>
                      <a:pt x="60" y="344"/>
                    </a:lnTo>
                    <a:lnTo>
                      <a:pt x="60" y="344"/>
                    </a:lnTo>
                    <a:lnTo>
                      <a:pt x="58" y="347"/>
                    </a:lnTo>
                    <a:lnTo>
                      <a:pt x="58" y="349"/>
                    </a:lnTo>
                    <a:lnTo>
                      <a:pt x="58" y="349"/>
                    </a:lnTo>
                    <a:lnTo>
                      <a:pt x="62" y="351"/>
                    </a:lnTo>
                    <a:lnTo>
                      <a:pt x="63" y="353"/>
                    </a:lnTo>
                    <a:lnTo>
                      <a:pt x="64" y="355"/>
                    </a:lnTo>
                    <a:lnTo>
                      <a:pt x="64" y="355"/>
                    </a:lnTo>
                    <a:lnTo>
                      <a:pt x="63" y="359"/>
                    </a:lnTo>
                    <a:lnTo>
                      <a:pt x="63" y="362"/>
                    </a:lnTo>
                    <a:lnTo>
                      <a:pt x="64" y="366"/>
                    </a:lnTo>
                    <a:lnTo>
                      <a:pt x="65" y="369"/>
                    </a:lnTo>
                    <a:lnTo>
                      <a:pt x="65" y="369"/>
                    </a:lnTo>
                    <a:lnTo>
                      <a:pt x="69" y="373"/>
                    </a:lnTo>
                    <a:lnTo>
                      <a:pt x="73" y="375"/>
                    </a:lnTo>
                    <a:lnTo>
                      <a:pt x="77" y="377"/>
                    </a:lnTo>
                    <a:lnTo>
                      <a:pt x="81" y="377"/>
                    </a:lnTo>
                    <a:lnTo>
                      <a:pt x="90" y="378"/>
                    </a:lnTo>
                    <a:lnTo>
                      <a:pt x="99" y="377"/>
                    </a:lnTo>
                    <a:lnTo>
                      <a:pt x="109" y="376"/>
                    </a:lnTo>
                    <a:lnTo>
                      <a:pt x="118" y="376"/>
                    </a:lnTo>
                    <a:lnTo>
                      <a:pt x="123" y="377"/>
                    </a:lnTo>
                    <a:lnTo>
                      <a:pt x="126" y="378"/>
                    </a:lnTo>
                    <a:lnTo>
                      <a:pt x="131" y="381"/>
                    </a:lnTo>
                    <a:lnTo>
                      <a:pt x="134" y="384"/>
                    </a:lnTo>
                    <a:lnTo>
                      <a:pt x="134" y="384"/>
                    </a:lnTo>
                    <a:lnTo>
                      <a:pt x="137" y="387"/>
                    </a:lnTo>
                    <a:lnTo>
                      <a:pt x="139" y="392"/>
                    </a:lnTo>
                    <a:lnTo>
                      <a:pt x="139" y="396"/>
                    </a:lnTo>
                    <a:lnTo>
                      <a:pt x="138" y="402"/>
                    </a:lnTo>
                    <a:lnTo>
                      <a:pt x="138" y="402"/>
                    </a:lnTo>
                    <a:lnTo>
                      <a:pt x="135" y="407"/>
                    </a:lnTo>
                    <a:lnTo>
                      <a:pt x="132" y="412"/>
                    </a:lnTo>
                    <a:lnTo>
                      <a:pt x="128" y="416"/>
                    </a:lnTo>
                    <a:lnTo>
                      <a:pt x="123" y="420"/>
                    </a:lnTo>
                    <a:lnTo>
                      <a:pt x="112" y="427"/>
                    </a:lnTo>
                    <a:lnTo>
                      <a:pt x="101" y="434"/>
                    </a:lnTo>
                    <a:lnTo>
                      <a:pt x="91" y="442"/>
                    </a:lnTo>
                    <a:lnTo>
                      <a:pt x="88" y="446"/>
                    </a:lnTo>
                    <a:lnTo>
                      <a:pt x="86" y="451"/>
                    </a:lnTo>
                    <a:lnTo>
                      <a:pt x="83" y="456"/>
                    </a:lnTo>
                    <a:lnTo>
                      <a:pt x="83" y="462"/>
                    </a:lnTo>
                    <a:lnTo>
                      <a:pt x="84" y="469"/>
                    </a:lnTo>
                    <a:lnTo>
                      <a:pt x="88" y="477"/>
                    </a:lnTo>
                    <a:lnTo>
                      <a:pt x="88" y="477"/>
                    </a:lnTo>
                    <a:lnTo>
                      <a:pt x="91" y="481"/>
                    </a:lnTo>
                    <a:lnTo>
                      <a:pt x="96" y="485"/>
                    </a:lnTo>
                    <a:lnTo>
                      <a:pt x="101" y="487"/>
                    </a:lnTo>
                    <a:lnTo>
                      <a:pt x="107" y="488"/>
                    </a:lnTo>
                    <a:lnTo>
                      <a:pt x="107" y="488"/>
                    </a:lnTo>
                    <a:lnTo>
                      <a:pt x="113" y="489"/>
                    </a:lnTo>
                    <a:lnTo>
                      <a:pt x="116" y="488"/>
                    </a:lnTo>
                    <a:lnTo>
                      <a:pt x="125" y="485"/>
                    </a:lnTo>
                    <a:lnTo>
                      <a:pt x="125" y="485"/>
                    </a:lnTo>
                    <a:lnTo>
                      <a:pt x="126" y="486"/>
                    </a:lnTo>
                    <a:lnTo>
                      <a:pt x="128" y="488"/>
                    </a:lnTo>
                    <a:lnTo>
                      <a:pt x="128" y="489"/>
                    </a:lnTo>
                    <a:lnTo>
                      <a:pt x="128" y="489"/>
                    </a:lnTo>
                    <a:lnTo>
                      <a:pt x="114" y="498"/>
                    </a:lnTo>
                    <a:lnTo>
                      <a:pt x="106" y="503"/>
                    </a:lnTo>
                    <a:lnTo>
                      <a:pt x="98" y="507"/>
                    </a:lnTo>
                    <a:lnTo>
                      <a:pt x="90" y="510"/>
                    </a:lnTo>
                    <a:lnTo>
                      <a:pt x="82" y="511"/>
                    </a:lnTo>
                    <a:lnTo>
                      <a:pt x="73" y="510"/>
                    </a:lnTo>
                    <a:lnTo>
                      <a:pt x="64" y="506"/>
                    </a:lnTo>
                    <a:lnTo>
                      <a:pt x="64" y="506"/>
                    </a:lnTo>
                    <a:lnTo>
                      <a:pt x="61" y="503"/>
                    </a:lnTo>
                    <a:lnTo>
                      <a:pt x="57" y="500"/>
                    </a:lnTo>
                    <a:lnTo>
                      <a:pt x="54" y="495"/>
                    </a:lnTo>
                    <a:lnTo>
                      <a:pt x="52" y="490"/>
                    </a:lnTo>
                    <a:lnTo>
                      <a:pt x="51" y="486"/>
                    </a:lnTo>
                    <a:lnTo>
                      <a:pt x="49" y="480"/>
                    </a:lnTo>
                    <a:lnTo>
                      <a:pt x="49" y="475"/>
                    </a:lnTo>
                    <a:lnTo>
                      <a:pt x="49" y="469"/>
                    </a:lnTo>
                    <a:lnTo>
                      <a:pt x="49" y="469"/>
                    </a:lnTo>
                    <a:lnTo>
                      <a:pt x="53" y="461"/>
                    </a:lnTo>
                    <a:lnTo>
                      <a:pt x="58" y="454"/>
                    </a:lnTo>
                    <a:lnTo>
                      <a:pt x="64" y="449"/>
                    </a:lnTo>
                    <a:lnTo>
                      <a:pt x="71" y="443"/>
                    </a:lnTo>
                    <a:lnTo>
                      <a:pt x="86" y="433"/>
                    </a:lnTo>
                    <a:lnTo>
                      <a:pt x="92" y="427"/>
                    </a:lnTo>
                    <a:lnTo>
                      <a:pt x="97" y="420"/>
                    </a:lnTo>
                    <a:lnTo>
                      <a:pt x="97" y="420"/>
                    </a:lnTo>
                    <a:lnTo>
                      <a:pt x="99" y="416"/>
                    </a:lnTo>
                    <a:lnTo>
                      <a:pt x="99" y="410"/>
                    </a:lnTo>
                    <a:lnTo>
                      <a:pt x="99" y="405"/>
                    </a:lnTo>
                    <a:lnTo>
                      <a:pt x="97" y="401"/>
                    </a:lnTo>
                    <a:lnTo>
                      <a:pt x="97" y="401"/>
                    </a:lnTo>
                    <a:lnTo>
                      <a:pt x="95" y="399"/>
                    </a:lnTo>
                    <a:lnTo>
                      <a:pt x="92" y="396"/>
                    </a:lnTo>
                    <a:lnTo>
                      <a:pt x="87" y="393"/>
                    </a:lnTo>
                    <a:lnTo>
                      <a:pt x="80" y="391"/>
                    </a:lnTo>
                    <a:lnTo>
                      <a:pt x="73" y="390"/>
                    </a:lnTo>
                    <a:lnTo>
                      <a:pt x="73" y="390"/>
                    </a:lnTo>
                    <a:lnTo>
                      <a:pt x="62" y="391"/>
                    </a:lnTo>
                    <a:lnTo>
                      <a:pt x="49" y="392"/>
                    </a:lnTo>
                    <a:lnTo>
                      <a:pt x="43" y="391"/>
                    </a:lnTo>
                    <a:lnTo>
                      <a:pt x="38" y="390"/>
                    </a:lnTo>
                    <a:lnTo>
                      <a:pt x="34" y="386"/>
                    </a:lnTo>
                    <a:lnTo>
                      <a:pt x="30" y="382"/>
                    </a:lnTo>
                    <a:lnTo>
                      <a:pt x="30" y="382"/>
                    </a:lnTo>
                    <a:lnTo>
                      <a:pt x="30" y="376"/>
                    </a:lnTo>
                    <a:lnTo>
                      <a:pt x="31" y="369"/>
                    </a:lnTo>
                    <a:lnTo>
                      <a:pt x="30" y="367"/>
                    </a:lnTo>
                    <a:lnTo>
                      <a:pt x="30" y="365"/>
                    </a:lnTo>
                    <a:lnTo>
                      <a:pt x="28" y="362"/>
                    </a:lnTo>
                    <a:lnTo>
                      <a:pt x="25" y="361"/>
                    </a:lnTo>
                    <a:lnTo>
                      <a:pt x="25" y="361"/>
                    </a:lnTo>
                    <a:lnTo>
                      <a:pt x="22" y="359"/>
                    </a:lnTo>
                    <a:lnTo>
                      <a:pt x="21" y="358"/>
                    </a:lnTo>
                    <a:lnTo>
                      <a:pt x="22" y="356"/>
                    </a:lnTo>
                    <a:lnTo>
                      <a:pt x="22" y="356"/>
                    </a:lnTo>
                    <a:lnTo>
                      <a:pt x="23" y="353"/>
                    </a:lnTo>
                    <a:lnTo>
                      <a:pt x="25" y="352"/>
                    </a:lnTo>
                    <a:lnTo>
                      <a:pt x="23" y="351"/>
                    </a:lnTo>
                    <a:lnTo>
                      <a:pt x="23" y="351"/>
                    </a:lnTo>
                    <a:lnTo>
                      <a:pt x="20" y="351"/>
                    </a:lnTo>
                    <a:lnTo>
                      <a:pt x="19" y="350"/>
                    </a:lnTo>
                    <a:lnTo>
                      <a:pt x="18" y="349"/>
                    </a:lnTo>
                    <a:lnTo>
                      <a:pt x="18" y="349"/>
                    </a:lnTo>
                    <a:lnTo>
                      <a:pt x="15" y="347"/>
                    </a:lnTo>
                    <a:lnTo>
                      <a:pt x="17" y="344"/>
                    </a:lnTo>
                    <a:lnTo>
                      <a:pt x="19" y="340"/>
                    </a:lnTo>
                    <a:lnTo>
                      <a:pt x="20" y="338"/>
                    </a:lnTo>
                    <a:lnTo>
                      <a:pt x="20" y="335"/>
                    </a:lnTo>
                    <a:lnTo>
                      <a:pt x="20" y="333"/>
                    </a:lnTo>
                    <a:lnTo>
                      <a:pt x="17" y="332"/>
                    </a:lnTo>
                    <a:lnTo>
                      <a:pt x="17" y="332"/>
                    </a:lnTo>
                    <a:lnTo>
                      <a:pt x="12" y="332"/>
                    </a:lnTo>
                    <a:lnTo>
                      <a:pt x="8" y="332"/>
                    </a:lnTo>
                    <a:lnTo>
                      <a:pt x="3" y="332"/>
                    </a:lnTo>
                    <a:lnTo>
                      <a:pt x="2" y="331"/>
                    </a:lnTo>
                    <a:lnTo>
                      <a:pt x="0" y="328"/>
                    </a:lnTo>
                    <a:lnTo>
                      <a:pt x="0" y="328"/>
                    </a:lnTo>
                    <a:lnTo>
                      <a:pt x="0" y="324"/>
                    </a:lnTo>
                    <a:lnTo>
                      <a:pt x="1" y="321"/>
                    </a:lnTo>
                    <a:lnTo>
                      <a:pt x="5" y="314"/>
                    </a:lnTo>
                    <a:lnTo>
                      <a:pt x="5" y="314"/>
                    </a:lnTo>
                    <a:lnTo>
                      <a:pt x="9" y="308"/>
                    </a:lnTo>
                    <a:lnTo>
                      <a:pt x="13" y="302"/>
                    </a:lnTo>
                    <a:lnTo>
                      <a:pt x="17" y="296"/>
                    </a:lnTo>
                    <a:lnTo>
                      <a:pt x="17" y="292"/>
                    </a:lnTo>
                    <a:lnTo>
                      <a:pt x="17" y="289"/>
                    </a:lnTo>
                    <a:lnTo>
                      <a:pt x="11" y="280"/>
                    </a:lnTo>
                    <a:lnTo>
                      <a:pt x="11" y="280"/>
                    </a:lnTo>
                    <a:lnTo>
                      <a:pt x="13" y="264"/>
                    </a:lnTo>
                    <a:lnTo>
                      <a:pt x="15" y="248"/>
                    </a:lnTo>
                    <a:lnTo>
                      <a:pt x="18" y="232"/>
                    </a:lnTo>
                    <a:lnTo>
                      <a:pt x="22" y="217"/>
                    </a:lnTo>
                    <a:lnTo>
                      <a:pt x="22" y="217"/>
                    </a:lnTo>
                    <a:lnTo>
                      <a:pt x="26" y="210"/>
                    </a:lnTo>
                    <a:lnTo>
                      <a:pt x="29" y="202"/>
                    </a:lnTo>
                    <a:lnTo>
                      <a:pt x="35" y="195"/>
                    </a:lnTo>
                    <a:lnTo>
                      <a:pt x="41" y="189"/>
                    </a:lnTo>
                    <a:lnTo>
                      <a:pt x="54" y="178"/>
                    </a:lnTo>
                    <a:lnTo>
                      <a:pt x="68" y="166"/>
                    </a:lnTo>
                    <a:lnTo>
                      <a:pt x="156" y="92"/>
                    </a:lnTo>
                    <a:lnTo>
                      <a:pt x="219" y="36"/>
                    </a:lnTo>
                    <a:lnTo>
                      <a:pt x="219" y="36"/>
                    </a:lnTo>
                    <a:lnTo>
                      <a:pt x="226" y="28"/>
                    </a:lnTo>
                    <a:lnTo>
                      <a:pt x="233" y="20"/>
                    </a:lnTo>
                    <a:lnTo>
                      <a:pt x="235" y="15"/>
                    </a:lnTo>
                    <a:lnTo>
                      <a:pt x="237" y="10"/>
                    </a:lnTo>
                    <a:lnTo>
                      <a:pt x="238" y="4"/>
                    </a:lnTo>
                    <a:lnTo>
                      <a:pt x="238" y="0"/>
                    </a:lnTo>
                    <a:lnTo>
                      <a:pt x="238" y="0"/>
                    </a:lnTo>
                    <a:lnTo>
                      <a:pt x="241" y="0"/>
                    </a:lnTo>
                    <a:lnTo>
                      <a:pt x="243" y="1"/>
                    </a:lnTo>
                    <a:lnTo>
                      <a:pt x="247" y="3"/>
                    </a:lnTo>
                    <a:lnTo>
                      <a:pt x="247" y="3"/>
                    </a:lnTo>
                    <a:lnTo>
                      <a:pt x="254" y="12"/>
                    </a:lnTo>
                    <a:lnTo>
                      <a:pt x="257" y="16"/>
                    </a:lnTo>
                    <a:lnTo>
                      <a:pt x="258" y="2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31">
                <a:extLst>
                  <a:ext uri="{FF2B5EF4-FFF2-40B4-BE49-F238E27FC236}">
                    <a16:creationId xmlns:a16="http://schemas.microsoft.com/office/drawing/2014/main" id="{DA2C110A-8C4B-1844-A21A-E878390EC526}"/>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32">
                <a:extLst>
                  <a:ext uri="{FF2B5EF4-FFF2-40B4-BE49-F238E27FC236}">
                    <a16:creationId xmlns:a16="http://schemas.microsoft.com/office/drawing/2014/main" id="{93AD87B1-6A46-5E46-B36B-F1D7EBEE6C34}"/>
                  </a:ext>
                </a:extLst>
              </p:cNvPr>
              <p:cNvSpPr>
                <a:spLocks/>
              </p:cNvSpPr>
              <p:nvPr userDrawn="1"/>
            </p:nvSpPr>
            <p:spPr bwMode="auto">
              <a:xfrm>
                <a:off x="8247063" y="350838"/>
                <a:ext cx="176213" cy="220662"/>
              </a:xfrm>
              <a:custGeom>
                <a:avLst/>
                <a:gdLst>
                  <a:gd name="T0" fmla="*/ 163 w 222"/>
                  <a:gd name="T1" fmla="*/ 41 h 277"/>
                  <a:gd name="T2" fmla="*/ 119 w 222"/>
                  <a:gd name="T3" fmla="*/ 82 h 277"/>
                  <a:gd name="T4" fmla="*/ 47 w 222"/>
                  <a:gd name="T5" fmla="*/ 143 h 277"/>
                  <a:gd name="T6" fmla="*/ 40 w 222"/>
                  <a:gd name="T7" fmla="*/ 160 h 277"/>
                  <a:gd name="T8" fmla="*/ 40 w 222"/>
                  <a:gd name="T9" fmla="*/ 180 h 277"/>
                  <a:gd name="T10" fmla="*/ 41 w 222"/>
                  <a:gd name="T11" fmla="*/ 191 h 277"/>
                  <a:gd name="T12" fmla="*/ 34 w 222"/>
                  <a:gd name="T13" fmla="*/ 205 h 277"/>
                  <a:gd name="T14" fmla="*/ 35 w 222"/>
                  <a:gd name="T15" fmla="*/ 209 h 277"/>
                  <a:gd name="T16" fmla="*/ 41 w 222"/>
                  <a:gd name="T17" fmla="*/ 210 h 277"/>
                  <a:gd name="T18" fmla="*/ 46 w 222"/>
                  <a:gd name="T19" fmla="*/ 214 h 277"/>
                  <a:gd name="T20" fmla="*/ 49 w 222"/>
                  <a:gd name="T21" fmla="*/ 223 h 277"/>
                  <a:gd name="T22" fmla="*/ 51 w 222"/>
                  <a:gd name="T23" fmla="*/ 223 h 277"/>
                  <a:gd name="T24" fmla="*/ 54 w 222"/>
                  <a:gd name="T25" fmla="*/ 224 h 277"/>
                  <a:gd name="T26" fmla="*/ 51 w 222"/>
                  <a:gd name="T27" fmla="*/ 229 h 277"/>
                  <a:gd name="T28" fmla="*/ 59 w 222"/>
                  <a:gd name="T29" fmla="*/ 233 h 277"/>
                  <a:gd name="T30" fmla="*/ 62 w 222"/>
                  <a:gd name="T31" fmla="*/ 242 h 277"/>
                  <a:gd name="T32" fmla="*/ 67 w 222"/>
                  <a:gd name="T33" fmla="*/ 248 h 277"/>
                  <a:gd name="T34" fmla="*/ 85 w 222"/>
                  <a:gd name="T35" fmla="*/ 245 h 277"/>
                  <a:gd name="T36" fmla="*/ 114 w 222"/>
                  <a:gd name="T37" fmla="*/ 235 h 277"/>
                  <a:gd name="T38" fmla="*/ 133 w 222"/>
                  <a:gd name="T39" fmla="*/ 232 h 277"/>
                  <a:gd name="T40" fmla="*/ 169 w 222"/>
                  <a:gd name="T41" fmla="*/ 239 h 277"/>
                  <a:gd name="T42" fmla="*/ 195 w 222"/>
                  <a:gd name="T43" fmla="*/ 244 h 277"/>
                  <a:gd name="T44" fmla="*/ 222 w 222"/>
                  <a:gd name="T45" fmla="*/ 244 h 277"/>
                  <a:gd name="T46" fmla="*/ 204 w 222"/>
                  <a:gd name="T47" fmla="*/ 263 h 277"/>
                  <a:gd name="T48" fmla="*/ 181 w 222"/>
                  <a:gd name="T49" fmla="*/ 275 h 277"/>
                  <a:gd name="T50" fmla="*/ 164 w 222"/>
                  <a:gd name="T51" fmla="*/ 277 h 277"/>
                  <a:gd name="T52" fmla="*/ 129 w 222"/>
                  <a:gd name="T53" fmla="*/ 265 h 277"/>
                  <a:gd name="T54" fmla="*/ 103 w 222"/>
                  <a:gd name="T55" fmla="*/ 256 h 277"/>
                  <a:gd name="T56" fmla="*/ 78 w 222"/>
                  <a:gd name="T57" fmla="*/ 260 h 277"/>
                  <a:gd name="T58" fmla="*/ 49 w 222"/>
                  <a:gd name="T59" fmla="*/ 267 h 277"/>
                  <a:gd name="T60" fmla="*/ 34 w 222"/>
                  <a:gd name="T61" fmla="*/ 263 h 277"/>
                  <a:gd name="T62" fmla="*/ 28 w 222"/>
                  <a:gd name="T63" fmla="*/ 250 h 277"/>
                  <a:gd name="T64" fmla="*/ 28 w 222"/>
                  <a:gd name="T65" fmla="*/ 243 h 277"/>
                  <a:gd name="T66" fmla="*/ 22 w 222"/>
                  <a:gd name="T67" fmla="*/ 239 h 277"/>
                  <a:gd name="T68" fmla="*/ 24 w 222"/>
                  <a:gd name="T69" fmla="*/ 233 h 277"/>
                  <a:gd name="T70" fmla="*/ 18 w 222"/>
                  <a:gd name="T71" fmla="*/ 232 h 277"/>
                  <a:gd name="T72" fmla="*/ 16 w 222"/>
                  <a:gd name="T73" fmla="*/ 227 h 277"/>
                  <a:gd name="T74" fmla="*/ 16 w 222"/>
                  <a:gd name="T75" fmla="*/ 219 h 277"/>
                  <a:gd name="T76" fmla="*/ 8 w 222"/>
                  <a:gd name="T77" fmla="*/ 218 h 277"/>
                  <a:gd name="T78" fmla="*/ 2 w 222"/>
                  <a:gd name="T79" fmla="*/ 217 h 277"/>
                  <a:gd name="T80" fmla="*/ 2 w 222"/>
                  <a:gd name="T81" fmla="*/ 209 h 277"/>
                  <a:gd name="T82" fmla="*/ 8 w 222"/>
                  <a:gd name="T83" fmla="*/ 199 h 277"/>
                  <a:gd name="T84" fmla="*/ 11 w 222"/>
                  <a:gd name="T85" fmla="*/ 188 h 277"/>
                  <a:gd name="T86" fmla="*/ 7 w 222"/>
                  <a:gd name="T87" fmla="*/ 177 h 277"/>
                  <a:gd name="T88" fmla="*/ 9 w 222"/>
                  <a:gd name="T89" fmla="*/ 154 h 277"/>
                  <a:gd name="T90" fmla="*/ 18 w 222"/>
                  <a:gd name="T91" fmla="*/ 130 h 277"/>
                  <a:gd name="T92" fmla="*/ 111 w 222"/>
                  <a:gd name="T93" fmla="*/ 49 h 277"/>
                  <a:gd name="T94" fmla="*/ 140 w 222"/>
                  <a:gd name="T95" fmla="*/ 27 h 277"/>
                  <a:gd name="T96" fmla="*/ 159 w 222"/>
                  <a:gd name="T97" fmla="*/ 7 h 277"/>
                  <a:gd name="T98" fmla="*/ 168 w 222"/>
                  <a:gd name="T99" fmla="*/ 7 h 277"/>
                  <a:gd name="T100" fmla="*/ 170 w 222"/>
                  <a:gd name="T101" fmla="*/ 3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2" h="277">
                    <a:moveTo>
                      <a:pt x="168" y="35"/>
                    </a:moveTo>
                    <a:lnTo>
                      <a:pt x="168" y="35"/>
                    </a:lnTo>
                    <a:lnTo>
                      <a:pt x="163" y="41"/>
                    </a:lnTo>
                    <a:lnTo>
                      <a:pt x="158" y="47"/>
                    </a:lnTo>
                    <a:lnTo>
                      <a:pt x="146" y="60"/>
                    </a:lnTo>
                    <a:lnTo>
                      <a:pt x="119" y="82"/>
                    </a:lnTo>
                    <a:lnTo>
                      <a:pt x="51" y="139"/>
                    </a:lnTo>
                    <a:lnTo>
                      <a:pt x="51" y="139"/>
                    </a:lnTo>
                    <a:lnTo>
                      <a:pt x="47" y="143"/>
                    </a:lnTo>
                    <a:lnTo>
                      <a:pt x="43" y="149"/>
                    </a:lnTo>
                    <a:lnTo>
                      <a:pt x="41" y="155"/>
                    </a:lnTo>
                    <a:lnTo>
                      <a:pt x="40" y="160"/>
                    </a:lnTo>
                    <a:lnTo>
                      <a:pt x="39" y="167"/>
                    </a:lnTo>
                    <a:lnTo>
                      <a:pt x="39" y="173"/>
                    </a:lnTo>
                    <a:lnTo>
                      <a:pt x="40" y="180"/>
                    </a:lnTo>
                    <a:lnTo>
                      <a:pt x="41" y="185"/>
                    </a:lnTo>
                    <a:lnTo>
                      <a:pt x="41" y="185"/>
                    </a:lnTo>
                    <a:lnTo>
                      <a:pt x="41" y="191"/>
                    </a:lnTo>
                    <a:lnTo>
                      <a:pt x="39" y="195"/>
                    </a:lnTo>
                    <a:lnTo>
                      <a:pt x="37" y="200"/>
                    </a:lnTo>
                    <a:lnTo>
                      <a:pt x="34" y="205"/>
                    </a:lnTo>
                    <a:lnTo>
                      <a:pt x="34" y="205"/>
                    </a:lnTo>
                    <a:lnTo>
                      <a:pt x="34" y="208"/>
                    </a:lnTo>
                    <a:lnTo>
                      <a:pt x="35" y="209"/>
                    </a:lnTo>
                    <a:lnTo>
                      <a:pt x="37" y="210"/>
                    </a:lnTo>
                    <a:lnTo>
                      <a:pt x="37" y="210"/>
                    </a:lnTo>
                    <a:lnTo>
                      <a:pt x="41" y="210"/>
                    </a:lnTo>
                    <a:lnTo>
                      <a:pt x="43" y="211"/>
                    </a:lnTo>
                    <a:lnTo>
                      <a:pt x="46" y="214"/>
                    </a:lnTo>
                    <a:lnTo>
                      <a:pt x="46" y="214"/>
                    </a:lnTo>
                    <a:lnTo>
                      <a:pt x="46" y="219"/>
                    </a:lnTo>
                    <a:lnTo>
                      <a:pt x="47" y="222"/>
                    </a:lnTo>
                    <a:lnTo>
                      <a:pt x="49" y="223"/>
                    </a:lnTo>
                    <a:lnTo>
                      <a:pt x="49" y="223"/>
                    </a:lnTo>
                    <a:lnTo>
                      <a:pt x="50" y="223"/>
                    </a:lnTo>
                    <a:lnTo>
                      <a:pt x="51" y="223"/>
                    </a:lnTo>
                    <a:lnTo>
                      <a:pt x="52" y="223"/>
                    </a:lnTo>
                    <a:lnTo>
                      <a:pt x="54" y="224"/>
                    </a:lnTo>
                    <a:lnTo>
                      <a:pt x="54" y="224"/>
                    </a:lnTo>
                    <a:lnTo>
                      <a:pt x="51" y="227"/>
                    </a:lnTo>
                    <a:lnTo>
                      <a:pt x="51" y="229"/>
                    </a:lnTo>
                    <a:lnTo>
                      <a:pt x="51" y="229"/>
                    </a:lnTo>
                    <a:lnTo>
                      <a:pt x="54" y="232"/>
                    </a:lnTo>
                    <a:lnTo>
                      <a:pt x="56" y="233"/>
                    </a:lnTo>
                    <a:lnTo>
                      <a:pt x="59" y="233"/>
                    </a:lnTo>
                    <a:lnTo>
                      <a:pt x="60" y="235"/>
                    </a:lnTo>
                    <a:lnTo>
                      <a:pt x="60" y="235"/>
                    </a:lnTo>
                    <a:lnTo>
                      <a:pt x="62" y="242"/>
                    </a:lnTo>
                    <a:lnTo>
                      <a:pt x="64" y="245"/>
                    </a:lnTo>
                    <a:lnTo>
                      <a:pt x="67" y="248"/>
                    </a:lnTo>
                    <a:lnTo>
                      <a:pt x="67" y="248"/>
                    </a:lnTo>
                    <a:lnTo>
                      <a:pt x="73" y="248"/>
                    </a:lnTo>
                    <a:lnTo>
                      <a:pt x="80" y="248"/>
                    </a:lnTo>
                    <a:lnTo>
                      <a:pt x="85" y="245"/>
                    </a:lnTo>
                    <a:lnTo>
                      <a:pt x="91" y="243"/>
                    </a:lnTo>
                    <a:lnTo>
                      <a:pt x="102" y="239"/>
                    </a:lnTo>
                    <a:lnTo>
                      <a:pt x="114" y="235"/>
                    </a:lnTo>
                    <a:lnTo>
                      <a:pt x="114" y="235"/>
                    </a:lnTo>
                    <a:lnTo>
                      <a:pt x="123" y="233"/>
                    </a:lnTo>
                    <a:lnTo>
                      <a:pt x="133" y="232"/>
                    </a:lnTo>
                    <a:lnTo>
                      <a:pt x="142" y="233"/>
                    </a:lnTo>
                    <a:lnTo>
                      <a:pt x="151" y="234"/>
                    </a:lnTo>
                    <a:lnTo>
                      <a:pt x="169" y="239"/>
                    </a:lnTo>
                    <a:lnTo>
                      <a:pt x="186" y="244"/>
                    </a:lnTo>
                    <a:lnTo>
                      <a:pt x="186" y="244"/>
                    </a:lnTo>
                    <a:lnTo>
                      <a:pt x="195" y="244"/>
                    </a:lnTo>
                    <a:lnTo>
                      <a:pt x="203" y="245"/>
                    </a:lnTo>
                    <a:lnTo>
                      <a:pt x="221" y="244"/>
                    </a:lnTo>
                    <a:lnTo>
                      <a:pt x="222" y="244"/>
                    </a:lnTo>
                    <a:lnTo>
                      <a:pt x="222" y="244"/>
                    </a:lnTo>
                    <a:lnTo>
                      <a:pt x="210" y="257"/>
                    </a:lnTo>
                    <a:lnTo>
                      <a:pt x="204" y="263"/>
                    </a:lnTo>
                    <a:lnTo>
                      <a:pt x="197" y="268"/>
                    </a:lnTo>
                    <a:lnTo>
                      <a:pt x="189" y="273"/>
                    </a:lnTo>
                    <a:lnTo>
                      <a:pt x="181" y="275"/>
                    </a:lnTo>
                    <a:lnTo>
                      <a:pt x="174" y="277"/>
                    </a:lnTo>
                    <a:lnTo>
                      <a:pt x="164" y="277"/>
                    </a:lnTo>
                    <a:lnTo>
                      <a:pt x="164" y="277"/>
                    </a:lnTo>
                    <a:lnTo>
                      <a:pt x="155" y="276"/>
                    </a:lnTo>
                    <a:lnTo>
                      <a:pt x="146" y="273"/>
                    </a:lnTo>
                    <a:lnTo>
                      <a:pt x="129" y="265"/>
                    </a:lnTo>
                    <a:lnTo>
                      <a:pt x="121" y="261"/>
                    </a:lnTo>
                    <a:lnTo>
                      <a:pt x="112" y="258"/>
                    </a:lnTo>
                    <a:lnTo>
                      <a:pt x="103" y="256"/>
                    </a:lnTo>
                    <a:lnTo>
                      <a:pt x="93" y="257"/>
                    </a:lnTo>
                    <a:lnTo>
                      <a:pt x="93" y="257"/>
                    </a:lnTo>
                    <a:lnTo>
                      <a:pt x="78" y="260"/>
                    </a:lnTo>
                    <a:lnTo>
                      <a:pt x="64" y="265"/>
                    </a:lnTo>
                    <a:lnTo>
                      <a:pt x="57" y="266"/>
                    </a:lnTo>
                    <a:lnTo>
                      <a:pt x="49" y="267"/>
                    </a:lnTo>
                    <a:lnTo>
                      <a:pt x="42" y="266"/>
                    </a:lnTo>
                    <a:lnTo>
                      <a:pt x="34" y="263"/>
                    </a:lnTo>
                    <a:lnTo>
                      <a:pt x="34" y="263"/>
                    </a:lnTo>
                    <a:lnTo>
                      <a:pt x="31" y="260"/>
                    </a:lnTo>
                    <a:lnTo>
                      <a:pt x="29" y="256"/>
                    </a:lnTo>
                    <a:lnTo>
                      <a:pt x="28" y="250"/>
                    </a:lnTo>
                    <a:lnTo>
                      <a:pt x="29" y="244"/>
                    </a:lnTo>
                    <a:lnTo>
                      <a:pt x="29" y="244"/>
                    </a:lnTo>
                    <a:lnTo>
                      <a:pt x="28" y="243"/>
                    </a:lnTo>
                    <a:lnTo>
                      <a:pt x="26" y="242"/>
                    </a:lnTo>
                    <a:lnTo>
                      <a:pt x="23" y="240"/>
                    </a:lnTo>
                    <a:lnTo>
                      <a:pt x="22" y="239"/>
                    </a:lnTo>
                    <a:lnTo>
                      <a:pt x="22" y="236"/>
                    </a:lnTo>
                    <a:lnTo>
                      <a:pt x="22" y="235"/>
                    </a:lnTo>
                    <a:lnTo>
                      <a:pt x="24" y="233"/>
                    </a:lnTo>
                    <a:lnTo>
                      <a:pt x="24" y="233"/>
                    </a:lnTo>
                    <a:lnTo>
                      <a:pt x="20" y="232"/>
                    </a:lnTo>
                    <a:lnTo>
                      <a:pt x="18" y="232"/>
                    </a:lnTo>
                    <a:lnTo>
                      <a:pt x="17" y="229"/>
                    </a:lnTo>
                    <a:lnTo>
                      <a:pt x="17" y="229"/>
                    </a:lnTo>
                    <a:lnTo>
                      <a:pt x="16" y="227"/>
                    </a:lnTo>
                    <a:lnTo>
                      <a:pt x="17" y="224"/>
                    </a:lnTo>
                    <a:lnTo>
                      <a:pt x="17" y="220"/>
                    </a:lnTo>
                    <a:lnTo>
                      <a:pt x="16" y="219"/>
                    </a:lnTo>
                    <a:lnTo>
                      <a:pt x="15" y="218"/>
                    </a:lnTo>
                    <a:lnTo>
                      <a:pt x="15" y="218"/>
                    </a:lnTo>
                    <a:lnTo>
                      <a:pt x="8" y="218"/>
                    </a:lnTo>
                    <a:lnTo>
                      <a:pt x="5" y="218"/>
                    </a:lnTo>
                    <a:lnTo>
                      <a:pt x="2" y="217"/>
                    </a:lnTo>
                    <a:lnTo>
                      <a:pt x="2" y="217"/>
                    </a:lnTo>
                    <a:lnTo>
                      <a:pt x="2" y="215"/>
                    </a:lnTo>
                    <a:lnTo>
                      <a:pt x="0" y="212"/>
                    </a:lnTo>
                    <a:lnTo>
                      <a:pt x="2" y="209"/>
                    </a:lnTo>
                    <a:lnTo>
                      <a:pt x="2" y="209"/>
                    </a:lnTo>
                    <a:lnTo>
                      <a:pt x="4" y="203"/>
                    </a:lnTo>
                    <a:lnTo>
                      <a:pt x="8" y="199"/>
                    </a:lnTo>
                    <a:lnTo>
                      <a:pt x="11" y="193"/>
                    </a:lnTo>
                    <a:lnTo>
                      <a:pt x="11" y="190"/>
                    </a:lnTo>
                    <a:lnTo>
                      <a:pt x="11" y="188"/>
                    </a:lnTo>
                    <a:lnTo>
                      <a:pt x="11" y="188"/>
                    </a:lnTo>
                    <a:lnTo>
                      <a:pt x="8" y="183"/>
                    </a:lnTo>
                    <a:lnTo>
                      <a:pt x="7" y="177"/>
                    </a:lnTo>
                    <a:lnTo>
                      <a:pt x="7" y="166"/>
                    </a:lnTo>
                    <a:lnTo>
                      <a:pt x="7" y="166"/>
                    </a:lnTo>
                    <a:lnTo>
                      <a:pt x="9" y="154"/>
                    </a:lnTo>
                    <a:lnTo>
                      <a:pt x="13" y="141"/>
                    </a:lnTo>
                    <a:lnTo>
                      <a:pt x="15" y="135"/>
                    </a:lnTo>
                    <a:lnTo>
                      <a:pt x="18" y="130"/>
                    </a:lnTo>
                    <a:lnTo>
                      <a:pt x="23" y="125"/>
                    </a:lnTo>
                    <a:lnTo>
                      <a:pt x="28" y="121"/>
                    </a:lnTo>
                    <a:lnTo>
                      <a:pt x="111" y="49"/>
                    </a:lnTo>
                    <a:lnTo>
                      <a:pt x="111" y="49"/>
                    </a:lnTo>
                    <a:lnTo>
                      <a:pt x="125" y="38"/>
                    </a:lnTo>
                    <a:lnTo>
                      <a:pt x="140" y="27"/>
                    </a:lnTo>
                    <a:lnTo>
                      <a:pt x="146" y="21"/>
                    </a:lnTo>
                    <a:lnTo>
                      <a:pt x="153" y="14"/>
                    </a:lnTo>
                    <a:lnTo>
                      <a:pt x="159" y="7"/>
                    </a:lnTo>
                    <a:lnTo>
                      <a:pt x="163" y="0"/>
                    </a:lnTo>
                    <a:lnTo>
                      <a:pt x="163" y="0"/>
                    </a:lnTo>
                    <a:lnTo>
                      <a:pt x="168" y="7"/>
                    </a:lnTo>
                    <a:lnTo>
                      <a:pt x="170" y="17"/>
                    </a:lnTo>
                    <a:lnTo>
                      <a:pt x="171" y="26"/>
                    </a:lnTo>
                    <a:lnTo>
                      <a:pt x="170" y="30"/>
                    </a:lnTo>
                    <a:lnTo>
                      <a:pt x="168" y="3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33">
                <a:extLst>
                  <a:ext uri="{FF2B5EF4-FFF2-40B4-BE49-F238E27FC236}">
                    <a16:creationId xmlns:a16="http://schemas.microsoft.com/office/drawing/2014/main" id="{B74B611F-DB57-EB4C-82DB-07D0D1B85658}"/>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34">
                <a:extLst>
                  <a:ext uri="{FF2B5EF4-FFF2-40B4-BE49-F238E27FC236}">
                    <a16:creationId xmlns:a16="http://schemas.microsoft.com/office/drawing/2014/main" id="{55BD1FB8-620E-004A-8A6C-808DD039610E}"/>
                  </a:ext>
                </a:extLst>
              </p:cNvPr>
              <p:cNvSpPr>
                <a:spLocks/>
              </p:cNvSpPr>
              <p:nvPr userDrawn="1"/>
            </p:nvSpPr>
            <p:spPr bwMode="auto">
              <a:xfrm>
                <a:off x="8027988" y="538162"/>
                <a:ext cx="212725" cy="174625"/>
              </a:xfrm>
              <a:custGeom>
                <a:avLst/>
                <a:gdLst>
                  <a:gd name="T0" fmla="*/ 188 w 270"/>
                  <a:gd name="T1" fmla="*/ 47 h 220"/>
                  <a:gd name="T2" fmla="*/ 241 w 270"/>
                  <a:gd name="T3" fmla="*/ 70 h 220"/>
                  <a:gd name="T4" fmla="*/ 258 w 270"/>
                  <a:gd name="T5" fmla="*/ 81 h 220"/>
                  <a:gd name="T6" fmla="*/ 265 w 270"/>
                  <a:gd name="T7" fmla="*/ 89 h 220"/>
                  <a:gd name="T8" fmla="*/ 267 w 270"/>
                  <a:gd name="T9" fmla="*/ 99 h 220"/>
                  <a:gd name="T10" fmla="*/ 265 w 270"/>
                  <a:gd name="T11" fmla="*/ 104 h 220"/>
                  <a:gd name="T12" fmla="*/ 256 w 270"/>
                  <a:gd name="T13" fmla="*/ 118 h 220"/>
                  <a:gd name="T14" fmla="*/ 240 w 270"/>
                  <a:gd name="T15" fmla="*/ 132 h 220"/>
                  <a:gd name="T16" fmla="*/ 227 w 270"/>
                  <a:gd name="T17" fmla="*/ 146 h 220"/>
                  <a:gd name="T18" fmla="*/ 223 w 270"/>
                  <a:gd name="T19" fmla="*/ 157 h 220"/>
                  <a:gd name="T20" fmla="*/ 224 w 270"/>
                  <a:gd name="T21" fmla="*/ 168 h 220"/>
                  <a:gd name="T22" fmla="*/ 227 w 270"/>
                  <a:gd name="T23" fmla="*/ 178 h 220"/>
                  <a:gd name="T24" fmla="*/ 235 w 270"/>
                  <a:gd name="T25" fmla="*/ 189 h 220"/>
                  <a:gd name="T26" fmla="*/ 242 w 270"/>
                  <a:gd name="T27" fmla="*/ 195 h 220"/>
                  <a:gd name="T28" fmla="*/ 247 w 270"/>
                  <a:gd name="T29" fmla="*/ 196 h 220"/>
                  <a:gd name="T30" fmla="*/ 257 w 270"/>
                  <a:gd name="T31" fmla="*/ 199 h 220"/>
                  <a:gd name="T32" fmla="*/ 267 w 270"/>
                  <a:gd name="T33" fmla="*/ 196 h 220"/>
                  <a:gd name="T34" fmla="*/ 270 w 270"/>
                  <a:gd name="T35" fmla="*/ 200 h 220"/>
                  <a:gd name="T36" fmla="*/ 267 w 270"/>
                  <a:gd name="T37" fmla="*/ 203 h 220"/>
                  <a:gd name="T38" fmla="*/ 254 w 270"/>
                  <a:gd name="T39" fmla="*/ 211 h 220"/>
                  <a:gd name="T40" fmla="*/ 239 w 270"/>
                  <a:gd name="T41" fmla="*/ 218 h 220"/>
                  <a:gd name="T42" fmla="*/ 223 w 270"/>
                  <a:gd name="T43" fmla="*/ 220 h 220"/>
                  <a:gd name="T44" fmla="*/ 207 w 270"/>
                  <a:gd name="T45" fmla="*/ 215 h 220"/>
                  <a:gd name="T46" fmla="*/ 201 w 270"/>
                  <a:gd name="T47" fmla="*/ 211 h 220"/>
                  <a:gd name="T48" fmla="*/ 190 w 270"/>
                  <a:gd name="T49" fmla="*/ 197 h 220"/>
                  <a:gd name="T50" fmla="*/ 188 w 270"/>
                  <a:gd name="T51" fmla="*/ 189 h 220"/>
                  <a:gd name="T52" fmla="*/ 188 w 270"/>
                  <a:gd name="T53" fmla="*/ 178 h 220"/>
                  <a:gd name="T54" fmla="*/ 190 w 270"/>
                  <a:gd name="T55" fmla="*/ 169 h 220"/>
                  <a:gd name="T56" fmla="*/ 202 w 270"/>
                  <a:gd name="T57" fmla="*/ 153 h 220"/>
                  <a:gd name="T58" fmla="*/ 223 w 270"/>
                  <a:gd name="T59" fmla="*/ 133 h 220"/>
                  <a:gd name="T60" fmla="*/ 229 w 270"/>
                  <a:gd name="T61" fmla="*/ 125 h 220"/>
                  <a:gd name="T62" fmla="*/ 232 w 270"/>
                  <a:gd name="T63" fmla="*/ 115 h 220"/>
                  <a:gd name="T64" fmla="*/ 231 w 270"/>
                  <a:gd name="T65" fmla="*/ 111 h 220"/>
                  <a:gd name="T66" fmla="*/ 225 w 270"/>
                  <a:gd name="T67" fmla="*/ 103 h 220"/>
                  <a:gd name="T68" fmla="*/ 219 w 270"/>
                  <a:gd name="T69" fmla="*/ 98 h 220"/>
                  <a:gd name="T70" fmla="*/ 176 w 270"/>
                  <a:gd name="T71" fmla="*/ 75 h 220"/>
                  <a:gd name="T72" fmla="*/ 130 w 270"/>
                  <a:gd name="T73" fmla="*/ 57 h 220"/>
                  <a:gd name="T74" fmla="*/ 84 w 270"/>
                  <a:gd name="T75" fmla="*/ 41 h 220"/>
                  <a:gd name="T76" fmla="*/ 38 w 270"/>
                  <a:gd name="T77" fmla="*/ 27 h 220"/>
                  <a:gd name="T78" fmla="*/ 19 w 270"/>
                  <a:gd name="T79" fmla="*/ 25 h 220"/>
                  <a:gd name="T80" fmla="*/ 10 w 270"/>
                  <a:gd name="T81" fmla="*/ 27 h 220"/>
                  <a:gd name="T82" fmla="*/ 4 w 270"/>
                  <a:gd name="T83" fmla="*/ 33 h 220"/>
                  <a:gd name="T84" fmla="*/ 4 w 270"/>
                  <a:gd name="T85" fmla="*/ 33 h 220"/>
                  <a:gd name="T86" fmla="*/ 1 w 270"/>
                  <a:gd name="T87" fmla="*/ 33 h 220"/>
                  <a:gd name="T88" fmla="*/ 0 w 270"/>
                  <a:gd name="T89" fmla="*/ 25 h 220"/>
                  <a:gd name="T90" fmla="*/ 3 w 270"/>
                  <a:gd name="T91" fmla="*/ 17 h 220"/>
                  <a:gd name="T92" fmla="*/ 12 w 270"/>
                  <a:gd name="T93" fmla="*/ 6 h 220"/>
                  <a:gd name="T94" fmla="*/ 17 w 270"/>
                  <a:gd name="T95" fmla="*/ 3 h 220"/>
                  <a:gd name="T96" fmla="*/ 30 w 270"/>
                  <a:gd name="T97" fmla="*/ 0 h 220"/>
                  <a:gd name="T98" fmla="*/ 67 w 270"/>
                  <a:gd name="T99" fmla="*/ 6 h 220"/>
                  <a:gd name="T100" fmla="*/ 98 w 270"/>
                  <a:gd name="T101" fmla="*/ 15 h 220"/>
                  <a:gd name="T102" fmla="*/ 159 w 270"/>
                  <a:gd name="T103" fmla="*/ 3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0" h="220">
                    <a:moveTo>
                      <a:pt x="188" y="47"/>
                    </a:moveTo>
                    <a:lnTo>
                      <a:pt x="188" y="47"/>
                    </a:lnTo>
                    <a:lnTo>
                      <a:pt x="224" y="63"/>
                    </a:lnTo>
                    <a:lnTo>
                      <a:pt x="241" y="70"/>
                    </a:lnTo>
                    <a:lnTo>
                      <a:pt x="258" y="81"/>
                    </a:lnTo>
                    <a:lnTo>
                      <a:pt x="258" y="81"/>
                    </a:lnTo>
                    <a:lnTo>
                      <a:pt x="262" y="84"/>
                    </a:lnTo>
                    <a:lnTo>
                      <a:pt x="265" y="89"/>
                    </a:lnTo>
                    <a:lnTo>
                      <a:pt x="266" y="94"/>
                    </a:lnTo>
                    <a:lnTo>
                      <a:pt x="267" y="99"/>
                    </a:lnTo>
                    <a:lnTo>
                      <a:pt x="267" y="99"/>
                    </a:lnTo>
                    <a:lnTo>
                      <a:pt x="265" y="104"/>
                    </a:lnTo>
                    <a:lnTo>
                      <a:pt x="263" y="109"/>
                    </a:lnTo>
                    <a:lnTo>
                      <a:pt x="256" y="118"/>
                    </a:lnTo>
                    <a:lnTo>
                      <a:pt x="248" y="125"/>
                    </a:lnTo>
                    <a:lnTo>
                      <a:pt x="240" y="132"/>
                    </a:lnTo>
                    <a:lnTo>
                      <a:pt x="233" y="138"/>
                    </a:lnTo>
                    <a:lnTo>
                      <a:pt x="227" y="146"/>
                    </a:lnTo>
                    <a:lnTo>
                      <a:pt x="225" y="151"/>
                    </a:lnTo>
                    <a:lnTo>
                      <a:pt x="223" y="157"/>
                    </a:lnTo>
                    <a:lnTo>
                      <a:pt x="223" y="162"/>
                    </a:lnTo>
                    <a:lnTo>
                      <a:pt x="224" y="168"/>
                    </a:lnTo>
                    <a:lnTo>
                      <a:pt x="224" y="168"/>
                    </a:lnTo>
                    <a:lnTo>
                      <a:pt x="227" y="178"/>
                    </a:lnTo>
                    <a:lnTo>
                      <a:pt x="231" y="186"/>
                    </a:lnTo>
                    <a:lnTo>
                      <a:pt x="235" y="189"/>
                    </a:lnTo>
                    <a:lnTo>
                      <a:pt x="239" y="193"/>
                    </a:lnTo>
                    <a:lnTo>
                      <a:pt x="242" y="195"/>
                    </a:lnTo>
                    <a:lnTo>
                      <a:pt x="247" y="196"/>
                    </a:lnTo>
                    <a:lnTo>
                      <a:pt x="247" y="196"/>
                    </a:lnTo>
                    <a:lnTo>
                      <a:pt x="253" y="197"/>
                    </a:lnTo>
                    <a:lnTo>
                      <a:pt x="257" y="199"/>
                    </a:lnTo>
                    <a:lnTo>
                      <a:pt x="262" y="197"/>
                    </a:lnTo>
                    <a:lnTo>
                      <a:pt x="267" y="196"/>
                    </a:lnTo>
                    <a:lnTo>
                      <a:pt x="267" y="196"/>
                    </a:lnTo>
                    <a:lnTo>
                      <a:pt x="270" y="200"/>
                    </a:lnTo>
                    <a:lnTo>
                      <a:pt x="270" y="202"/>
                    </a:lnTo>
                    <a:lnTo>
                      <a:pt x="267" y="203"/>
                    </a:lnTo>
                    <a:lnTo>
                      <a:pt x="267" y="203"/>
                    </a:lnTo>
                    <a:lnTo>
                      <a:pt x="254" y="211"/>
                    </a:lnTo>
                    <a:lnTo>
                      <a:pt x="246" y="214"/>
                    </a:lnTo>
                    <a:lnTo>
                      <a:pt x="239" y="218"/>
                    </a:lnTo>
                    <a:lnTo>
                      <a:pt x="231" y="219"/>
                    </a:lnTo>
                    <a:lnTo>
                      <a:pt x="223" y="220"/>
                    </a:lnTo>
                    <a:lnTo>
                      <a:pt x="215" y="219"/>
                    </a:lnTo>
                    <a:lnTo>
                      <a:pt x="207" y="215"/>
                    </a:lnTo>
                    <a:lnTo>
                      <a:pt x="207" y="215"/>
                    </a:lnTo>
                    <a:lnTo>
                      <a:pt x="201" y="211"/>
                    </a:lnTo>
                    <a:lnTo>
                      <a:pt x="195" y="204"/>
                    </a:lnTo>
                    <a:lnTo>
                      <a:pt x="190" y="197"/>
                    </a:lnTo>
                    <a:lnTo>
                      <a:pt x="188" y="189"/>
                    </a:lnTo>
                    <a:lnTo>
                      <a:pt x="188" y="189"/>
                    </a:lnTo>
                    <a:lnTo>
                      <a:pt x="188" y="184"/>
                    </a:lnTo>
                    <a:lnTo>
                      <a:pt x="188" y="178"/>
                    </a:lnTo>
                    <a:lnTo>
                      <a:pt x="189" y="174"/>
                    </a:lnTo>
                    <a:lnTo>
                      <a:pt x="190" y="169"/>
                    </a:lnTo>
                    <a:lnTo>
                      <a:pt x="195" y="160"/>
                    </a:lnTo>
                    <a:lnTo>
                      <a:pt x="202" y="153"/>
                    </a:lnTo>
                    <a:lnTo>
                      <a:pt x="215" y="140"/>
                    </a:lnTo>
                    <a:lnTo>
                      <a:pt x="223" y="133"/>
                    </a:lnTo>
                    <a:lnTo>
                      <a:pt x="229" y="125"/>
                    </a:lnTo>
                    <a:lnTo>
                      <a:pt x="229" y="125"/>
                    </a:lnTo>
                    <a:lnTo>
                      <a:pt x="231" y="118"/>
                    </a:lnTo>
                    <a:lnTo>
                      <a:pt x="232" y="115"/>
                    </a:lnTo>
                    <a:lnTo>
                      <a:pt x="231" y="111"/>
                    </a:lnTo>
                    <a:lnTo>
                      <a:pt x="231" y="111"/>
                    </a:lnTo>
                    <a:lnTo>
                      <a:pt x="229" y="107"/>
                    </a:lnTo>
                    <a:lnTo>
                      <a:pt x="225" y="103"/>
                    </a:lnTo>
                    <a:lnTo>
                      <a:pt x="219" y="98"/>
                    </a:lnTo>
                    <a:lnTo>
                      <a:pt x="219" y="98"/>
                    </a:lnTo>
                    <a:lnTo>
                      <a:pt x="197" y="86"/>
                    </a:lnTo>
                    <a:lnTo>
                      <a:pt x="176" y="75"/>
                    </a:lnTo>
                    <a:lnTo>
                      <a:pt x="153" y="66"/>
                    </a:lnTo>
                    <a:lnTo>
                      <a:pt x="130" y="57"/>
                    </a:lnTo>
                    <a:lnTo>
                      <a:pt x="108" y="49"/>
                    </a:lnTo>
                    <a:lnTo>
                      <a:pt x="84" y="41"/>
                    </a:lnTo>
                    <a:lnTo>
                      <a:pt x="38" y="27"/>
                    </a:lnTo>
                    <a:lnTo>
                      <a:pt x="38" y="27"/>
                    </a:lnTo>
                    <a:lnTo>
                      <a:pt x="29" y="26"/>
                    </a:lnTo>
                    <a:lnTo>
                      <a:pt x="19" y="25"/>
                    </a:lnTo>
                    <a:lnTo>
                      <a:pt x="15" y="26"/>
                    </a:lnTo>
                    <a:lnTo>
                      <a:pt x="10" y="27"/>
                    </a:lnTo>
                    <a:lnTo>
                      <a:pt x="7" y="30"/>
                    </a:lnTo>
                    <a:lnTo>
                      <a:pt x="4" y="33"/>
                    </a:lnTo>
                    <a:lnTo>
                      <a:pt x="4" y="33"/>
                    </a:lnTo>
                    <a:lnTo>
                      <a:pt x="4" y="33"/>
                    </a:lnTo>
                    <a:lnTo>
                      <a:pt x="3" y="34"/>
                    </a:lnTo>
                    <a:lnTo>
                      <a:pt x="1" y="33"/>
                    </a:lnTo>
                    <a:lnTo>
                      <a:pt x="0" y="31"/>
                    </a:lnTo>
                    <a:lnTo>
                      <a:pt x="0" y="25"/>
                    </a:lnTo>
                    <a:lnTo>
                      <a:pt x="0" y="25"/>
                    </a:lnTo>
                    <a:lnTo>
                      <a:pt x="3" y="17"/>
                    </a:lnTo>
                    <a:lnTo>
                      <a:pt x="6" y="12"/>
                    </a:lnTo>
                    <a:lnTo>
                      <a:pt x="12" y="6"/>
                    </a:lnTo>
                    <a:lnTo>
                      <a:pt x="17" y="3"/>
                    </a:lnTo>
                    <a:lnTo>
                      <a:pt x="17" y="3"/>
                    </a:lnTo>
                    <a:lnTo>
                      <a:pt x="24" y="1"/>
                    </a:lnTo>
                    <a:lnTo>
                      <a:pt x="30" y="0"/>
                    </a:lnTo>
                    <a:lnTo>
                      <a:pt x="43" y="1"/>
                    </a:lnTo>
                    <a:lnTo>
                      <a:pt x="67" y="6"/>
                    </a:lnTo>
                    <a:lnTo>
                      <a:pt x="67" y="6"/>
                    </a:lnTo>
                    <a:lnTo>
                      <a:pt x="98" y="15"/>
                    </a:lnTo>
                    <a:lnTo>
                      <a:pt x="128" y="24"/>
                    </a:lnTo>
                    <a:lnTo>
                      <a:pt x="159" y="35"/>
                    </a:lnTo>
                    <a:lnTo>
                      <a:pt x="18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35">
                <a:extLst>
                  <a:ext uri="{FF2B5EF4-FFF2-40B4-BE49-F238E27FC236}">
                    <a16:creationId xmlns:a16="http://schemas.microsoft.com/office/drawing/2014/main" id="{5FBF6C9B-C87C-BC49-89BB-27FA4F41D630}"/>
                  </a:ext>
                </a:extLst>
              </p:cNvPr>
              <p:cNvSpPr>
                <a:spLocks noEditPoints="1"/>
              </p:cNvSpPr>
              <p:nvPr userDrawn="1"/>
            </p:nvSpPr>
            <p:spPr bwMode="auto">
              <a:xfrm>
                <a:off x="8139113" y="677862"/>
                <a:ext cx="26988" cy="26987"/>
              </a:xfrm>
              <a:custGeom>
                <a:avLst/>
                <a:gdLst>
                  <a:gd name="T0" fmla="*/ 21 w 33"/>
                  <a:gd name="T1" fmla="*/ 5 h 33"/>
                  <a:gd name="T2" fmla="*/ 21 w 33"/>
                  <a:gd name="T3" fmla="*/ 5 h 33"/>
                  <a:gd name="T4" fmla="*/ 21 w 33"/>
                  <a:gd name="T5" fmla="*/ 2 h 33"/>
                  <a:gd name="T6" fmla="*/ 18 w 33"/>
                  <a:gd name="T7" fmla="*/ 2 h 33"/>
                  <a:gd name="T8" fmla="*/ 18 w 33"/>
                  <a:gd name="T9" fmla="*/ 2 h 33"/>
                  <a:gd name="T10" fmla="*/ 12 w 33"/>
                  <a:gd name="T11" fmla="*/ 3 h 33"/>
                  <a:gd name="T12" fmla="*/ 9 w 33"/>
                  <a:gd name="T13" fmla="*/ 6 h 33"/>
                  <a:gd name="T14" fmla="*/ 7 w 33"/>
                  <a:gd name="T15" fmla="*/ 10 h 33"/>
                  <a:gd name="T16" fmla="*/ 5 w 33"/>
                  <a:gd name="T17" fmla="*/ 17 h 33"/>
                  <a:gd name="T18" fmla="*/ 5 w 33"/>
                  <a:gd name="T19" fmla="*/ 17 h 33"/>
                  <a:gd name="T20" fmla="*/ 7 w 33"/>
                  <a:gd name="T21" fmla="*/ 23 h 33"/>
                  <a:gd name="T22" fmla="*/ 9 w 33"/>
                  <a:gd name="T23" fmla="*/ 27 h 33"/>
                  <a:gd name="T24" fmla="*/ 12 w 33"/>
                  <a:gd name="T25" fmla="*/ 29 h 33"/>
                  <a:gd name="T26" fmla="*/ 19 w 33"/>
                  <a:gd name="T27" fmla="*/ 31 h 33"/>
                  <a:gd name="T28" fmla="*/ 19 w 33"/>
                  <a:gd name="T29" fmla="*/ 31 h 33"/>
                  <a:gd name="T30" fmla="*/ 21 w 33"/>
                  <a:gd name="T31" fmla="*/ 31 h 33"/>
                  <a:gd name="T32" fmla="*/ 22 w 33"/>
                  <a:gd name="T33" fmla="*/ 29 h 33"/>
                  <a:gd name="T34" fmla="*/ 21 w 33"/>
                  <a:gd name="T35" fmla="*/ 5 h 33"/>
                  <a:gd name="T36" fmla="*/ 33 w 33"/>
                  <a:gd name="T37" fmla="*/ 1 h 33"/>
                  <a:gd name="T38" fmla="*/ 33 w 33"/>
                  <a:gd name="T39" fmla="*/ 1 h 33"/>
                  <a:gd name="T40" fmla="*/ 28 w 33"/>
                  <a:gd name="T41" fmla="*/ 2 h 33"/>
                  <a:gd name="T42" fmla="*/ 27 w 33"/>
                  <a:gd name="T43" fmla="*/ 3 h 33"/>
                  <a:gd name="T44" fmla="*/ 27 w 33"/>
                  <a:gd name="T45" fmla="*/ 3 h 33"/>
                  <a:gd name="T46" fmla="*/ 27 w 33"/>
                  <a:gd name="T47" fmla="*/ 16 h 33"/>
                  <a:gd name="T48" fmla="*/ 27 w 33"/>
                  <a:gd name="T49" fmla="*/ 16 h 33"/>
                  <a:gd name="T50" fmla="*/ 27 w 33"/>
                  <a:gd name="T51" fmla="*/ 28 h 33"/>
                  <a:gd name="T52" fmla="*/ 27 w 33"/>
                  <a:gd name="T53" fmla="*/ 28 h 33"/>
                  <a:gd name="T54" fmla="*/ 28 w 33"/>
                  <a:gd name="T55" fmla="*/ 29 h 33"/>
                  <a:gd name="T56" fmla="*/ 33 w 33"/>
                  <a:gd name="T57" fmla="*/ 31 h 33"/>
                  <a:gd name="T58" fmla="*/ 33 w 33"/>
                  <a:gd name="T59" fmla="*/ 32 h 33"/>
                  <a:gd name="T60" fmla="*/ 17 w 33"/>
                  <a:gd name="T61" fmla="*/ 33 h 33"/>
                  <a:gd name="T62" fmla="*/ 17 w 33"/>
                  <a:gd name="T63" fmla="*/ 33 h 33"/>
                  <a:gd name="T64" fmla="*/ 12 w 33"/>
                  <a:gd name="T65" fmla="*/ 33 h 33"/>
                  <a:gd name="T66" fmla="*/ 9 w 33"/>
                  <a:gd name="T67" fmla="*/ 32 h 33"/>
                  <a:gd name="T68" fmla="*/ 7 w 33"/>
                  <a:gd name="T69" fmla="*/ 31 h 33"/>
                  <a:gd name="T70" fmla="*/ 4 w 33"/>
                  <a:gd name="T71" fmla="*/ 28 h 33"/>
                  <a:gd name="T72" fmla="*/ 4 w 33"/>
                  <a:gd name="T73" fmla="*/ 28 h 33"/>
                  <a:gd name="T74" fmla="*/ 1 w 33"/>
                  <a:gd name="T75" fmla="*/ 24 h 33"/>
                  <a:gd name="T76" fmla="*/ 0 w 33"/>
                  <a:gd name="T77" fmla="*/ 20 h 33"/>
                  <a:gd name="T78" fmla="*/ 0 w 33"/>
                  <a:gd name="T79" fmla="*/ 17 h 33"/>
                  <a:gd name="T80" fmla="*/ 0 w 33"/>
                  <a:gd name="T81" fmla="*/ 17 h 33"/>
                  <a:gd name="T82" fmla="*/ 1 w 33"/>
                  <a:gd name="T83" fmla="*/ 10 h 33"/>
                  <a:gd name="T84" fmla="*/ 3 w 33"/>
                  <a:gd name="T85" fmla="*/ 6 h 33"/>
                  <a:gd name="T86" fmla="*/ 5 w 33"/>
                  <a:gd name="T87" fmla="*/ 3 h 33"/>
                  <a:gd name="T88" fmla="*/ 9 w 33"/>
                  <a:gd name="T89" fmla="*/ 1 h 33"/>
                  <a:gd name="T90" fmla="*/ 12 w 33"/>
                  <a:gd name="T91" fmla="*/ 0 h 33"/>
                  <a:gd name="T92" fmla="*/ 17 w 33"/>
                  <a:gd name="T93" fmla="*/ 0 h 33"/>
                  <a:gd name="T94" fmla="*/ 33 w 33"/>
                  <a:gd name="T95" fmla="*/ 0 h 33"/>
                  <a:gd name="T96" fmla="*/ 33 w 33"/>
                  <a:gd name="T97"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21" y="5"/>
                    </a:moveTo>
                    <a:lnTo>
                      <a:pt x="21" y="5"/>
                    </a:lnTo>
                    <a:lnTo>
                      <a:pt x="21" y="2"/>
                    </a:lnTo>
                    <a:lnTo>
                      <a:pt x="18" y="2"/>
                    </a:lnTo>
                    <a:lnTo>
                      <a:pt x="18" y="2"/>
                    </a:lnTo>
                    <a:lnTo>
                      <a:pt x="12" y="3"/>
                    </a:lnTo>
                    <a:lnTo>
                      <a:pt x="9" y="6"/>
                    </a:lnTo>
                    <a:lnTo>
                      <a:pt x="7" y="10"/>
                    </a:lnTo>
                    <a:lnTo>
                      <a:pt x="5" y="17"/>
                    </a:lnTo>
                    <a:lnTo>
                      <a:pt x="5" y="17"/>
                    </a:lnTo>
                    <a:lnTo>
                      <a:pt x="7" y="23"/>
                    </a:lnTo>
                    <a:lnTo>
                      <a:pt x="9" y="27"/>
                    </a:lnTo>
                    <a:lnTo>
                      <a:pt x="12" y="29"/>
                    </a:lnTo>
                    <a:lnTo>
                      <a:pt x="19" y="31"/>
                    </a:lnTo>
                    <a:lnTo>
                      <a:pt x="19" y="31"/>
                    </a:lnTo>
                    <a:lnTo>
                      <a:pt x="21" y="31"/>
                    </a:lnTo>
                    <a:lnTo>
                      <a:pt x="22" y="29"/>
                    </a:lnTo>
                    <a:lnTo>
                      <a:pt x="21" y="5"/>
                    </a:lnTo>
                    <a:close/>
                    <a:moveTo>
                      <a:pt x="33" y="1"/>
                    </a:moveTo>
                    <a:lnTo>
                      <a:pt x="33" y="1"/>
                    </a:lnTo>
                    <a:lnTo>
                      <a:pt x="28" y="2"/>
                    </a:lnTo>
                    <a:lnTo>
                      <a:pt x="27" y="3"/>
                    </a:lnTo>
                    <a:lnTo>
                      <a:pt x="27" y="3"/>
                    </a:lnTo>
                    <a:lnTo>
                      <a:pt x="27" y="16"/>
                    </a:lnTo>
                    <a:lnTo>
                      <a:pt x="27" y="16"/>
                    </a:lnTo>
                    <a:lnTo>
                      <a:pt x="27" y="28"/>
                    </a:lnTo>
                    <a:lnTo>
                      <a:pt x="27" y="28"/>
                    </a:lnTo>
                    <a:lnTo>
                      <a:pt x="28" y="29"/>
                    </a:lnTo>
                    <a:lnTo>
                      <a:pt x="33" y="31"/>
                    </a:lnTo>
                    <a:lnTo>
                      <a:pt x="33" y="32"/>
                    </a:lnTo>
                    <a:lnTo>
                      <a:pt x="17" y="33"/>
                    </a:lnTo>
                    <a:lnTo>
                      <a:pt x="17" y="33"/>
                    </a:lnTo>
                    <a:lnTo>
                      <a:pt x="12" y="33"/>
                    </a:lnTo>
                    <a:lnTo>
                      <a:pt x="9" y="32"/>
                    </a:lnTo>
                    <a:lnTo>
                      <a:pt x="7" y="31"/>
                    </a:lnTo>
                    <a:lnTo>
                      <a:pt x="4" y="28"/>
                    </a:lnTo>
                    <a:lnTo>
                      <a:pt x="4" y="28"/>
                    </a:lnTo>
                    <a:lnTo>
                      <a:pt x="1" y="24"/>
                    </a:lnTo>
                    <a:lnTo>
                      <a:pt x="0" y="20"/>
                    </a:lnTo>
                    <a:lnTo>
                      <a:pt x="0" y="17"/>
                    </a:lnTo>
                    <a:lnTo>
                      <a:pt x="0" y="17"/>
                    </a:lnTo>
                    <a:lnTo>
                      <a:pt x="1" y="10"/>
                    </a:lnTo>
                    <a:lnTo>
                      <a:pt x="3" y="6"/>
                    </a:lnTo>
                    <a:lnTo>
                      <a:pt x="5" y="3"/>
                    </a:lnTo>
                    <a:lnTo>
                      <a:pt x="9" y="1"/>
                    </a:lnTo>
                    <a:lnTo>
                      <a:pt x="12" y="0"/>
                    </a:lnTo>
                    <a:lnTo>
                      <a:pt x="17" y="0"/>
                    </a:lnTo>
                    <a:lnTo>
                      <a:pt x="33" y="0"/>
                    </a:lnTo>
                    <a:lnTo>
                      <a:pt x="3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62D130C-9208-604D-81E9-FEC48F8C0684}"/>
                  </a:ext>
                </a:extLst>
              </p:cNvPr>
              <p:cNvSpPr>
                <a:spLocks/>
              </p:cNvSpPr>
              <p:nvPr userDrawn="1"/>
            </p:nvSpPr>
            <p:spPr bwMode="auto">
              <a:xfrm>
                <a:off x="8115300" y="676275"/>
                <a:ext cx="22225" cy="28575"/>
              </a:xfrm>
              <a:custGeom>
                <a:avLst/>
                <a:gdLst>
                  <a:gd name="T0" fmla="*/ 28 w 28"/>
                  <a:gd name="T1" fmla="*/ 4 h 35"/>
                  <a:gd name="T2" fmla="*/ 28 w 28"/>
                  <a:gd name="T3" fmla="*/ 4 h 35"/>
                  <a:gd name="T4" fmla="*/ 25 w 28"/>
                  <a:gd name="T5" fmla="*/ 4 h 35"/>
                  <a:gd name="T6" fmla="*/ 24 w 28"/>
                  <a:gd name="T7" fmla="*/ 5 h 35"/>
                  <a:gd name="T8" fmla="*/ 24 w 28"/>
                  <a:gd name="T9" fmla="*/ 5 h 35"/>
                  <a:gd name="T10" fmla="*/ 23 w 28"/>
                  <a:gd name="T11" fmla="*/ 18 h 35"/>
                  <a:gd name="T12" fmla="*/ 23 w 28"/>
                  <a:gd name="T13" fmla="*/ 18 h 35"/>
                  <a:gd name="T14" fmla="*/ 22 w 28"/>
                  <a:gd name="T15" fmla="*/ 30 h 35"/>
                  <a:gd name="T16" fmla="*/ 22 w 28"/>
                  <a:gd name="T17" fmla="*/ 30 h 35"/>
                  <a:gd name="T18" fmla="*/ 23 w 28"/>
                  <a:gd name="T19" fmla="*/ 31 h 35"/>
                  <a:gd name="T20" fmla="*/ 26 w 28"/>
                  <a:gd name="T21" fmla="*/ 33 h 35"/>
                  <a:gd name="T22" fmla="*/ 26 w 28"/>
                  <a:gd name="T23" fmla="*/ 35 h 35"/>
                  <a:gd name="T24" fmla="*/ 8 w 28"/>
                  <a:gd name="T25" fmla="*/ 34 h 35"/>
                  <a:gd name="T26" fmla="*/ 8 w 28"/>
                  <a:gd name="T27" fmla="*/ 34 h 35"/>
                  <a:gd name="T28" fmla="*/ 1 w 28"/>
                  <a:gd name="T29" fmla="*/ 33 h 35"/>
                  <a:gd name="T30" fmla="*/ 1 w 28"/>
                  <a:gd name="T31" fmla="*/ 33 h 35"/>
                  <a:gd name="T32" fmla="*/ 1 w 28"/>
                  <a:gd name="T33" fmla="*/ 25 h 35"/>
                  <a:gd name="T34" fmla="*/ 3 w 28"/>
                  <a:gd name="T35" fmla="*/ 24 h 35"/>
                  <a:gd name="T36" fmla="*/ 3 w 28"/>
                  <a:gd name="T37" fmla="*/ 24 h 35"/>
                  <a:gd name="T38" fmla="*/ 3 w 28"/>
                  <a:gd name="T39" fmla="*/ 28 h 35"/>
                  <a:gd name="T40" fmla="*/ 5 w 28"/>
                  <a:gd name="T41" fmla="*/ 30 h 35"/>
                  <a:gd name="T42" fmla="*/ 7 w 28"/>
                  <a:gd name="T43" fmla="*/ 31 h 35"/>
                  <a:gd name="T44" fmla="*/ 11 w 28"/>
                  <a:gd name="T45" fmla="*/ 31 h 35"/>
                  <a:gd name="T46" fmla="*/ 16 w 28"/>
                  <a:gd name="T47" fmla="*/ 31 h 35"/>
                  <a:gd name="T48" fmla="*/ 16 w 28"/>
                  <a:gd name="T49" fmla="*/ 31 h 35"/>
                  <a:gd name="T50" fmla="*/ 16 w 28"/>
                  <a:gd name="T51" fmla="*/ 31 h 35"/>
                  <a:gd name="T52" fmla="*/ 17 w 28"/>
                  <a:gd name="T53" fmla="*/ 20 h 35"/>
                  <a:gd name="T54" fmla="*/ 17 w 28"/>
                  <a:gd name="T55" fmla="*/ 20 h 35"/>
                  <a:gd name="T56" fmla="*/ 17 w 28"/>
                  <a:gd name="T57" fmla="*/ 20 h 35"/>
                  <a:gd name="T58" fmla="*/ 16 w 28"/>
                  <a:gd name="T59" fmla="*/ 19 h 35"/>
                  <a:gd name="T60" fmla="*/ 15 w 28"/>
                  <a:gd name="T61" fmla="*/ 19 h 35"/>
                  <a:gd name="T62" fmla="*/ 15 w 28"/>
                  <a:gd name="T63" fmla="*/ 19 h 35"/>
                  <a:gd name="T64" fmla="*/ 11 w 28"/>
                  <a:gd name="T65" fmla="*/ 19 h 35"/>
                  <a:gd name="T66" fmla="*/ 10 w 28"/>
                  <a:gd name="T67" fmla="*/ 20 h 35"/>
                  <a:gd name="T68" fmla="*/ 9 w 28"/>
                  <a:gd name="T69" fmla="*/ 21 h 35"/>
                  <a:gd name="T70" fmla="*/ 8 w 28"/>
                  <a:gd name="T71" fmla="*/ 22 h 35"/>
                  <a:gd name="T72" fmla="*/ 7 w 28"/>
                  <a:gd name="T73" fmla="*/ 22 h 35"/>
                  <a:gd name="T74" fmla="*/ 7 w 28"/>
                  <a:gd name="T75" fmla="*/ 22 h 35"/>
                  <a:gd name="T76" fmla="*/ 7 w 28"/>
                  <a:gd name="T77" fmla="*/ 18 h 35"/>
                  <a:gd name="T78" fmla="*/ 7 w 28"/>
                  <a:gd name="T79" fmla="*/ 18 h 35"/>
                  <a:gd name="T80" fmla="*/ 7 w 28"/>
                  <a:gd name="T81" fmla="*/ 12 h 35"/>
                  <a:gd name="T82" fmla="*/ 9 w 28"/>
                  <a:gd name="T83" fmla="*/ 12 h 35"/>
                  <a:gd name="T84" fmla="*/ 9 w 28"/>
                  <a:gd name="T85" fmla="*/ 12 h 35"/>
                  <a:gd name="T86" fmla="*/ 10 w 28"/>
                  <a:gd name="T87" fmla="*/ 16 h 35"/>
                  <a:gd name="T88" fmla="*/ 11 w 28"/>
                  <a:gd name="T89" fmla="*/ 17 h 35"/>
                  <a:gd name="T90" fmla="*/ 14 w 28"/>
                  <a:gd name="T91" fmla="*/ 17 h 35"/>
                  <a:gd name="T92" fmla="*/ 17 w 28"/>
                  <a:gd name="T93" fmla="*/ 17 h 35"/>
                  <a:gd name="T94" fmla="*/ 17 w 28"/>
                  <a:gd name="T95" fmla="*/ 17 h 35"/>
                  <a:gd name="T96" fmla="*/ 18 w 28"/>
                  <a:gd name="T97" fmla="*/ 17 h 35"/>
                  <a:gd name="T98" fmla="*/ 18 w 28"/>
                  <a:gd name="T99" fmla="*/ 4 h 35"/>
                  <a:gd name="T100" fmla="*/ 18 w 28"/>
                  <a:gd name="T101" fmla="*/ 4 h 35"/>
                  <a:gd name="T102" fmla="*/ 18 w 28"/>
                  <a:gd name="T103" fmla="*/ 4 h 35"/>
                  <a:gd name="T104" fmla="*/ 18 w 28"/>
                  <a:gd name="T105" fmla="*/ 3 h 35"/>
                  <a:gd name="T106" fmla="*/ 10 w 28"/>
                  <a:gd name="T107" fmla="*/ 3 h 35"/>
                  <a:gd name="T108" fmla="*/ 10 w 28"/>
                  <a:gd name="T109" fmla="*/ 3 h 35"/>
                  <a:gd name="T110" fmla="*/ 6 w 28"/>
                  <a:gd name="T111" fmla="*/ 3 h 35"/>
                  <a:gd name="T112" fmla="*/ 3 w 28"/>
                  <a:gd name="T113" fmla="*/ 7 h 35"/>
                  <a:gd name="T114" fmla="*/ 2 w 28"/>
                  <a:gd name="T115" fmla="*/ 10 h 35"/>
                  <a:gd name="T116" fmla="*/ 0 w 28"/>
                  <a:gd name="T117" fmla="*/ 9 h 35"/>
                  <a:gd name="T118" fmla="*/ 0 w 28"/>
                  <a:gd name="T119" fmla="*/ 9 h 35"/>
                  <a:gd name="T120" fmla="*/ 2 w 28"/>
                  <a:gd name="T121" fmla="*/ 0 h 35"/>
                  <a:gd name="T122" fmla="*/ 28 w 28"/>
                  <a:gd name="T123" fmla="*/ 2 h 35"/>
                  <a:gd name="T124" fmla="*/ 28 w 28"/>
                  <a:gd name="T125" fmla="*/ 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35">
                    <a:moveTo>
                      <a:pt x="28" y="4"/>
                    </a:moveTo>
                    <a:lnTo>
                      <a:pt x="28" y="4"/>
                    </a:lnTo>
                    <a:lnTo>
                      <a:pt x="25" y="4"/>
                    </a:lnTo>
                    <a:lnTo>
                      <a:pt x="24" y="5"/>
                    </a:lnTo>
                    <a:lnTo>
                      <a:pt x="24" y="5"/>
                    </a:lnTo>
                    <a:lnTo>
                      <a:pt x="23" y="18"/>
                    </a:lnTo>
                    <a:lnTo>
                      <a:pt x="23" y="18"/>
                    </a:lnTo>
                    <a:lnTo>
                      <a:pt x="22" y="30"/>
                    </a:lnTo>
                    <a:lnTo>
                      <a:pt x="22" y="30"/>
                    </a:lnTo>
                    <a:lnTo>
                      <a:pt x="23" y="31"/>
                    </a:lnTo>
                    <a:lnTo>
                      <a:pt x="26" y="33"/>
                    </a:lnTo>
                    <a:lnTo>
                      <a:pt x="26" y="35"/>
                    </a:lnTo>
                    <a:lnTo>
                      <a:pt x="8" y="34"/>
                    </a:lnTo>
                    <a:lnTo>
                      <a:pt x="8" y="34"/>
                    </a:lnTo>
                    <a:lnTo>
                      <a:pt x="1" y="33"/>
                    </a:lnTo>
                    <a:lnTo>
                      <a:pt x="1" y="33"/>
                    </a:lnTo>
                    <a:lnTo>
                      <a:pt x="1" y="25"/>
                    </a:lnTo>
                    <a:lnTo>
                      <a:pt x="3" y="24"/>
                    </a:lnTo>
                    <a:lnTo>
                      <a:pt x="3" y="24"/>
                    </a:lnTo>
                    <a:lnTo>
                      <a:pt x="3" y="28"/>
                    </a:lnTo>
                    <a:lnTo>
                      <a:pt x="5" y="30"/>
                    </a:lnTo>
                    <a:lnTo>
                      <a:pt x="7" y="31"/>
                    </a:lnTo>
                    <a:lnTo>
                      <a:pt x="11" y="31"/>
                    </a:lnTo>
                    <a:lnTo>
                      <a:pt x="16" y="31"/>
                    </a:lnTo>
                    <a:lnTo>
                      <a:pt x="16" y="31"/>
                    </a:lnTo>
                    <a:lnTo>
                      <a:pt x="16" y="31"/>
                    </a:lnTo>
                    <a:lnTo>
                      <a:pt x="17" y="20"/>
                    </a:lnTo>
                    <a:lnTo>
                      <a:pt x="17" y="20"/>
                    </a:lnTo>
                    <a:lnTo>
                      <a:pt x="17" y="20"/>
                    </a:lnTo>
                    <a:lnTo>
                      <a:pt x="16" y="19"/>
                    </a:lnTo>
                    <a:lnTo>
                      <a:pt x="15" y="19"/>
                    </a:lnTo>
                    <a:lnTo>
                      <a:pt x="15" y="19"/>
                    </a:lnTo>
                    <a:lnTo>
                      <a:pt x="11" y="19"/>
                    </a:lnTo>
                    <a:lnTo>
                      <a:pt x="10" y="20"/>
                    </a:lnTo>
                    <a:lnTo>
                      <a:pt x="9" y="21"/>
                    </a:lnTo>
                    <a:lnTo>
                      <a:pt x="8" y="22"/>
                    </a:lnTo>
                    <a:lnTo>
                      <a:pt x="7" y="22"/>
                    </a:lnTo>
                    <a:lnTo>
                      <a:pt x="7" y="22"/>
                    </a:lnTo>
                    <a:lnTo>
                      <a:pt x="7" y="18"/>
                    </a:lnTo>
                    <a:lnTo>
                      <a:pt x="7" y="18"/>
                    </a:lnTo>
                    <a:lnTo>
                      <a:pt x="7" y="12"/>
                    </a:lnTo>
                    <a:lnTo>
                      <a:pt x="9" y="12"/>
                    </a:lnTo>
                    <a:lnTo>
                      <a:pt x="9" y="12"/>
                    </a:lnTo>
                    <a:lnTo>
                      <a:pt x="10" y="16"/>
                    </a:lnTo>
                    <a:lnTo>
                      <a:pt x="11" y="17"/>
                    </a:lnTo>
                    <a:lnTo>
                      <a:pt x="14" y="17"/>
                    </a:lnTo>
                    <a:lnTo>
                      <a:pt x="17" y="17"/>
                    </a:lnTo>
                    <a:lnTo>
                      <a:pt x="17" y="17"/>
                    </a:lnTo>
                    <a:lnTo>
                      <a:pt x="18" y="17"/>
                    </a:lnTo>
                    <a:lnTo>
                      <a:pt x="18" y="4"/>
                    </a:lnTo>
                    <a:lnTo>
                      <a:pt x="18" y="4"/>
                    </a:lnTo>
                    <a:lnTo>
                      <a:pt x="18" y="4"/>
                    </a:lnTo>
                    <a:lnTo>
                      <a:pt x="18" y="3"/>
                    </a:lnTo>
                    <a:lnTo>
                      <a:pt x="10" y="3"/>
                    </a:lnTo>
                    <a:lnTo>
                      <a:pt x="10" y="3"/>
                    </a:lnTo>
                    <a:lnTo>
                      <a:pt x="6" y="3"/>
                    </a:lnTo>
                    <a:lnTo>
                      <a:pt x="3" y="7"/>
                    </a:lnTo>
                    <a:lnTo>
                      <a:pt x="2" y="10"/>
                    </a:lnTo>
                    <a:lnTo>
                      <a:pt x="0" y="9"/>
                    </a:lnTo>
                    <a:lnTo>
                      <a:pt x="0" y="9"/>
                    </a:lnTo>
                    <a:lnTo>
                      <a:pt x="2" y="0"/>
                    </a:lnTo>
                    <a:lnTo>
                      <a:pt x="28" y="2"/>
                    </a:lnTo>
                    <a:lnTo>
                      <a:pt x="28"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B84AF066-8BC5-AE4E-9C7E-AE5FBAB7EC69}"/>
                  </a:ext>
                </a:extLst>
              </p:cNvPr>
              <p:cNvSpPr>
                <a:spLocks noEditPoints="1"/>
              </p:cNvSpPr>
              <p:nvPr userDrawn="1"/>
            </p:nvSpPr>
            <p:spPr bwMode="auto">
              <a:xfrm>
                <a:off x="8088313" y="674687"/>
                <a:ext cx="25400" cy="26987"/>
              </a:xfrm>
              <a:custGeom>
                <a:avLst/>
                <a:gdLst>
                  <a:gd name="T0" fmla="*/ 18 w 32"/>
                  <a:gd name="T1" fmla="*/ 18 h 35"/>
                  <a:gd name="T2" fmla="*/ 18 w 32"/>
                  <a:gd name="T3" fmla="*/ 18 h 35"/>
                  <a:gd name="T4" fmla="*/ 16 w 32"/>
                  <a:gd name="T5" fmla="*/ 18 h 35"/>
                  <a:gd name="T6" fmla="*/ 16 w 32"/>
                  <a:gd name="T7" fmla="*/ 18 h 35"/>
                  <a:gd name="T8" fmla="*/ 13 w 32"/>
                  <a:gd name="T9" fmla="*/ 17 h 35"/>
                  <a:gd name="T10" fmla="*/ 9 w 32"/>
                  <a:gd name="T11" fmla="*/ 18 h 35"/>
                  <a:gd name="T12" fmla="*/ 7 w 32"/>
                  <a:gd name="T13" fmla="*/ 20 h 35"/>
                  <a:gd name="T14" fmla="*/ 6 w 32"/>
                  <a:gd name="T15" fmla="*/ 23 h 35"/>
                  <a:gd name="T16" fmla="*/ 6 w 32"/>
                  <a:gd name="T17" fmla="*/ 23 h 35"/>
                  <a:gd name="T18" fmla="*/ 6 w 32"/>
                  <a:gd name="T19" fmla="*/ 26 h 35"/>
                  <a:gd name="T20" fmla="*/ 7 w 32"/>
                  <a:gd name="T21" fmla="*/ 30 h 35"/>
                  <a:gd name="T22" fmla="*/ 10 w 32"/>
                  <a:gd name="T23" fmla="*/ 31 h 35"/>
                  <a:gd name="T24" fmla="*/ 14 w 32"/>
                  <a:gd name="T25" fmla="*/ 32 h 35"/>
                  <a:gd name="T26" fmla="*/ 14 w 32"/>
                  <a:gd name="T27" fmla="*/ 32 h 35"/>
                  <a:gd name="T28" fmla="*/ 15 w 32"/>
                  <a:gd name="T29" fmla="*/ 32 h 35"/>
                  <a:gd name="T30" fmla="*/ 16 w 32"/>
                  <a:gd name="T31" fmla="*/ 31 h 35"/>
                  <a:gd name="T32" fmla="*/ 18 w 32"/>
                  <a:gd name="T33" fmla="*/ 18 h 35"/>
                  <a:gd name="T34" fmla="*/ 32 w 32"/>
                  <a:gd name="T35" fmla="*/ 6 h 35"/>
                  <a:gd name="T36" fmla="*/ 32 w 32"/>
                  <a:gd name="T37" fmla="*/ 6 h 35"/>
                  <a:gd name="T38" fmla="*/ 27 w 32"/>
                  <a:gd name="T39" fmla="*/ 5 h 35"/>
                  <a:gd name="T40" fmla="*/ 26 w 32"/>
                  <a:gd name="T41" fmla="*/ 6 h 35"/>
                  <a:gd name="T42" fmla="*/ 26 w 32"/>
                  <a:gd name="T43" fmla="*/ 6 h 35"/>
                  <a:gd name="T44" fmla="*/ 24 w 32"/>
                  <a:gd name="T45" fmla="*/ 18 h 35"/>
                  <a:gd name="T46" fmla="*/ 24 w 32"/>
                  <a:gd name="T47" fmla="*/ 18 h 35"/>
                  <a:gd name="T48" fmla="*/ 22 w 32"/>
                  <a:gd name="T49" fmla="*/ 31 h 35"/>
                  <a:gd name="T50" fmla="*/ 22 w 32"/>
                  <a:gd name="T51" fmla="*/ 31 h 35"/>
                  <a:gd name="T52" fmla="*/ 22 w 32"/>
                  <a:gd name="T53" fmla="*/ 32 h 35"/>
                  <a:gd name="T54" fmla="*/ 26 w 32"/>
                  <a:gd name="T55" fmla="*/ 33 h 35"/>
                  <a:gd name="T56" fmla="*/ 26 w 32"/>
                  <a:gd name="T57" fmla="*/ 35 h 35"/>
                  <a:gd name="T58" fmla="*/ 9 w 32"/>
                  <a:gd name="T59" fmla="*/ 32 h 35"/>
                  <a:gd name="T60" fmla="*/ 9 w 32"/>
                  <a:gd name="T61" fmla="*/ 32 h 35"/>
                  <a:gd name="T62" fmla="*/ 5 w 32"/>
                  <a:gd name="T63" fmla="*/ 31 h 35"/>
                  <a:gd name="T64" fmla="*/ 1 w 32"/>
                  <a:gd name="T65" fmla="*/ 29 h 35"/>
                  <a:gd name="T66" fmla="*/ 1 w 32"/>
                  <a:gd name="T67" fmla="*/ 29 h 35"/>
                  <a:gd name="T68" fmla="*/ 0 w 32"/>
                  <a:gd name="T69" fmla="*/ 25 h 35"/>
                  <a:gd name="T70" fmla="*/ 0 w 32"/>
                  <a:gd name="T71" fmla="*/ 22 h 35"/>
                  <a:gd name="T72" fmla="*/ 0 w 32"/>
                  <a:gd name="T73" fmla="*/ 22 h 35"/>
                  <a:gd name="T74" fmla="*/ 1 w 32"/>
                  <a:gd name="T75" fmla="*/ 18 h 35"/>
                  <a:gd name="T76" fmla="*/ 5 w 32"/>
                  <a:gd name="T77" fmla="*/ 16 h 35"/>
                  <a:gd name="T78" fmla="*/ 9 w 32"/>
                  <a:gd name="T79" fmla="*/ 15 h 35"/>
                  <a:gd name="T80" fmla="*/ 15 w 32"/>
                  <a:gd name="T81" fmla="*/ 15 h 35"/>
                  <a:gd name="T82" fmla="*/ 15 w 32"/>
                  <a:gd name="T83" fmla="*/ 15 h 35"/>
                  <a:gd name="T84" fmla="*/ 18 w 32"/>
                  <a:gd name="T85" fmla="*/ 16 h 35"/>
                  <a:gd name="T86" fmla="*/ 21 w 32"/>
                  <a:gd name="T87" fmla="*/ 5 h 35"/>
                  <a:gd name="T88" fmla="*/ 21 w 32"/>
                  <a:gd name="T89" fmla="*/ 5 h 35"/>
                  <a:gd name="T90" fmla="*/ 21 w 32"/>
                  <a:gd name="T91" fmla="*/ 5 h 35"/>
                  <a:gd name="T92" fmla="*/ 19 w 32"/>
                  <a:gd name="T93" fmla="*/ 4 h 35"/>
                  <a:gd name="T94" fmla="*/ 15 w 32"/>
                  <a:gd name="T95" fmla="*/ 3 h 35"/>
                  <a:gd name="T96" fmla="*/ 15 w 32"/>
                  <a:gd name="T97" fmla="*/ 0 h 35"/>
                  <a:gd name="T98" fmla="*/ 32 w 32"/>
                  <a:gd name="T99" fmla="*/ 4 h 35"/>
                  <a:gd name="T100" fmla="*/ 32 w 32"/>
                  <a:gd name="T101" fmla="*/ 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 h="35">
                    <a:moveTo>
                      <a:pt x="18" y="18"/>
                    </a:moveTo>
                    <a:lnTo>
                      <a:pt x="18" y="18"/>
                    </a:lnTo>
                    <a:lnTo>
                      <a:pt x="16" y="18"/>
                    </a:lnTo>
                    <a:lnTo>
                      <a:pt x="16" y="18"/>
                    </a:lnTo>
                    <a:lnTo>
                      <a:pt x="13" y="17"/>
                    </a:lnTo>
                    <a:lnTo>
                      <a:pt x="9" y="18"/>
                    </a:lnTo>
                    <a:lnTo>
                      <a:pt x="7" y="20"/>
                    </a:lnTo>
                    <a:lnTo>
                      <a:pt x="6" y="23"/>
                    </a:lnTo>
                    <a:lnTo>
                      <a:pt x="6" y="23"/>
                    </a:lnTo>
                    <a:lnTo>
                      <a:pt x="6" y="26"/>
                    </a:lnTo>
                    <a:lnTo>
                      <a:pt x="7" y="30"/>
                    </a:lnTo>
                    <a:lnTo>
                      <a:pt x="10" y="31"/>
                    </a:lnTo>
                    <a:lnTo>
                      <a:pt x="14" y="32"/>
                    </a:lnTo>
                    <a:lnTo>
                      <a:pt x="14" y="32"/>
                    </a:lnTo>
                    <a:lnTo>
                      <a:pt x="15" y="32"/>
                    </a:lnTo>
                    <a:lnTo>
                      <a:pt x="16" y="31"/>
                    </a:lnTo>
                    <a:lnTo>
                      <a:pt x="18" y="18"/>
                    </a:lnTo>
                    <a:close/>
                    <a:moveTo>
                      <a:pt x="32" y="6"/>
                    </a:moveTo>
                    <a:lnTo>
                      <a:pt x="32" y="6"/>
                    </a:lnTo>
                    <a:lnTo>
                      <a:pt x="27" y="5"/>
                    </a:lnTo>
                    <a:lnTo>
                      <a:pt x="26" y="6"/>
                    </a:lnTo>
                    <a:lnTo>
                      <a:pt x="26" y="6"/>
                    </a:lnTo>
                    <a:lnTo>
                      <a:pt x="24" y="18"/>
                    </a:lnTo>
                    <a:lnTo>
                      <a:pt x="24" y="18"/>
                    </a:lnTo>
                    <a:lnTo>
                      <a:pt x="22" y="31"/>
                    </a:lnTo>
                    <a:lnTo>
                      <a:pt x="22" y="31"/>
                    </a:lnTo>
                    <a:lnTo>
                      <a:pt x="22" y="32"/>
                    </a:lnTo>
                    <a:lnTo>
                      <a:pt x="26" y="33"/>
                    </a:lnTo>
                    <a:lnTo>
                      <a:pt x="26" y="35"/>
                    </a:lnTo>
                    <a:lnTo>
                      <a:pt x="9" y="32"/>
                    </a:lnTo>
                    <a:lnTo>
                      <a:pt x="9" y="32"/>
                    </a:lnTo>
                    <a:lnTo>
                      <a:pt x="5" y="31"/>
                    </a:lnTo>
                    <a:lnTo>
                      <a:pt x="1" y="29"/>
                    </a:lnTo>
                    <a:lnTo>
                      <a:pt x="1" y="29"/>
                    </a:lnTo>
                    <a:lnTo>
                      <a:pt x="0" y="25"/>
                    </a:lnTo>
                    <a:lnTo>
                      <a:pt x="0" y="22"/>
                    </a:lnTo>
                    <a:lnTo>
                      <a:pt x="0" y="22"/>
                    </a:lnTo>
                    <a:lnTo>
                      <a:pt x="1" y="18"/>
                    </a:lnTo>
                    <a:lnTo>
                      <a:pt x="5" y="16"/>
                    </a:lnTo>
                    <a:lnTo>
                      <a:pt x="9" y="15"/>
                    </a:lnTo>
                    <a:lnTo>
                      <a:pt x="15" y="15"/>
                    </a:lnTo>
                    <a:lnTo>
                      <a:pt x="15" y="15"/>
                    </a:lnTo>
                    <a:lnTo>
                      <a:pt x="18" y="16"/>
                    </a:lnTo>
                    <a:lnTo>
                      <a:pt x="21" y="5"/>
                    </a:lnTo>
                    <a:lnTo>
                      <a:pt x="21" y="5"/>
                    </a:lnTo>
                    <a:lnTo>
                      <a:pt x="21" y="5"/>
                    </a:lnTo>
                    <a:lnTo>
                      <a:pt x="19" y="4"/>
                    </a:lnTo>
                    <a:lnTo>
                      <a:pt x="15" y="3"/>
                    </a:lnTo>
                    <a:lnTo>
                      <a:pt x="15" y="0"/>
                    </a:lnTo>
                    <a:lnTo>
                      <a:pt x="32" y="4"/>
                    </a:lnTo>
                    <a:lnTo>
                      <a:pt x="32"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F4DE0862-D294-434D-8192-52C8565DED3A}"/>
                  </a:ext>
                </a:extLst>
              </p:cNvPr>
              <p:cNvSpPr>
                <a:spLocks noEditPoints="1"/>
              </p:cNvSpPr>
              <p:nvPr userDrawn="1"/>
            </p:nvSpPr>
            <p:spPr bwMode="auto">
              <a:xfrm>
                <a:off x="8067675" y="666750"/>
                <a:ext cx="25400" cy="28575"/>
              </a:xfrm>
              <a:custGeom>
                <a:avLst/>
                <a:gdLst>
                  <a:gd name="T0" fmla="*/ 11 w 34"/>
                  <a:gd name="T1" fmla="*/ 17 h 38"/>
                  <a:gd name="T2" fmla="*/ 11 w 34"/>
                  <a:gd name="T3" fmla="*/ 17 h 38"/>
                  <a:gd name="T4" fmla="*/ 10 w 34"/>
                  <a:gd name="T5" fmla="*/ 17 h 38"/>
                  <a:gd name="T6" fmla="*/ 10 w 34"/>
                  <a:gd name="T7" fmla="*/ 17 h 38"/>
                  <a:gd name="T8" fmla="*/ 10 w 34"/>
                  <a:gd name="T9" fmla="*/ 18 h 38"/>
                  <a:gd name="T10" fmla="*/ 11 w 34"/>
                  <a:gd name="T11" fmla="*/ 31 h 38"/>
                  <a:gd name="T12" fmla="*/ 19 w 34"/>
                  <a:gd name="T13" fmla="*/ 21 h 38"/>
                  <a:gd name="T14" fmla="*/ 19 w 34"/>
                  <a:gd name="T15" fmla="*/ 21 h 38"/>
                  <a:gd name="T16" fmla="*/ 19 w 34"/>
                  <a:gd name="T17" fmla="*/ 19 h 38"/>
                  <a:gd name="T18" fmla="*/ 19 w 34"/>
                  <a:gd name="T19" fmla="*/ 19 h 38"/>
                  <a:gd name="T20" fmla="*/ 19 w 34"/>
                  <a:gd name="T21" fmla="*/ 19 h 38"/>
                  <a:gd name="T22" fmla="*/ 11 w 34"/>
                  <a:gd name="T23" fmla="*/ 17 h 38"/>
                  <a:gd name="T24" fmla="*/ 34 w 34"/>
                  <a:gd name="T25" fmla="*/ 11 h 38"/>
                  <a:gd name="T26" fmla="*/ 34 w 34"/>
                  <a:gd name="T27" fmla="*/ 11 h 38"/>
                  <a:gd name="T28" fmla="*/ 32 w 34"/>
                  <a:gd name="T29" fmla="*/ 11 h 38"/>
                  <a:gd name="T30" fmla="*/ 29 w 34"/>
                  <a:gd name="T31" fmla="*/ 11 h 38"/>
                  <a:gd name="T32" fmla="*/ 26 w 34"/>
                  <a:gd name="T33" fmla="*/ 15 h 38"/>
                  <a:gd name="T34" fmla="*/ 14 w 34"/>
                  <a:gd name="T35" fmla="*/ 32 h 38"/>
                  <a:gd name="T36" fmla="*/ 14 w 34"/>
                  <a:gd name="T37" fmla="*/ 32 h 38"/>
                  <a:gd name="T38" fmla="*/ 9 w 34"/>
                  <a:gd name="T39" fmla="*/ 38 h 38"/>
                  <a:gd name="T40" fmla="*/ 7 w 34"/>
                  <a:gd name="T41" fmla="*/ 36 h 38"/>
                  <a:gd name="T42" fmla="*/ 7 w 34"/>
                  <a:gd name="T43" fmla="*/ 36 h 38"/>
                  <a:gd name="T44" fmla="*/ 7 w 34"/>
                  <a:gd name="T45" fmla="*/ 31 h 38"/>
                  <a:gd name="T46" fmla="*/ 5 w 34"/>
                  <a:gd name="T47" fmla="*/ 7 h 38"/>
                  <a:gd name="T48" fmla="*/ 5 w 34"/>
                  <a:gd name="T49" fmla="*/ 7 h 38"/>
                  <a:gd name="T50" fmla="*/ 3 w 34"/>
                  <a:gd name="T51" fmla="*/ 4 h 38"/>
                  <a:gd name="T52" fmla="*/ 0 w 34"/>
                  <a:gd name="T53" fmla="*/ 1 h 38"/>
                  <a:gd name="T54" fmla="*/ 0 w 34"/>
                  <a:gd name="T55" fmla="*/ 0 h 38"/>
                  <a:gd name="T56" fmla="*/ 16 w 34"/>
                  <a:gd name="T57" fmla="*/ 5 h 38"/>
                  <a:gd name="T58" fmla="*/ 15 w 34"/>
                  <a:gd name="T59" fmla="*/ 6 h 38"/>
                  <a:gd name="T60" fmla="*/ 15 w 34"/>
                  <a:gd name="T61" fmla="*/ 6 h 38"/>
                  <a:gd name="T62" fmla="*/ 11 w 34"/>
                  <a:gd name="T63" fmla="*/ 6 h 38"/>
                  <a:gd name="T64" fmla="*/ 10 w 34"/>
                  <a:gd name="T65" fmla="*/ 7 h 38"/>
                  <a:gd name="T66" fmla="*/ 10 w 34"/>
                  <a:gd name="T67" fmla="*/ 7 h 38"/>
                  <a:gd name="T68" fmla="*/ 10 w 34"/>
                  <a:gd name="T69" fmla="*/ 14 h 38"/>
                  <a:gd name="T70" fmla="*/ 10 w 34"/>
                  <a:gd name="T71" fmla="*/ 14 h 38"/>
                  <a:gd name="T72" fmla="*/ 10 w 34"/>
                  <a:gd name="T73" fmla="*/ 14 h 38"/>
                  <a:gd name="T74" fmla="*/ 10 w 34"/>
                  <a:gd name="T75" fmla="*/ 14 h 38"/>
                  <a:gd name="T76" fmla="*/ 18 w 34"/>
                  <a:gd name="T77" fmla="*/ 16 h 38"/>
                  <a:gd name="T78" fmla="*/ 18 w 34"/>
                  <a:gd name="T79" fmla="*/ 16 h 38"/>
                  <a:gd name="T80" fmla="*/ 22 w 34"/>
                  <a:gd name="T81" fmla="*/ 17 h 38"/>
                  <a:gd name="T82" fmla="*/ 23 w 34"/>
                  <a:gd name="T83" fmla="*/ 16 h 38"/>
                  <a:gd name="T84" fmla="*/ 23 w 34"/>
                  <a:gd name="T85" fmla="*/ 16 h 38"/>
                  <a:gd name="T86" fmla="*/ 26 w 34"/>
                  <a:gd name="T87" fmla="*/ 11 h 38"/>
                  <a:gd name="T88" fmla="*/ 26 w 34"/>
                  <a:gd name="T89" fmla="*/ 11 h 38"/>
                  <a:gd name="T90" fmla="*/ 26 w 34"/>
                  <a:gd name="T91" fmla="*/ 10 h 38"/>
                  <a:gd name="T92" fmla="*/ 25 w 34"/>
                  <a:gd name="T93" fmla="*/ 9 h 38"/>
                  <a:gd name="T94" fmla="*/ 22 w 34"/>
                  <a:gd name="T95" fmla="*/ 8 h 38"/>
                  <a:gd name="T96" fmla="*/ 22 w 34"/>
                  <a:gd name="T97" fmla="*/ 6 h 38"/>
                  <a:gd name="T98" fmla="*/ 34 w 34"/>
                  <a:gd name="T99" fmla="*/ 9 h 38"/>
                  <a:gd name="T100" fmla="*/ 34 w 34"/>
                  <a:gd name="T101" fmla="*/ 11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8">
                    <a:moveTo>
                      <a:pt x="11" y="17"/>
                    </a:moveTo>
                    <a:lnTo>
                      <a:pt x="11" y="17"/>
                    </a:lnTo>
                    <a:lnTo>
                      <a:pt x="10" y="17"/>
                    </a:lnTo>
                    <a:lnTo>
                      <a:pt x="10" y="17"/>
                    </a:lnTo>
                    <a:lnTo>
                      <a:pt x="10" y="18"/>
                    </a:lnTo>
                    <a:lnTo>
                      <a:pt x="11" y="31"/>
                    </a:lnTo>
                    <a:lnTo>
                      <a:pt x="19" y="21"/>
                    </a:lnTo>
                    <a:lnTo>
                      <a:pt x="19" y="21"/>
                    </a:lnTo>
                    <a:lnTo>
                      <a:pt x="19" y="19"/>
                    </a:lnTo>
                    <a:lnTo>
                      <a:pt x="19" y="19"/>
                    </a:lnTo>
                    <a:lnTo>
                      <a:pt x="19" y="19"/>
                    </a:lnTo>
                    <a:lnTo>
                      <a:pt x="11" y="17"/>
                    </a:lnTo>
                    <a:close/>
                    <a:moveTo>
                      <a:pt x="34" y="11"/>
                    </a:moveTo>
                    <a:lnTo>
                      <a:pt x="34" y="11"/>
                    </a:lnTo>
                    <a:lnTo>
                      <a:pt x="32" y="11"/>
                    </a:lnTo>
                    <a:lnTo>
                      <a:pt x="29" y="11"/>
                    </a:lnTo>
                    <a:lnTo>
                      <a:pt x="26" y="15"/>
                    </a:lnTo>
                    <a:lnTo>
                      <a:pt x="14" y="32"/>
                    </a:lnTo>
                    <a:lnTo>
                      <a:pt x="14" y="32"/>
                    </a:lnTo>
                    <a:lnTo>
                      <a:pt x="9" y="38"/>
                    </a:lnTo>
                    <a:lnTo>
                      <a:pt x="7" y="36"/>
                    </a:lnTo>
                    <a:lnTo>
                      <a:pt x="7" y="36"/>
                    </a:lnTo>
                    <a:lnTo>
                      <a:pt x="7" y="31"/>
                    </a:lnTo>
                    <a:lnTo>
                      <a:pt x="5" y="7"/>
                    </a:lnTo>
                    <a:lnTo>
                      <a:pt x="5" y="7"/>
                    </a:lnTo>
                    <a:lnTo>
                      <a:pt x="3" y="4"/>
                    </a:lnTo>
                    <a:lnTo>
                      <a:pt x="0" y="1"/>
                    </a:lnTo>
                    <a:lnTo>
                      <a:pt x="0" y="0"/>
                    </a:lnTo>
                    <a:lnTo>
                      <a:pt x="16" y="5"/>
                    </a:lnTo>
                    <a:lnTo>
                      <a:pt x="15" y="6"/>
                    </a:lnTo>
                    <a:lnTo>
                      <a:pt x="15" y="6"/>
                    </a:lnTo>
                    <a:lnTo>
                      <a:pt x="11" y="6"/>
                    </a:lnTo>
                    <a:lnTo>
                      <a:pt x="10" y="7"/>
                    </a:lnTo>
                    <a:lnTo>
                      <a:pt x="10" y="7"/>
                    </a:lnTo>
                    <a:lnTo>
                      <a:pt x="10" y="14"/>
                    </a:lnTo>
                    <a:lnTo>
                      <a:pt x="10" y="14"/>
                    </a:lnTo>
                    <a:lnTo>
                      <a:pt x="10" y="14"/>
                    </a:lnTo>
                    <a:lnTo>
                      <a:pt x="10" y="14"/>
                    </a:lnTo>
                    <a:lnTo>
                      <a:pt x="18" y="16"/>
                    </a:lnTo>
                    <a:lnTo>
                      <a:pt x="18" y="16"/>
                    </a:lnTo>
                    <a:lnTo>
                      <a:pt x="22" y="17"/>
                    </a:lnTo>
                    <a:lnTo>
                      <a:pt x="23" y="16"/>
                    </a:lnTo>
                    <a:lnTo>
                      <a:pt x="23" y="16"/>
                    </a:lnTo>
                    <a:lnTo>
                      <a:pt x="26" y="11"/>
                    </a:lnTo>
                    <a:lnTo>
                      <a:pt x="26" y="11"/>
                    </a:lnTo>
                    <a:lnTo>
                      <a:pt x="26" y="10"/>
                    </a:lnTo>
                    <a:lnTo>
                      <a:pt x="25" y="9"/>
                    </a:lnTo>
                    <a:lnTo>
                      <a:pt x="22" y="8"/>
                    </a:lnTo>
                    <a:lnTo>
                      <a:pt x="22" y="6"/>
                    </a:lnTo>
                    <a:lnTo>
                      <a:pt x="34" y="9"/>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9">
                <a:extLst>
                  <a:ext uri="{FF2B5EF4-FFF2-40B4-BE49-F238E27FC236}">
                    <a16:creationId xmlns:a16="http://schemas.microsoft.com/office/drawing/2014/main" id="{4B0F3B22-3C9F-6A4B-A745-6FA04666F226}"/>
                  </a:ext>
                </a:extLst>
              </p:cNvPr>
              <p:cNvSpPr>
                <a:spLocks noEditPoints="1"/>
              </p:cNvSpPr>
              <p:nvPr userDrawn="1"/>
            </p:nvSpPr>
            <p:spPr bwMode="auto">
              <a:xfrm>
                <a:off x="8037513" y="655637"/>
                <a:ext cx="30163" cy="33337"/>
              </a:xfrm>
              <a:custGeom>
                <a:avLst/>
                <a:gdLst>
                  <a:gd name="T0" fmla="*/ 19 w 36"/>
                  <a:gd name="T1" fmla="*/ 26 h 43"/>
                  <a:gd name="T2" fmla="*/ 17 w 36"/>
                  <a:gd name="T3" fmla="*/ 23 h 43"/>
                  <a:gd name="T4" fmla="*/ 12 w 36"/>
                  <a:gd name="T5" fmla="*/ 22 h 43"/>
                  <a:gd name="T6" fmla="*/ 8 w 36"/>
                  <a:gd name="T7" fmla="*/ 24 h 43"/>
                  <a:gd name="T8" fmla="*/ 7 w 36"/>
                  <a:gd name="T9" fmla="*/ 27 h 43"/>
                  <a:gd name="T10" fmla="*/ 7 w 36"/>
                  <a:gd name="T11" fmla="*/ 31 h 43"/>
                  <a:gd name="T12" fmla="*/ 11 w 36"/>
                  <a:gd name="T13" fmla="*/ 36 h 43"/>
                  <a:gd name="T14" fmla="*/ 13 w 36"/>
                  <a:gd name="T15" fmla="*/ 37 h 43"/>
                  <a:gd name="T16" fmla="*/ 19 w 36"/>
                  <a:gd name="T17" fmla="*/ 26 h 43"/>
                  <a:gd name="T18" fmla="*/ 35 w 36"/>
                  <a:gd name="T19" fmla="*/ 14 h 43"/>
                  <a:gd name="T20" fmla="*/ 29 w 36"/>
                  <a:gd name="T21" fmla="*/ 14 h 43"/>
                  <a:gd name="T22" fmla="*/ 25 w 36"/>
                  <a:gd name="T23" fmla="*/ 26 h 43"/>
                  <a:gd name="T24" fmla="*/ 20 w 36"/>
                  <a:gd name="T25" fmla="*/ 37 h 43"/>
                  <a:gd name="T26" fmla="*/ 20 w 36"/>
                  <a:gd name="T27" fmla="*/ 39 h 43"/>
                  <a:gd name="T28" fmla="*/ 24 w 36"/>
                  <a:gd name="T29" fmla="*/ 43 h 43"/>
                  <a:gd name="T30" fmla="*/ 7 w 36"/>
                  <a:gd name="T31" fmla="*/ 36 h 43"/>
                  <a:gd name="T32" fmla="*/ 1 w 36"/>
                  <a:gd name="T33" fmla="*/ 31 h 43"/>
                  <a:gd name="T34" fmla="*/ 0 w 36"/>
                  <a:gd name="T35" fmla="*/ 29 h 43"/>
                  <a:gd name="T36" fmla="*/ 1 w 36"/>
                  <a:gd name="T37" fmla="*/ 24 h 43"/>
                  <a:gd name="T38" fmla="*/ 3 w 36"/>
                  <a:gd name="T39" fmla="*/ 21 h 43"/>
                  <a:gd name="T40" fmla="*/ 11 w 36"/>
                  <a:gd name="T41" fmla="*/ 20 h 43"/>
                  <a:gd name="T42" fmla="*/ 11 w 36"/>
                  <a:gd name="T43" fmla="*/ 19 h 43"/>
                  <a:gd name="T44" fmla="*/ 8 w 36"/>
                  <a:gd name="T45" fmla="*/ 6 h 43"/>
                  <a:gd name="T46" fmla="*/ 4 w 36"/>
                  <a:gd name="T47" fmla="*/ 2 h 43"/>
                  <a:gd name="T48" fmla="*/ 12 w 36"/>
                  <a:gd name="T49" fmla="*/ 3 h 43"/>
                  <a:gd name="T50" fmla="*/ 16 w 36"/>
                  <a:gd name="T51" fmla="*/ 20 h 43"/>
                  <a:gd name="T52" fmla="*/ 18 w 36"/>
                  <a:gd name="T53" fmla="*/ 22 h 43"/>
                  <a:gd name="T54" fmla="*/ 20 w 36"/>
                  <a:gd name="T55" fmla="*/ 22 h 43"/>
                  <a:gd name="T56" fmla="*/ 25 w 36"/>
                  <a:gd name="T57" fmla="*/ 12 h 43"/>
                  <a:gd name="T58" fmla="*/ 24 w 36"/>
                  <a:gd name="T59" fmla="*/ 11 h 43"/>
                  <a:gd name="T60" fmla="*/ 21 w 36"/>
                  <a:gd name="T61" fmla="*/ 6 h 43"/>
                  <a:gd name="T62" fmla="*/ 35 w 36"/>
                  <a:gd name="T63" fmla="*/ 1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 h="43">
                    <a:moveTo>
                      <a:pt x="19" y="26"/>
                    </a:moveTo>
                    <a:lnTo>
                      <a:pt x="19" y="26"/>
                    </a:lnTo>
                    <a:lnTo>
                      <a:pt x="19" y="24"/>
                    </a:lnTo>
                    <a:lnTo>
                      <a:pt x="17" y="23"/>
                    </a:lnTo>
                    <a:lnTo>
                      <a:pt x="17" y="23"/>
                    </a:lnTo>
                    <a:lnTo>
                      <a:pt x="12" y="22"/>
                    </a:lnTo>
                    <a:lnTo>
                      <a:pt x="9" y="23"/>
                    </a:lnTo>
                    <a:lnTo>
                      <a:pt x="8" y="24"/>
                    </a:lnTo>
                    <a:lnTo>
                      <a:pt x="7" y="27"/>
                    </a:lnTo>
                    <a:lnTo>
                      <a:pt x="7" y="27"/>
                    </a:lnTo>
                    <a:lnTo>
                      <a:pt x="5" y="29"/>
                    </a:lnTo>
                    <a:lnTo>
                      <a:pt x="7" y="31"/>
                    </a:lnTo>
                    <a:lnTo>
                      <a:pt x="8" y="34"/>
                    </a:lnTo>
                    <a:lnTo>
                      <a:pt x="11" y="36"/>
                    </a:lnTo>
                    <a:lnTo>
                      <a:pt x="11" y="36"/>
                    </a:lnTo>
                    <a:lnTo>
                      <a:pt x="13" y="37"/>
                    </a:lnTo>
                    <a:lnTo>
                      <a:pt x="15" y="36"/>
                    </a:lnTo>
                    <a:lnTo>
                      <a:pt x="19" y="26"/>
                    </a:lnTo>
                    <a:close/>
                    <a:moveTo>
                      <a:pt x="35" y="14"/>
                    </a:moveTo>
                    <a:lnTo>
                      <a:pt x="35" y="14"/>
                    </a:lnTo>
                    <a:lnTo>
                      <a:pt x="30" y="13"/>
                    </a:lnTo>
                    <a:lnTo>
                      <a:pt x="29" y="14"/>
                    </a:lnTo>
                    <a:lnTo>
                      <a:pt x="29" y="14"/>
                    </a:lnTo>
                    <a:lnTo>
                      <a:pt x="25" y="26"/>
                    </a:lnTo>
                    <a:lnTo>
                      <a:pt x="25" y="26"/>
                    </a:lnTo>
                    <a:lnTo>
                      <a:pt x="20" y="37"/>
                    </a:lnTo>
                    <a:lnTo>
                      <a:pt x="20" y="37"/>
                    </a:lnTo>
                    <a:lnTo>
                      <a:pt x="20" y="39"/>
                    </a:lnTo>
                    <a:lnTo>
                      <a:pt x="24" y="40"/>
                    </a:lnTo>
                    <a:lnTo>
                      <a:pt x="24" y="43"/>
                    </a:lnTo>
                    <a:lnTo>
                      <a:pt x="7" y="36"/>
                    </a:lnTo>
                    <a:lnTo>
                      <a:pt x="7" y="36"/>
                    </a:lnTo>
                    <a:lnTo>
                      <a:pt x="3" y="34"/>
                    </a:lnTo>
                    <a:lnTo>
                      <a:pt x="1" y="31"/>
                    </a:lnTo>
                    <a:lnTo>
                      <a:pt x="1" y="31"/>
                    </a:lnTo>
                    <a:lnTo>
                      <a:pt x="0" y="29"/>
                    </a:lnTo>
                    <a:lnTo>
                      <a:pt x="1" y="24"/>
                    </a:lnTo>
                    <a:lnTo>
                      <a:pt x="1" y="24"/>
                    </a:lnTo>
                    <a:lnTo>
                      <a:pt x="2" y="23"/>
                    </a:lnTo>
                    <a:lnTo>
                      <a:pt x="3" y="21"/>
                    </a:lnTo>
                    <a:lnTo>
                      <a:pt x="7" y="20"/>
                    </a:lnTo>
                    <a:lnTo>
                      <a:pt x="11" y="20"/>
                    </a:lnTo>
                    <a:lnTo>
                      <a:pt x="11" y="20"/>
                    </a:lnTo>
                    <a:lnTo>
                      <a:pt x="11" y="19"/>
                    </a:lnTo>
                    <a:lnTo>
                      <a:pt x="8" y="6"/>
                    </a:lnTo>
                    <a:lnTo>
                      <a:pt x="8" y="6"/>
                    </a:lnTo>
                    <a:lnTo>
                      <a:pt x="7" y="3"/>
                    </a:lnTo>
                    <a:lnTo>
                      <a:pt x="4" y="2"/>
                    </a:lnTo>
                    <a:lnTo>
                      <a:pt x="5" y="0"/>
                    </a:lnTo>
                    <a:lnTo>
                      <a:pt x="12" y="3"/>
                    </a:lnTo>
                    <a:lnTo>
                      <a:pt x="16" y="20"/>
                    </a:lnTo>
                    <a:lnTo>
                      <a:pt x="16" y="20"/>
                    </a:lnTo>
                    <a:lnTo>
                      <a:pt x="18" y="22"/>
                    </a:lnTo>
                    <a:lnTo>
                      <a:pt x="18" y="22"/>
                    </a:lnTo>
                    <a:lnTo>
                      <a:pt x="20" y="22"/>
                    </a:lnTo>
                    <a:lnTo>
                      <a:pt x="20" y="22"/>
                    </a:lnTo>
                    <a:lnTo>
                      <a:pt x="20" y="22"/>
                    </a:lnTo>
                    <a:lnTo>
                      <a:pt x="25" y="12"/>
                    </a:lnTo>
                    <a:lnTo>
                      <a:pt x="25" y="12"/>
                    </a:lnTo>
                    <a:lnTo>
                      <a:pt x="24" y="11"/>
                    </a:lnTo>
                    <a:lnTo>
                      <a:pt x="20" y="9"/>
                    </a:lnTo>
                    <a:lnTo>
                      <a:pt x="21" y="6"/>
                    </a:lnTo>
                    <a:lnTo>
                      <a:pt x="36" y="12"/>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40">
                <a:extLst>
                  <a:ext uri="{FF2B5EF4-FFF2-40B4-BE49-F238E27FC236}">
                    <a16:creationId xmlns:a16="http://schemas.microsoft.com/office/drawing/2014/main" id="{7217244B-46F9-F24C-A37C-1D94B1C71EFC}"/>
                  </a:ext>
                </a:extLst>
              </p:cNvPr>
              <p:cNvSpPr>
                <a:spLocks/>
              </p:cNvSpPr>
              <p:nvPr userDrawn="1"/>
            </p:nvSpPr>
            <p:spPr bwMode="auto">
              <a:xfrm>
                <a:off x="8013700" y="647700"/>
                <a:ext cx="26988" cy="31750"/>
              </a:xfrm>
              <a:custGeom>
                <a:avLst/>
                <a:gdLst>
                  <a:gd name="T0" fmla="*/ 34 w 35"/>
                  <a:gd name="T1" fmla="*/ 11 h 40"/>
                  <a:gd name="T2" fmla="*/ 34 w 35"/>
                  <a:gd name="T3" fmla="*/ 11 h 40"/>
                  <a:gd name="T4" fmla="*/ 30 w 35"/>
                  <a:gd name="T5" fmla="*/ 8 h 40"/>
                  <a:gd name="T6" fmla="*/ 28 w 35"/>
                  <a:gd name="T7" fmla="*/ 10 h 40"/>
                  <a:gd name="T8" fmla="*/ 28 w 35"/>
                  <a:gd name="T9" fmla="*/ 10 h 40"/>
                  <a:gd name="T10" fmla="*/ 25 w 35"/>
                  <a:gd name="T11" fmla="*/ 14 h 40"/>
                  <a:gd name="T12" fmla="*/ 16 w 35"/>
                  <a:gd name="T13" fmla="*/ 33 h 40"/>
                  <a:gd name="T14" fmla="*/ 21 w 35"/>
                  <a:gd name="T15" fmla="*/ 36 h 40"/>
                  <a:gd name="T16" fmla="*/ 21 w 35"/>
                  <a:gd name="T17" fmla="*/ 36 h 40"/>
                  <a:gd name="T18" fmla="*/ 22 w 35"/>
                  <a:gd name="T19" fmla="*/ 36 h 40"/>
                  <a:gd name="T20" fmla="*/ 23 w 35"/>
                  <a:gd name="T21" fmla="*/ 36 h 40"/>
                  <a:gd name="T22" fmla="*/ 27 w 35"/>
                  <a:gd name="T23" fmla="*/ 31 h 40"/>
                  <a:gd name="T24" fmla="*/ 28 w 35"/>
                  <a:gd name="T25" fmla="*/ 33 h 40"/>
                  <a:gd name="T26" fmla="*/ 28 w 35"/>
                  <a:gd name="T27" fmla="*/ 33 h 40"/>
                  <a:gd name="T28" fmla="*/ 24 w 35"/>
                  <a:gd name="T29" fmla="*/ 40 h 40"/>
                  <a:gd name="T30" fmla="*/ 24 w 35"/>
                  <a:gd name="T31" fmla="*/ 40 h 40"/>
                  <a:gd name="T32" fmla="*/ 22 w 35"/>
                  <a:gd name="T33" fmla="*/ 39 h 40"/>
                  <a:gd name="T34" fmla="*/ 22 w 35"/>
                  <a:gd name="T35" fmla="*/ 39 h 40"/>
                  <a:gd name="T36" fmla="*/ 19 w 35"/>
                  <a:gd name="T37" fmla="*/ 37 h 40"/>
                  <a:gd name="T38" fmla="*/ 5 w 35"/>
                  <a:gd name="T39" fmla="*/ 30 h 40"/>
                  <a:gd name="T40" fmla="*/ 5 w 35"/>
                  <a:gd name="T41" fmla="*/ 30 h 40"/>
                  <a:gd name="T42" fmla="*/ 0 w 35"/>
                  <a:gd name="T43" fmla="*/ 28 h 40"/>
                  <a:gd name="T44" fmla="*/ 0 w 35"/>
                  <a:gd name="T45" fmla="*/ 28 h 40"/>
                  <a:gd name="T46" fmla="*/ 4 w 35"/>
                  <a:gd name="T47" fmla="*/ 20 h 40"/>
                  <a:gd name="T48" fmla="*/ 6 w 35"/>
                  <a:gd name="T49" fmla="*/ 20 h 40"/>
                  <a:gd name="T50" fmla="*/ 6 w 35"/>
                  <a:gd name="T51" fmla="*/ 20 h 40"/>
                  <a:gd name="T52" fmla="*/ 5 w 35"/>
                  <a:gd name="T53" fmla="*/ 25 h 40"/>
                  <a:gd name="T54" fmla="*/ 5 w 35"/>
                  <a:gd name="T55" fmla="*/ 28 h 40"/>
                  <a:gd name="T56" fmla="*/ 6 w 35"/>
                  <a:gd name="T57" fmla="*/ 28 h 40"/>
                  <a:gd name="T58" fmla="*/ 10 w 35"/>
                  <a:gd name="T59" fmla="*/ 30 h 40"/>
                  <a:gd name="T60" fmla="*/ 21 w 35"/>
                  <a:gd name="T61" fmla="*/ 12 h 40"/>
                  <a:gd name="T62" fmla="*/ 21 w 35"/>
                  <a:gd name="T63" fmla="*/ 12 h 40"/>
                  <a:gd name="T64" fmla="*/ 23 w 35"/>
                  <a:gd name="T65" fmla="*/ 6 h 40"/>
                  <a:gd name="T66" fmla="*/ 23 w 35"/>
                  <a:gd name="T67" fmla="*/ 6 h 40"/>
                  <a:gd name="T68" fmla="*/ 23 w 35"/>
                  <a:gd name="T69" fmla="*/ 5 h 40"/>
                  <a:gd name="T70" fmla="*/ 19 w 35"/>
                  <a:gd name="T71" fmla="*/ 3 h 40"/>
                  <a:gd name="T72" fmla="*/ 19 w 35"/>
                  <a:gd name="T73" fmla="*/ 0 h 40"/>
                  <a:gd name="T74" fmla="*/ 35 w 35"/>
                  <a:gd name="T75" fmla="*/ 8 h 40"/>
                  <a:gd name="T76" fmla="*/ 34 w 35"/>
                  <a:gd name="T77"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40">
                    <a:moveTo>
                      <a:pt x="34" y="11"/>
                    </a:moveTo>
                    <a:lnTo>
                      <a:pt x="34" y="11"/>
                    </a:lnTo>
                    <a:lnTo>
                      <a:pt x="30" y="8"/>
                    </a:lnTo>
                    <a:lnTo>
                      <a:pt x="28" y="10"/>
                    </a:lnTo>
                    <a:lnTo>
                      <a:pt x="28" y="10"/>
                    </a:lnTo>
                    <a:lnTo>
                      <a:pt x="25" y="14"/>
                    </a:lnTo>
                    <a:lnTo>
                      <a:pt x="16" y="33"/>
                    </a:lnTo>
                    <a:lnTo>
                      <a:pt x="21" y="36"/>
                    </a:lnTo>
                    <a:lnTo>
                      <a:pt x="21" y="36"/>
                    </a:lnTo>
                    <a:lnTo>
                      <a:pt x="22" y="36"/>
                    </a:lnTo>
                    <a:lnTo>
                      <a:pt x="23" y="36"/>
                    </a:lnTo>
                    <a:lnTo>
                      <a:pt x="27" y="31"/>
                    </a:lnTo>
                    <a:lnTo>
                      <a:pt x="28" y="33"/>
                    </a:lnTo>
                    <a:lnTo>
                      <a:pt x="28" y="33"/>
                    </a:lnTo>
                    <a:lnTo>
                      <a:pt x="24" y="40"/>
                    </a:lnTo>
                    <a:lnTo>
                      <a:pt x="24" y="40"/>
                    </a:lnTo>
                    <a:lnTo>
                      <a:pt x="22" y="39"/>
                    </a:lnTo>
                    <a:lnTo>
                      <a:pt x="22" y="39"/>
                    </a:lnTo>
                    <a:lnTo>
                      <a:pt x="19" y="37"/>
                    </a:lnTo>
                    <a:lnTo>
                      <a:pt x="5" y="30"/>
                    </a:lnTo>
                    <a:lnTo>
                      <a:pt x="5" y="30"/>
                    </a:lnTo>
                    <a:lnTo>
                      <a:pt x="0" y="28"/>
                    </a:lnTo>
                    <a:lnTo>
                      <a:pt x="0" y="28"/>
                    </a:lnTo>
                    <a:lnTo>
                      <a:pt x="4" y="20"/>
                    </a:lnTo>
                    <a:lnTo>
                      <a:pt x="6" y="20"/>
                    </a:lnTo>
                    <a:lnTo>
                      <a:pt x="6" y="20"/>
                    </a:lnTo>
                    <a:lnTo>
                      <a:pt x="5" y="25"/>
                    </a:lnTo>
                    <a:lnTo>
                      <a:pt x="5" y="28"/>
                    </a:lnTo>
                    <a:lnTo>
                      <a:pt x="6" y="28"/>
                    </a:lnTo>
                    <a:lnTo>
                      <a:pt x="10" y="30"/>
                    </a:lnTo>
                    <a:lnTo>
                      <a:pt x="21" y="12"/>
                    </a:lnTo>
                    <a:lnTo>
                      <a:pt x="21" y="12"/>
                    </a:lnTo>
                    <a:lnTo>
                      <a:pt x="23" y="6"/>
                    </a:lnTo>
                    <a:lnTo>
                      <a:pt x="23" y="6"/>
                    </a:lnTo>
                    <a:lnTo>
                      <a:pt x="23" y="5"/>
                    </a:lnTo>
                    <a:lnTo>
                      <a:pt x="19" y="3"/>
                    </a:lnTo>
                    <a:lnTo>
                      <a:pt x="19" y="0"/>
                    </a:lnTo>
                    <a:lnTo>
                      <a:pt x="35" y="8"/>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41">
                <a:extLst>
                  <a:ext uri="{FF2B5EF4-FFF2-40B4-BE49-F238E27FC236}">
                    <a16:creationId xmlns:a16="http://schemas.microsoft.com/office/drawing/2014/main" id="{A8753C6E-A7EB-3F4E-B02A-E324218B5AA6}"/>
                  </a:ext>
                </a:extLst>
              </p:cNvPr>
              <p:cNvSpPr>
                <a:spLocks/>
              </p:cNvSpPr>
              <p:nvPr userDrawn="1"/>
            </p:nvSpPr>
            <p:spPr bwMode="auto">
              <a:xfrm>
                <a:off x="7980363" y="627062"/>
                <a:ext cx="42863" cy="39687"/>
              </a:xfrm>
              <a:custGeom>
                <a:avLst/>
                <a:gdLst>
                  <a:gd name="T0" fmla="*/ 54 w 55"/>
                  <a:gd name="T1" fmla="*/ 26 h 51"/>
                  <a:gd name="T2" fmla="*/ 54 w 55"/>
                  <a:gd name="T3" fmla="*/ 26 h 51"/>
                  <a:gd name="T4" fmla="*/ 49 w 55"/>
                  <a:gd name="T5" fmla="*/ 24 h 51"/>
                  <a:gd name="T6" fmla="*/ 48 w 55"/>
                  <a:gd name="T7" fmla="*/ 25 h 51"/>
                  <a:gd name="T8" fmla="*/ 48 w 55"/>
                  <a:gd name="T9" fmla="*/ 25 h 51"/>
                  <a:gd name="T10" fmla="*/ 41 w 55"/>
                  <a:gd name="T11" fmla="*/ 35 h 51"/>
                  <a:gd name="T12" fmla="*/ 41 w 55"/>
                  <a:gd name="T13" fmla="*/ 35 h 51"/>
                  <a:gd name="T14" fmla="*/ 33 w 55"/>
                  <a:gd name="T15" fmla="*/ 46 h 51"/>
                  <a:gd name="T16" fmla="*/ 33 w 55"/>
                  <a:gd name="T17" fmla="*/ 46 h 51"/>
                  <a:gd name="T18" fmla="*/ 34 w 55"/>
                  <a:gd name="T19" fmla="*/ 47 h 51"/>
                  <a:gd name="T20" fmla="*/ 38 w 55"/>
                  <a:gd name="T21" fmla="*/ 50 h 51"/>
                  <a:gd name="T22" fmla="*/ 37 w 55"/>
                  <a:gd name="T23" fmla="*/ 51 h 51"/>
                  <a:gd name="T24" fmla="*/ 25 w 55"/>
                  <a:gd name="T25" fmla="*/ 44 h 51"/>
                  <a:gd name="T26" fmla="*/ 25 w 55"/>
                  <a:gd name="T27" fmla="*/ 44 h 51"/>
                  <a:gd name="T28" fmla="*/ 26 w 55"/>
                  <a:gd name="T29" fmla="*/ 43 h 51"/>
                  <a:gd name="T30" fmla="*/ 33 w 55"/>
                  <a:gd name="T31" fmla="*/ 18 h 51"/>
                  <a:gd name="T32" fmla="*/ 33 w 55"/>
                  <a:gd name="T33" fmla="*/ 18 h 51"/>
                  <a:gd name="T34" fmla="*/ 11 w 55"/>
                  <a:gd name="T35" fmla="*/ 34 h 51"/>
                  <a:gd name="T36" fmla="*/ 0 w 55"/>
                  <a:gd name="T37" fmla="*/ 27 h 51"/>
                  <a:gd name="T38" fmla="*/ 2 w 55"/>
                  <a:gd name="T39" fmla="*/ 25 h 51"/>
                  <a:gd name="T40" fmla="*/ 2 w 55"/>
                  <a:gd name="T41" fmla="*/ 25 h 51"/>
                  <a:gd name="T42" fmla="*/ 6 w 55"/>
                  <a:gd name="T43" fmla="*/ 27 h 51"/>
                  <a:gd name="T44" fmla="*/ 7 w 55"/>
                  <a:gd name="T45" fmla="*/ 27 h 51"/>
                  <a:gd name="T46" fmla="*/ 7 w 55"/>
                  <a:gd name="T47" fmla="*/ 27 h 51"/>
                  <a:gd name="T48" fmla="*/ 14 w 55"/>
                  <a:gd name="T49" fmla="*/ 17 h 51"/>
                  <a:gd name="T50" fmla="*/ 14 w 55"/>
                  <a:gd name="T51" fmla="*/ 17 h 51"/>
                  <a:gd name="T52" fmla="*/ 22 w 55"/>
                  <a:gd name="T53" fmla="*/ 7 h 51"/>
                  <a:gd name="T54" fmla="*/ 22 w 55"/>
                  <a:gd name="T55" fmla="*/ 7 h 51"/>
                  <a:gd name="T56" fmla="*/ 22 w 55"/>
                  <a:gd name="T57" fmla="*/ 6 h 51"/>
                  <a:gd name="T58" fmla="*/ 22 w 55"/>
                  <a:gd name="T59" fmla="*/ 5 h 51"/>
                  <a:gd name="T60" fmla="*/ 17 w 55"/>
                  <a:gd name="T61" fmla="*/ 3 h 51"/>
                  <a:gd name="T62" fmla="*/ 19 w 55"/>
                  <a:gd name="T63" fmla="*/ 0 h 51"/>
                  <a:gd name="T64" fmla="*/ 32 w 55"/>
                  <a:gd name="T65" fmla="*/ 9 h 51"/>
                  <a:gd name="T66" fmla="*/ 31 w 55"/>
                  <a:gd name="T67" fmla="*/ 12 h 51"/>
                  <a:gd name="T68" fmla="*/ 31 w 55"/>
                  <a:gd name="T69" fmla="*/ 12 h 51"/>
                  <a:gd name="T70" fmla="*/ 28 w 55"/>
                  <a:gd name="T71" fmla="*/ 9 h 51"/>
                  <a:gd name="T72" fmla="*/ 26 w 55"/>
                  <a:gd name="T73" fmla="*/ 9 h 51"/>
                  <a:gd name="T74" fmla="*/ 12 w 55"/>
                  <a:gd name="T75" fmla="*/ 31 h 51"/>
                  <a:gd name="T76" fmla="*/ 12 w 55"/>
                  <a:gd name="T77" fmla="*/ 31 h 51"/>
                  <a:gd name="T78" fmla="*/ 34 w 55"/>
                  <a:gd name="T79" fmla="*/ 15 h 51"/>
                  <a:gd name="T80" fmla="*/ 34 w 55"/>
                  <a:gd name="T81" fmla="*/ 15 h 51"/>
                  <a:gd name="T82" fmla="*/ 37 w 55"/>
                  <a:gd name="T83" fmla="*/ 13 h 51"/>
                  <a:gd name="T84" fmla="*/ 39 w 55"/>
                  <a:gd name="T85" fmla="*/ 15 h 51"/>
                  <a:gd name="T86" fmla="*/ 39 w 55"/>
                  <a:gd name="T87" fmla="*/ 15 h 51"/>
                  <a:gd name="T88" fmla="*/ 39 w 55"/>
                  <a:gd name="T89" fmla="*/ 17 h 51"/>
                  <a:gd name="T90" fmla="*/ 31 w 55"/>
                  <a:gd name="T91" fmla="*/ 44 h 51"/>
                  <a:gd name="T92" fmla="*/ 31 w 55"/>
                  <a:gd name="T93" fmla="*/ 44 h 51"/>
                  <a:gd name="T94" fmla="*/ 43 w 55"/>
                  <a:gd name="T95" fmla="*/ 26 h 51"/>
                  <a:gd name="T96" fmla="*/ 43 w 55"/>
                  <a:gd name="T97" fmla="*/ 26 h 51"/>
                  <a:gd name="T98" fmla="*/ 46 w 55"/>
                  <a:gd name="T99" fmla="*/ 23 h 51"/>
                  <a:gd name="T100" fmla="*/ 46 w 55"/>
                  <a:gd name="T101" fmla="*/ 23 h 51"/>
                  <a:gd name="T102" fmla="*/ 46 w 55"/>
                  <a:gd name="T103" fmla="*/ 22 h 51"/>
                  <a:gd name="T104" fmla="*/ 42 w 55"/>
                  <a:gd name="T105" fmla="*/ 18 h 51"/>
                  <a:gd name="T106" fmla="*/ 43 w 55"/>
                  <a:gd name="T107" fmla="*/ 17 h 51"/>
                  <a:gd name="T108" fmla="*/ 55 w 55"/>
                  <a:gd name="T109" fmla="*/ 25 h 51"/>
                  <a:gd name="T110" fmla="*/ 54 w 55"/>
                  <a:gd name="T111" fmla="*/ 2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5" h="51">
                    <a:moveTo>
                      <a:pt x="54" y="26"/>
                    </a:moveTo>
                    <a:lnTo>
                      <a:pt x="54" y="26"/>
                    </a:lnTo>
                    <a:lnTo>
                      <a:pt x="49" y="24"/>
                    </a:lnTo>
                    <a:lnTo>
                      <a:pt x="48" y="25"/>
                    </a:lnTo>
                    <a:lnTo>
                      <a:pt x="48" y="25"/>
                    </a:lnTo>
                    <a:lnTo>
                      <a:pt x="41" y="35"/>
                    </a:lnTo>
                    <a:lnTo>
                      <a:pt x="41" y="35"/>
                    </a:lnTo>
                    <a:lnTo>
                      <a:pt x="33" y="46"/>
                    </a:lnTo>
                    <a:lnTo>
                      <a:pt x="33" y="46"/>
                    </a:lnTo>
                    <a:lnTo>
                      <a:pt x="34" y="47"/>
                    </a:lnTo>
                    <a:lnTo>
                      <a:pt x="38" y="50"/>
                    </a:lnTo>
                    <a:lnTo>
                      <a:pt x="37" y="51"/>
                    </a:lnTo>
                    <a:lnTo>
                      <a:pt x="25" y="44"/>
                    </a:lnTo>
                    <a:lnTo>
                      <a:pt x="25" y="44"/>
                    </a:lnTo>
                    <a:lnTo>
                      <a:pt x="26" y="43"/>
                    </a:lnTo>
                    <a:lnTo>
                      <a:pt x="33" y="18"/>
                    </a:lnTo>
                    <a:lnTo>
                      <a:pt x="33" y="18"/>
                    </a:lnTo>
                    <a:lnTo>
                      <a:pt x="11" y="34"/>
                    </a:lnTo>
                    <a:lnTo>
                      <a:pt x="0" y="27"/>
                    </a:lnTo>
                    <a:lnTo>
                      <a:pt x="2" y="25"/>
                    </a:lnTo>
                    <a:lnTo>
                      <a:pt x="2" y="25"/>
                    </a:lnTo>
                    <a:lnTo>
                      <a:pt x="6" y="27"/>
                    </a:lnTo>
                    <a:lnTo>
                      <a:pt x="7" y="27"/>
                    </a:lnTo>
                    <a:lnTo>
                      <a:pt x="7" y="27"/>
                    </a:lnTo>
                    <a:lnTo>
                      <a:pt x="14" y="17"/>
                    </a:lnTo>
                    <a:lnTo>
                      <a:pt x="14" y="17"/>
                    </a:lnTo>
                    <a:lnTo>
                      <a:pt x="22" y="7"/>
                    </a:lnTo>
                    <a:lnTo>
                      <a:pt x="22" y="7"/>
                    </a:lnTo>
                    <a:lnTo>
                      <a:pt x="22" y="6"/>
                    </a:lnTo>
                    <a:lnTo>
                      <a:pt x="22" y="5"/>
                    </a:lnTo>
                    <a:lnTo>
                      <a:pt x="17" y="3"/>
                    </a:lnTo>
                    <a:lnTo>
                      <a:pt x="19" y="0"/>
                    </a:lnTo>
                    <a:lnTo>
                      <a:pt x="32" y="9"/>
                    </a:lnTo>
                    <a:lnTo>
                      <a:pt x="31" y="12"/>
                    </a:lnTo>
                    <a:lnTo>
                      <a:pt x="31" y="12"/>
                    </a:lnTo>
                    <a:lnTo>
                      <a:pt x="28" y="9"/>
                    </a:lnTo>
                    <a:lnTo>
                      <a:pt x="26" y="9"/>
                    </a:lnTo>
                    <a:lnTo>
                      <a:pt x="12" y="31"/>
                    </a:lnTo>
                    <a:lnTo>
                      <a:pt x="12" y="31"/>
                    </a:lnTo>
                    <a:lnTo>
                      <a:pt x="34" y="15"/>
                    </a:lnTo>
                    <a:lnTo>
                      <a:pt x="34" y="15"/>
                    </a:lnTo>
                    <a:lnTo>
                      <a:pt x="37" y="13"/>
                    </a:lnTo>
                    <a:lnTo>
                      <a:pt x="39" y="15"/>
                    </a:lnTo>
                    <a:lnTo>
                      <a:pt x="39" y="15"/>
                    </a:lnTo>
                    <a:lnTo>
                      <a:pt x="39" y="17"/>
                    </a:lnTo>
                    <a:lnTo>
                      <a:pt x="31" y="44"/>
                    </a:lnTo>
                    <a:lnTo>
                      <a:pt x="31" y="44"/>
                    </a:lnTo>
                    <a:lnTo>
                      <a:pt x="43" y="26"/>
                    </a:lnTo>
                    <a:lnTo>
                      <a:pt x="43" y="26"/>
                    </a:lnTo>
                    <a:lnTo>
                      <a:pt x="46" y="23"/>
                    </a:lnTo>
                    <a:lnTo>
                      <a:pt x="46" y="23"/>
                    </a:lnTo>
                    <a:lnTo>
                      <a:pt x="46" y="22"/>
                    </a:lnTo>
                    <a:lnTo>
                      <a:pt x="42" y="18"/>
                    </a:lnTo>
                    <a:lnTo>
                      <a:pt x="43" y="17"/>
                    </a:lnTo>
                    <a:lnTo>
                      <a:pt x="55" y="25"/>
                    </a:lnTo>
                    <a:lnTo>
                      <a:pt x="5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2">
                <a:extLst>
                  <a:ext uri="{FF2B5EF4-FFF2-40B4-BE49-F238E27FC236}">
                    <a16:creationId xmlns:a16="http://schemas.microsoft.com/office/drawing/2014/main" id="{6775146F-7FF5-F44C-A5A9-149EDF4A27BF}"/>
                  </a:ext>
                </a:extLst>
              </p:cNvPr>
              <p:cNvSpPr>
                <a:spLocks/>
              </p:cNvSpPr>
              <p:nvPr userDrawn="1"/>
            </p:nvSpPr>
            <p:spPr bwMode="auto">
              <a:xfrm>
                <a:off x="7962900" y="612775"/>
                <a:ext cx="31750" cy="33337"/>
              </a:xfrm>
              <a:custGeom>
                <a:avLst/>
                <a:gdLst>
                  <a:gd name="T0" fmla="*/ 39 w 41"/>
                  <a:gd name="T1" fmla="*/ 19 h 42"/>
                  <a:gd name="T2" fmla="*/ 35 w 41"/>
                  <a:gd name="T3" fmla="*/ 17 h 42"/>
                  <a:gd name="T4" fmla="*/ 26 w 41"/>
                  <a:gd name="T5" fmla="*/ 26 h 42"/>
                  <a:gd name="T6" fmla="*/ 18 w 41"/>
                  <a:gd name="T7" fmla="*/ 36 h 42"/>
                  <a:gd name="T8" fmla="*/ 18 w 41"/>
                  <a:gd name="T9" fmla="*/ 38 h 42"/>
                  <a:gd name="T10" fmla="*/ 19 w 41"/>
                  <a:gd name="T11" fmla="*/ 42 h 42"/>
                  <a:gd name="T12" fmla="*/ 7 w 41"/>
                  <a:gd name="T13" fmla="*/ 31 h 42"/>
                  <a:gd name="T14" fmla="*/ 0 w 41"/>
                  <a:gd name="T15" fmla="*/ 26 h 42"/>
                  <a:gd name="T16" fmla="*/ 7 w 41"/>
                  <a:gd name="T17" fmla="*/ 21 h 42"/>
                  <a:gd name="T18" fmla="*/ 5 w 41"/>
                  <a:gd name="T19" fmla="*/ 24 h 42"/>
                  <a:gd name="T20" fmla="*/ 7 w 41"/>
                  <a:gd name="T21" fmla="*/ 28 h 42"/>
                  <a:gd name="T22" fmla="*/ 12 w 41"/>
                  <a:gd name="T23" fmla="*/ 34 h 42"/>
                  <a:gd name="T24" fmla="*/ 13 w 41"/>
                  <a:gd name="T25" fmla="*/ 34 h 42"/>
                  <a:gd name="T26" fmla="*/ 21 w 41"/>
                  <a:gd name="T27" fmla="*/ 25 h 42"/>
                  <a:gd name="T28" fmla="*/ 20 w 41"/>
                  <a:gd name="T29" fmla="*/ 24 h 42"/>
                  <a:gd name="T30" fmla="*/ 19 w 41"/>
                  <a:gd name="T31" fmla="*/ 23 h 42"/>
                  <a:gd name="T32" fmla="*/ 16 w 41"/>
                  <a:gd name="T33" fmla="*/ 21 h 42"/>
                  <a:gd name="T34" fmla="*/ 12 w 41"/>
                  <a:gd name="T35" fmla="*/ 23 h 42"/>
                  <a:gd name="T36" fmla="*/ 11 w 41"/>
                  <a:gd name="T37" fmla="*/ 21 h 42"/>
                  <a:gd name="T38" fmla="*/ 14 w 41"/>
                  <a:gd name="T39" fmla="*/ 17 h 42"/>
                  <a:gd name="T40" fmla="*/ 19 w 41"/>
                  <a:gd name="T41" fmla="*/ 15 h 42"/>
                  <a:gd name="T42" fmla="*/ 18 w 41"/>
                  <a:gd name="T43" fmla="*/ 17 h 42"/>
                  <a:gd name="T44" fmla="*/ 20 w 41"/>
                  <a:gd name="T45" fmla="*/ 21 h 42"/>
                  <a:gd name="T46" fmla="*/ 22 w 41"/>
                  <a:gd name="T47" fmla="*/ 23 h 42"/>
                  <a:gd name="T48" fmla="*/ 24 w 41"/>
                  <a:gd name="T49" fmla="*/ 23 h 42"/>
                  <a:gd name="T50" fmla="*/ 31 w 41"/>
                  <a:gd name="T51" fmla="*/ 14 h 42"/>
                  <a:gd name="T52" fmla="*/ 31 w 41"/>
                  <a:gd name="T53" fmla="*/ 13 h 42"/>
                  <a:gd name="T54" fmla="*/ 25 w 41"/>
                  <a:gd name="T55" fmla="*/ 7 h 42"/>
                  <a:gd name="T56" fmla="*/ 18 w 41"/>
                  <a:gd name="T57" fmla="*/ 7 h 42"/>
                  <a:gd name="T58" fmla="*/ 14 w 41"/>
                  <a:gd name="T59" fmla="*/ 6 h 42"/>
                  <a:gd name="T60" fmla="*/ 21 w 41"/>
                  <a:gd name="T61" fmla="*/ 0 h 42"/>
                  <a:gd name="T62" fmla="*/ 39 w 41"/>
                  <a:gd name="T63"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 h="42">
                    <a:moveTo>
                      <a:pt x="39" y="19"/>
                    </a:moveTo>
                    <a:lnTo>
                      <a:pt x="39" y="19"/>
                    </a:lnTo>
                    <a:lnTo>
                      <a:pt x="36" y="17"/>
                    </a:lnTo>
                    <a:lnTo>
                      <a:pt x="35" y="17"/>
                    </a:lnTo>
                    <a:lnTo>
                      <a:pt x="35" y="17"/>
                    </a:lnTo>
                    <a:lnTo>
                      <a:pt x="26" y="26"/>
                    </a:lnTo>
                    <a:lnTo>
                      <a:pt x="26" y="26"/>
                    </a:lnTo>
                    <a:lnTo>
                      <a:pt x="18" y="36"/>
                    </a:lnTo>
                    <a:lnTo>
                      <a:pt x="18" y="36"/>
                    </a:lnTo>
                    <a:lnTo>
                      <a:pt x="18" y="38"/>
                    </a:lnTo>
                    <a:lnTo>
                      <a:pt x="20" y="41"/>
                    </a:lnTo>
                    <a:lnTo>
                      <a:pt x="19" y="42"/>
                    </a:lnTo>
                    <a:lnTo>
                      <a:pt x="7" y="31"/>
                    </a:lnTo>
                    <a:lnTo>
                      <a:pt x="7" y="31"/>
                    </a:lnTo>
                    <a:lnTo>
                      <a:pt x="0" y="26"/>
                    </a:lnTo>
                    <a:lnTo>
                      <a:pt x="0" y="26"/>
                    </a:lnTo>
                    <a:lnTo>
                      <a:pt x="5" y="19"/>
                    </a:lnTo>
                    <a:lnTo>
                      <a:pt x="7" y="21"/>
                    </a:lnTo>
                    <a:lnTo>
                      <a:pt x="7" y="21"/>
                    </a:lnTo>
                    <a:lnTo>
                      <a:pt x="5" y="24"/>
                    </a:lnTo>
                    <a:lnTo>
                      <a:pt x="5" y="26"/>
                    </a:lnTo>
                    <a:lnTo>
                      <a:pt x="7" y="28"/>
                    </a:lnTo>
                    <a:lnTo>
                      <a:pt x="9" y="31"/>
                    </a:lnTo>
                    <a:lnTo>
                      <a:pt x="12" y="34"/>
                    </a:lnTo>
                    <a:lnTo>
                      <a:pt x="12" y="34"/>
                    </a:lnTo>
                    <a:lnTo>
                      <a:pt x="13" y="34"/>
                    </a:lnTo>
                    <a:lnTo>
                      <a:pt x="21" y="25"/>
                    </a:lnTo>
                    <a:lnTo>
                      <a:pt x="21" y="25"/>
                    </a:lnTo>
                    <a:lnTo>
                      <a:pt x="21" y="25"/>
                    </a:lnTo>
                    <a:lnTo>
                      <a:pt x="20" y="24"/>
                    </a:lnTo>
                    <a:lnTo>
                      <a:pt x="19" y="23"/>
                    </a:lnTo>
                    <a:lnTo>
                      <a:pt x="19" y="23"/>
                    </a:lnTo>
                    <a:lnTo>
                      <a:pt x="17" y="22"/>
                    </a:lnTo>
                    <a:lnTo>
                      <a:pt x="16" y="21"/>
                    </a:lnTo>
                    <a:lnTo>
                      <a:pt x="13" y="21"/>
                    </a:lnTo>
                    <a:lnTo>
                      <a:pt x="12" y="23"/>
                    </a:lnTo>
                    <a:lnTo>
                      <a:pt x="11" y="21"/>
                    </a:lnTo>
                    <a:lnTo>
                      <a:pt x="11" y="21"/>
                    </a:lnTo>
                    <a:lnTo>
                      <a:pt x="14" y="17"/>
                    </a:lnTo>
                    <a:lnTo>
                      <a:pt x="14" y="17"/>
                    </a:lnTo>
                    <a:lnTo>
                      <a:pt x="18" y="13"/>
                    </a:lnTo>
                    <a:lnTo>
                      <a:pt x="19" y="15"/>
                    </a:lnTo>
                    <a:lnTo>
                      <a:pt x="19" y="15"/>
                    </a:lnTo>
                    <a:lnTo>
                      <a:pt x="18" y="17"/>
                    </a:lnTo>
                    <a:lnTo>
                      <a:pt x="18" y="19"/>
                    </a:lnTo>
                    <a:lnTo>
                      <a:pt x="20" y="21"/>
                    </a:lnTo>
                    <a:lnTo>
                      <a:pt x="22" y="23"/>
                    </a:lnTo>
                    <a:lnTo>
                      <a:pt x="22" y="23"/>
                    </a:lnTo>
                    <a:lnTo>
                      <a:pt x="22" y="23"/>
                    </a:lnTo>
                    <a:lnTo>
                      <a:pt x="24" y="23"/>
                    </a:lnTo>
                    <a:lnTo>
                      <a:pt x="31" y="14"/>
                    </a:lnTo>
                    <a:lnTo>
                      <a:pt x="31" y="14"/>
                    </a:lnTo>
                    <a:lnTo>
                      <a:pt x="31" y="13"/>
                    </a:lnTo>
                    <a:lnTo>
                      <a:pt x="31" y="13"/>
                    </a:lnTo>
                    <a:lnTo>
                      <a:pt x="25" y="7"/>
                    </a:lnTo>
                    <a:lnTo>
                      <a:pt x="25" y="7"/>
                    </a:lnTo>
                    <a:lnTo>
                      <a:pt x="21" y="5"/>
                    </a:lnTo>
                    <a:lnTo>
                      <a:pt x="18" y="7"/>
                    </a:lnTo>
                    <a:lnTo>
                      <a:pt x="16" y="8"/>
                    </a:lnTo>
                    <a:lnTo>
                      <a:pt x="14" y="6"/>
                    </a:lnTo>
                    <a:lnTo>
                      <a:pt x="14" y="6"/>
                    </a:lnTo>
                    <a:lnTo>
                      <a:pt x="21" y="0"/>
                    </a:lnTo>
                    <a:lnTo>
                      <a:pt x="41" y="17"/>
                    </a:lnTo>
                    <a:lnTo>
                      <a:pt x="3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3">
                <a:extLst>
                  <a:ext uri="{FF2B5EF4-FFF2-40B4-BE49-F238E27FC236}">
                    <a16:creationId xmlns:a16="http://schemas.microsoft.com/office/drawing/2014/main" id="{8754FE14-8503-3543-9B1D-0DB075249F1C}"/>
                  </a:ext>
                </a:extLst>
              </p:cNvPr>
              <p:cNvSpPr>
                <a:spLocks/>
              </p:cNvSpPr>
              <p:nvPr userDrawn="1"/>
            </p:nvSpPr>
            <p:spPr bwMode="auto">
              <a:xfrm>
                <a:off x="7940675" y="593725"/>
                <a:ext cx="36513" cy="34925"/>
              </a:xfrm>
              <a:custGeom>
                <a:avLst/>
                <a:gdLst>
                  <a:gd name="T0" fmla="*/ 46 w 48"/>
                  <a:gd name="T1" fmla="*/ 23 h 44"/>
                  <a:gd name="T2" fmla="*/ 46 w 48"/>
                  <a:gd name="T3" fmla="*/ 23 h 44"/>
                  <a:gd name="T4" fmla="*/ 42 w 48"/>
                  <a:gd name="T5" fmla="*/ 20 h 44"/>
                  <a:gd name="T6" fmla="*/ 41 w 48"/>
                  <a:gd name="T7" fmla="*/ 20 h 44"/>
                  <a:gd name="T8" fmla="*/ 41 w 48"/>
                  <a:gd name="T9" fmla="*/ 20 h 44"/>
                  <a:gd name="T10" fmla="*/ 32 w 48"/>
                  <a:gd name="T11" fmla="*/ 29 h 44"/>
                  <a:gd name="T12" fmla="*/ 32 w 48"/>
                  <a:gd name="T13" fmla="*/ 29 h 44"/>
                  <a:gd name="T14" fmla="*/ 23 w 48"/>
                  <a:gd name="T15" fmla="*/ 38 h 44"/>
                  <a:gd name="T16" fmla="*/ 23 w 48"/>
                  <a:gd name="T17" fmla="*/ 38 h 44"/>
                  <a:gd name="T18" fmla="*/ 23 w 48"/>
                  <a:gd name="T19" fmla="*/ 39 h 44"/>
                  <a:gd name="T20" fmla="*/ 25 w 48"/>
                  <a:gd name="T21" fmla="*/ 42 h 44"/>
                  <a:gd name="T22" fmla="*/ 23 w 48"/>
                  <a:gd name="T23" fmla="*/ 44 h 44"/>
                  <a:gd name="T24" fmla="*/ 17 w 48"/>
                  <a:gd name="T25" fmla="*/ 37 h 44"/>
                  <a:gd name="T26" fmla="*/ 17 w 48"/>
                  <a:gd name="T27" fmla="*/ 37 h 44"/>
                  <a:gd name="T28" fmla="*/ 17 w 48"/>
                  <a:gd name="T29" fmla="*/ 34 h 44"/>
                  <a:gd name="T30" fmla="*/ 23 w 48"/>
                  <a:gd name="T31" fmla="*/ 8 h 44"/>
                  <a:gd name="T32" fmla="*/ 23 w 48"/>
                  <a:gd name="T33" fmla="*/ 8 h 44"/>
                  <a:gd name="T34" fmla="*/ 17 w 48"/>
                  <a:gd name="T35" fmla="*/ 14 h 44"/>
                  <a:gd name="T36" fmla="*/ 17 w 48"/>
                  <a:gd name="T37" fmla="*/ 14 h 44"/>
                  <a:gd name="T38" fmla="*/ 8 w 48"/>
                  <a:gd name="T39" fmla="*/ 22 h 44"/>
                  <a:gd name="T40" fmla="*/ 8 w 48"/>
                  <a:gd name="T41" fmla="*/ 22 h 44"/>
                  <a:gd name="T42" fmla="*/ 8 w 48"/>
                  <a:gd name="T43" fmla="*/ 24 h 44"/>
                  <a:gd name="T44" fmla="*/ 12 w 48"/>
                  <a:gd name="T45" fmla="*/ 28 h 44"/>
                  <a:gd name="T46" fmla="*/ 10 w 48"/>
                  <a:gd name="T47" fmla="*/ 29 h 44"/>
                  <a:gd name="T48" fmla="*/ 0 w 48"/>
                  <a:gd name="T49" fmla="*/ 19 h 44"/>
                  <a:gd name="T50" fmla="*/ 3 w 48"/>
                  <a:gd name="T51" fmla="*/ 17 h 44"/>
                  <a:gd name="T52" fmla="*/ 3 w 48"/>
                  <a:gd name="T53" fmla="*/ 17 h 44"/>
                  <a:gd name="T54" fmla="*/ 5 w 48"/>
                  <a:gd name="T55" fmla="*/ 21 h 44"/>
                  <a:gd name="T56" fmla="*/ 6 w 48"/>
                  <a:gd name="T57" fmla="*/ 21 h 44"/>
                  <a:gd name="T58" fmla="*/ 7 w 48"/>
                  <a:gd name="T59" fmla="*/ 20 h 44"/>
                  <a:gd name="T60" fmla="*/ 7 w 48"/>
                  <a:gd name="T61" fmla="*/ 20 h 44"/>
                  <a:gd name="T62" fmla="*/ 14 w 48"/>
                  <a:gd name="T63" fmla="*/ 14 h 44"/>
                  <a:gd name="T64" fmla="*/ 14 w 48"/>
                  <a:gd name="T65" fmla="*/ 14 h 44"/>
                  <a:gd name="T66" fmla="*/ 29 w 48"/>
                  <a:gd name="T67" fmla="*/ 0 h 44"/>
                  <a:gd name="T68" fmla="*/ 31 w 48"/>
                  <a:gd name="T69" fmla="*/ 3 h 44"/>
                  <a:gd name="T70" fmla="*/ 31 w 48"/>
                  <a:gd name="T71" fmla="*/ 3 h 44"/>
                  <a:gd name="T72" fmla="*/ 28 w 48"/>
                  <a:gd name="T73" fmla="*/ 14 h 44"/>
                  <a:gd name="T74" fmla="*/ 23 w 48"/>
                  <a:gd name="T75" fmla="*/ 33 h 44"/>
                  <a:gd name="T76" fmla="*/ 23 w 48"/>
                  <a:gd name="T77" fmla="*/ 33 h 44"/>
                  <a:gd name="T78" fmla="*/ 30 w 48"/>
                  <a:gd name="T79" fmla="*/ 27 h 44"/>
                  <a:gd name="T80" fmla="*/ 30 w 48"/>
                  <a:gd name="T81" fmla="*/ 27 h 44"/>
                  <a:gd name="T82" fmla="*/ 39 w 48"/>
                  <a:gd name="T83" fmla="*/ 19 h 44"/>
                  <a:gd name="T84" fmla="*/ 39 w 48"/>
                  <a:gd name="T85" fmla="*/ 19 h 44"/>
                  <a:gd name="T86" fmla="*/ 40 w 48"/>
                  <a:gd name="T87" fmla="*/ 17 h 44"/>
                  <a:gd name="T88" fmla="*/ 40 w 48"/>
                  <a:gd name="T89" fmla="*/ 16 h 44"/>
                  <a:gd name="T90" fmla="*/ 37 w 48"/>
                  <a:gd name="T91" fmla="*/ 13 h 44"/>
                  <a:gd name="T92" fmla="*/ 38 w 48"/>
                  <a:gd name="T93" fmla="*/ 11 h 44"/>
                  <a:gd name="T94" fmla="*/ 48 w 48"/>
                  <a:gd name="T95" fmla="*/ 21 h 44"/>
                  <a:gd name="T96" fmla="*/ 46 w 48"/>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8" h="44">
                    <a:moveTo>
                      <a:pt x="46" y="23"/>
                    </a:moveTo>
                    <a:lnTo>
                      <a:pt x="46" y="23"/>
                    </a:lnTo>
                    <a:lnTo>
                      <a:pt x="42" y="20"/>
                    </a:lnTo>
                    <a:lnTo>
                      <a:pt x="41" y="20"/>
                    </a:lnTo>
                    <a:lnTo>
                      <a:pt x="41" y="20"/>
                    </a:lnTo>
                    <a:lnTo>
                      <a:pt x="32" y="29"/>
                    </a:lnTo>
                    <a:lnTo>
                      <a:pt x="32" y="29"/>
                    </a:lnTo>
                    <a:lnTo>
                      <a:pt x="23" y="38"/>
                    </a:lnTo>
                    <a:lnTo>
                      <a:pt x="23" y="38"/>
                    </a:lnTo>
                    <a:lnTo>
                      <a:pt x="23" y="39"/>
                    </a:lnTo>
                    <a:lnTo>
                      <a:pt x="25" y="42"/>
                    </a:lnTo>
                    <a:lnTo>
                      <a:pt x="23" y="44"/>
                    </a:lnTo>
                    <a:lnTo>
                      <a:pt x="17" y="37"/>
                    </a:lnTo>
                    <a:lnTo>
                      <a:pt x="17" y="37"/>
                    </a:lnTo>
                    <a:lnTo>
                      <a:pt x="17" y="34"/>
                    </a:lnTo>
                    <a:lnTo>
                      <a:pt x="23" y="8"/>
                    </a:lnTo>
                    <a:lnTo>
                      <a:pt x="23" y="8"/>
                    </a:lnTo>
                    <a:lnTo>
                      <a:pt x="17" y="14"/>
                    </a:lnTo>
                    <a:lnTo>
                      <a:pt x="17" y="14"/>
                    </a:lnTo>
                    <a:lnTo>
                      <a:pt x="8" y="22"/>
                    </a:lnTo>
                    <a:lnTo>
                      <a:pt x="8" y="22"/>
                    </a:lnTo>
                    <a:lnTo>
                      <a:pt x="8" y="24"/>
                    </a:lnTo>
                    <a:lnTo>
                      <a:pt x="12" y="28"/>
                    </a:lnTo>
                    <a:lnTo>
                      <a:pt x="10" y="29"/>
                    </a:lnTo>
                    <a:lnTo>
                      <a:pt x="0" y="19"/>
                    </a:lnTo>
                    <a:lnTo>
                      <a:pt x="3" y="17"/>
                    </a:lnTo>
                    <a:lnTo>
                      <a:pt x="3" y="17"/>
                    </a:lnTo>
                    <a:lnTo>
                      <a:pt x="5" y="21"/>
                    </a:lnTo>
                    <a:lnTo>
                      <a:pt x="6" y="21"/>
                    </a:lnTo>
                    <a:lnTo>
                      <a:pt x="7" y="20"/>
                    </a:lnTo>
                    <a:lnTo>
                      <a:pt x="7" y="20"/>
                    </a:lnTo>
                    <a:lnTo>
                      <a:pt x="14" y="14"/>
                    </a:lnTo>
                    <a:lnTo>
                      <a:pt x="14" y="14"/>
                    </a:lnTo>
                    <a:lnTo>
                      <a:pt x="29" y="0"/>
                    </a:lnTo>
                    <a:lnTo>
                      <a:pt x="31" y="3"/>
                    </a:lnTo>
                    <a:lnTo>
                      <a:pt x="31" y="3"/>
                    </a:lnTo>
                    <a:lnTo>
                      <a:pt x="28" y="14"/>
                    </a:lnTo>
                    <a:lnTo>
                      <a:pt x="23" y="33"/>
                    </a:lnTo>
                    <a:lnTo>
                      <a:pt x="23" y="33"/>
                    </a:lnTo>
                    <a:lnTo>
                      <a:pt x="30" y="27"/>
                    </a:lnTo>
                    <a:lnTo>
                      <a:pt x="30" y="27"/>
                    </a:lnTo>
                    <a:lnTo>
                      <a:pt x="39" y="19"/>
                    </a:lnTo>
                    <a:lnTo>
                      <a:pt x="39" y="19"/>
                    </a:lnTo>
                    <a:lnTo>
                      <a:pt x="40" y="17"/>
                    </a:lnTo>
                    <a:lnTo>
                      <a:pt x="40" y="16"/>
                    </a:lnTo>
                    <a:lnTo>
                      <a:pt x="37" y="13"/>
                    </a:lnTo>
                    <a:lnTo>
                      <a:pt x="38" y="11"/>
                    </a:lnTo>
                    <a:lnTo>
                      <a:pt x="48" y="21"/>
                    </a:lnTo>
                    <a:lnTo>
                      <a:pt x="4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4">
                <a:extLst>
                  <a:ext uri="{FF2B5EF4-FFF2-40B4-BE49-F238E27FC236}">
                    <a16:creationId xmlns:a16="http://schemas.microsoft.com/office/drawing/2014/main" id="{E2EE4C53-A365-554B-9D9C-7C0EF8C4C43D}"/>
                  </a:ext>
                </a:extLst>
              </p:cNvPr>
              <p:cNvSpPr>
                <a:spLocks/>
              </p:cNvSpPr>
              <p:nvPr userDrawn="1"/>
            </p:nvSpPr>
            <p:spPr bwMode="auto">
              <a:xfrm>
                <a:off x="7924800" y="574675"/>
                <a:ext cx="30163" cy="30162"/>
              </a:xfrm>
              <a:custGeom>
                <a:avLst/>
                <a:gdLst>
                  <a:gd name="T0" fmla="*/ 39 w 40"/>
                  <a:gd name="T1" fmla="*/ 14 h 37"/>
                  <a:gd name="T2" fmla="*/ 39 w 40"/>
                  <a:gd name="T3" fmla="*/ 14 h 37"/>
                  <a:gd name="T4" fmla="*/ 35 w 40"/>
                  <a:gd name="T5" fmla="*/ 11 h 37"/>
                  <a:gd name="T6" fmla="*/ 34 w 40"/>
                  <a:gd name="T7" fmla="*/ 11 h 37"/>
                  <a:gd name="T8" fmla="*/ 34 w 40"/>
                  <a:gd name="T9" fmla="*/ 11 h 37"/>
                  <a:gd name="T10" fmla="*/ 30 w 40"/>
                  <a:gd name="T11" fmla="*/ 14 h 37"/>
                  <a:gd name="T12" fmla="*/ 13 w 40"/>
                  <a:gd name="T13" fmla="*/ 27 h 37"/>
                  <a:gd name="T14" fmla="*/ 16 w 40"/>
                  <a:gd name="T15" fmla="*/ 31 h 37"/>
                  <a:gd name="T16" fmla="*/ 16 w 40"/>
                  <a:gd name="T17" fmla="*/ 31 h 37"/>
                  <a:gd name="T18" fmla="*/ 16 w 40"/>
                  <a:gd name="T19" fmla="*/ 33 h 37"/>
                  <a:gd name="T20" fmla="*/ 17 w 40"/>
                  <a:gd name="T21" fmla="*/ 33 h 37"/>
                  <a:gd name="T22" fmla="*/ 24 w 40"/>
                  <a:gd name="T23" fmla="*/ 31 h 37"/>
                  <a:gd name="T24" fmla="*/ 24 w 40"/>
                  <a:gd name="T25" fmla="*/ 33 h 37"/>
                  <a:gd name="T26" fmla="*/ 24 w 40"/>
                  <a:gd name="T27" fmla="*/ 33 h 37"/>
                  <a:gd name="T28" fmla="*/ 17 w 40"/>
                  <a:gd name="T29" fmla="*/ 37 h 37"/>
                  <a:gd name="T30" fmla="*/ 17 w 40"/>
                  <a:gd name="T31" fmla="*/ 37 h 37"/>
                  <a:gd name="T32" fmla="*/ 15 w 40"/>
                  <a:gd name="T33" fmla="*/ 35 h 37"/>
                  <a:gd name="T34" fmla="*/ 15 w 40"/>
                  <a:gd name="T35" fmla="*/ 35 h 37"/>
                  <a:gd name="T36" fmla="*/ 14 w 40"/>
                  <a:gd name="T37" fmla="*/ 33 h 37"/>
                  <a:gd name="T38" fmla="*/ 5 w 40"/>
                  <a:gd name="T39" fmla="*/ 20 h 37"/>
                  <a:gd name="T40" fmla="*/ 5 w 40"/>
                  <a:gd name="T41" fmla="*/ 20 h 37"/>
                  <a:gd name="T42" fmla="*/ 0 w 40"/>
                  <a:gd name="T43" fmla="*/ 16 h 37"/>
                  <a:gd name="T44" fmla="*/ 0 w 40"/>
                  <a:gd name="T45" fmla="*/ 16 h 37"/>
                  <a:gd name="T46" fmla="*/ 7 w 40"/>
                  <a:gd name="T47" fmla="*/ 10 h 37"/>
                  <a:gd name="T48" fmla="*/ 9 w 40"/>
                  <a:gd name="T49" fmla="*/ 11 h 37"/>
                  <a:gd name="T50" fmla="*/ 9 w 40"/>
                  <a:gd name="T51" fmla="*/ 11 h 37"/>
                  <a:gd name="T52" fmla="*/ 6 w 40"/>
                  <a:gd name="T53" fmla="*/ 17 h 37"/>
                  <a:gd name="T54" fmla="*/ 6 w 40"/>
                  <a:gd name="T55" fmla="*/ 18 h 37"/>
                  <a:gd name="T56" fmla="*/ 6 w 40"/>
                  <a:gd name="T57" fmla="*/ 19 h 37"/>
                  <a:gd name="T58" fmla="*/ 9 w 40"/>
                  <a:gd name="T59" fmla="*/ 23 h 37"/>
                  <a:gd name="T60" fmla="*/ 26 w 40"/>
                  <a:gd name="T61" fmla="*/ 10 h 37"/>
                  <a:gd name="T62" fmla="*/ 26 w 40"/>
                  <a:gd name="T63" fmla="*/ 10 h 37"/>
                  <a:gd name="T64" fmla="*/ 31 w 40"/>
                  <a:gd name="T65" fmla="*/ 7 h 37"/>
                  <a:gd name="T66" fmla="*/ 31 w 40"/>
                  <a:gd name="T67" fmla="*/ 7 h 37"/>
                  <a:gd name="T68" fmla="*/ 31 w 40"/>
                  <a:gd name="T69" fmla="*/ 5 h 37"/>
                  <a:gd name="T70" fmla="*/ 28 w 40"/>
                  <a:gd name="T71" fmla="*/ 1 h 37"/>
                  <a:gd name="T72" fmla="*/ 30 w 40"/>
                  <a:gd name="T73" fmla="*/ 0 h 37"/>
                  <a:gd name="T74" fmla="*/ 40 w 40"/>
                  <a:gd name="T75" fmla="*/ 13 h 37"/>
                  <a:gd name="T76" fmla="*/ 39 w 40"/>
                  <a:gd name="T77" fmla="*/ 1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37">
                    <a:moveTo>
                      <a:pt x="39" y="14"/>
                    </a:moveTo>
                    <a:lnTo>
                      <a:pt x="39" y="14"/>
                    </a:lnTo>
                    <a:lnTo>
                      <a:pt x="35" y="11"/>
                    </a:lnTo>
                    <a:lnTo>
                      <a:pt x="34" y="11"/>
                    </a:lnTo>
                    <a:lnTo>
                      <a:pt x="34" y="11"/>
                    </a:lnTo>
                    <a:lnTo>
                      <a:pt x="30" y="14"/>
                    </a:lnTo>
                    <a:lnTo>
                      <a:pt x="13" y="27"/>
                    </a:lnTo>
                    <a:lnTo>
                      <a:pt x="16" y="31"/>
                    </a:lnTo>
                    <a:lnTo>
                      <a:pt x="16" y="31"/>
                    </a:lnTo>
                    <a:lnTo>
                      <a:pt x="16" y="33"/>
                    </a:lnTo>
                    <a:lnTo>
                      <a:pt x="17" y="33"/>
                    </a:lnTo>
                    <a:lnTo>
                      <a:pt x="24" y="31"/>
                    </a:lnTo>
                    <a:lnTo>
                      <a:pt x="24" y="33"/>
                    </a:lnTo>
                    <a:lnTo>
                      <a:pt x="24" y="33"/>
                    </a:lnTo>
                    <a:lnTo>
                      <a:pt x="17" y="37"/>
                    </a:lnTo>
                    <a:lnTo>
                      <a:pt x="17" y="37"/>
                    </a:lnTo>
                    <a:lnTo>
                      <a:pt x="15" y="35"/>
                    </a:lnTo>
                    <a:lnTo>
                      <a:pt x="15" y="35"/>
                    </a:lnTo>
                    <a:lnTo>
                      <a:pt x="14" y="33"/>
                    </a:lnTo>
                    <a:lnTo>
                      <a:pt x="5" y="20"/>
                    </a:lnTo>
                    <a:lnTo>
                      <a:pt x="5" y="20"/>
                    </a:lnTo>
                    <a:lnTo>
                      <a:pt x="0" y="16"/>
                    </a:lnTo>
                    <a:lnTo>
                      <a:pt x="0" y="16"/>
                    </a:lnTo>
                    <a:lnTo>
                      <a:pt x="7" y="10"/>
                    </a:lnTo>
                    <a:lnTo>
                      <a:pt x="9" y="11"/>
                    </a:lnTo>
                    <a:lnTo>
                      <a:pt x="9" y="11"/>
                    </a:lnTo>
                    <a:lnTo>
                      <a:pt x="6" y="17"/>
                    </a:lnTo>
                    <a:lnTo>
                      <a:pt x="6" y="18"/>
                    </a:lnTo>
                    <a:lnTo>
                      <a:pt x="6" y="19"/>
                    </a:lnTo>
                    <a:lnTo>
                      <a:pt x="9" y="23"/>
                    </a:lnTo>
                    <a:lnTo>
                      <a:pt x="26" y="10"/>
                    </a:lnTo>
                    <a:lnTo>
                      <a:pt x="26" y="10"/>
                    </a:lnTo>
                    <a:lnTo>
                      <a:pt x="31" y="7"/>
                    </a:lnTo>
                    <a:lnTo>
                      <a:pt x="31" y="7"/>
                    </a:lnTo>
                    <a:lnTo>
                      <a:pt x="31" y="5"/>
                    </a:lnTo>
                    <a:lnTo>
                      <a:pt x="28" y="1"/>
                    </a:lnTo>
                    <a:lnTo>
                      <a:pt x="30" y="0"/>
                    </a:lnTo>
                    <a:lnTo>
                      <a:pt x="40" y="13"/>
                    </a:lnTo>
                    <a:lnTo>
                      <a:pt x="39"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45">
                <a:extLst>
                  <a:ext uri="{FF2B5EF4-FFF2-40B4-BE49-F238E27FC236}">
                    <a16:creationId xmlns:a16="http://schemas.microsoft.com/office/drawing/2014/main" id="{D92DAC33-CBAC-A444-8812-1EB0ADDC6B32}"/>
                  </a:ext>
                </a:extLst>
              </p:cNvPr>
              <p:cNvSpPr>
                <a:spLocks noEditPoints="1"/>
              </p:cNvSpPr>
              <p:nvPr userDrawn="1"/>
            </p:nvSpPr>
            <p:spPr bwMode="auto">
              <a:xfrm>
                <a:off x="7907338" y="542925"/>
                <a:ext cx="25400" cy="23812"/>
              </a:xfrm>
              <a:custGeom>
                <a:avLst/>
                <a:gdLst>
                  <a:gd name="T0" fmla="*/ 29 w 32"/>
                  <a:gd name="T1" fmla="*/ 8 h 31"/>
                  <a:gd name="T2" fmla="*/ 29 w 32"/>
                  <a:gd name="T3" fmla="*/ 8 h 31"/>
                  <a:gd name="T4" fmla="*/ 27 w 32"/>
                  <a:gd name="T5" fmla="*/ 6 h 31"/>
                  <a:gd name="T6" fmla="*/ 23 w 32"/>
                  <a:gd name="T7" fmla="*/ 4 h 31"/>
                  <a:gd name="T8" fmla="*/ 18 w 32"/>
                  <a:gd name="T9" fmla="*/ 4 h 31"/>
                  <a:gd name="T10" fmla="*/ 12 w 32"/>
                  <a:gd name="T11" fmla="*/ 7 h 31"/>
                  <a:gd name="T12" fmla="*/ 12 w 32"/>
                  <a:gd name="T13" fmla="*/ 7 h 31"/>
                  <a:gd name="T14" fmla="*/ 6 w 32"/>
                  <a:gd name="T15" fmla="*/ 10 h 31"/>
                  <a:gd name="T16" fmla="*/ 3 w 32"/>
                  <a:gd name="T17" fmla="*/ 15 h 31"/>
                  <a:gd name="T18" fmla="*/ 2 w 32"/>
                  <a:gd name="T19" fmla="*/ 18 h 31"/>
                  <a:gd name="T20" fmla="*/ 3 w 32"/>
                  <a:gd name="T21" fmla="*/ 23 h 31"/>
                  <a:gd name="T22" fmla="*/ 3 w 32"/>
                  <a:gd name="T23" fmla="*/ 23 h 31"/>
                  <a:gd name="T24" fmla="*/ 5 w 32"/>
                  <a:gd name="T25" fmla="*/ 25 h 31"/>
                  <a:gd name="T26" fmla="*/ 10 w 32"/>
                  <a:gd name="T27" fmla="*/ 26 h 31"/>
                  <a:gd name="T28" fmla="*/ 14 w 32"/>
                  <a:gd name="T29" fmla="*/ 26 h 31"/>
                  <a:gd name="T30" fmla="*/ 20 w 32"/>
                  <a:gd name="T31" fmla="*/ 24 h 31"/>
                  <a:gd name="T32" fmla="*/ 20 w 32"/>
                  <a:gd name="T33" fmla="*/ 24 h 31"/>
                  <a:gd name="T34" fmla="*/ 26 w 32"/>
                  <a:gd name="T35" fmla="*/ 19 h 31"/>
                  <a:gd name="T36" fmla="*/ 29 w 32"/>
                  <a:gd name="T37" fmla="*/ 16 h 31"/>
                  <a:gd name="T38" fmla="*/ 30 w 32"/>
                  <a:gd name="T39" fmla="*/ 11 h 31"/>
                  <a:gd name="T40" fmla="*/ 29 w 32"/>
                  <a:gd name="T41" fmla="*/ 8 h 31"/>
                  <a:gd name="T42" fmla="*/ 1 w 32"/>
                  <a:gd name="T43" fmla="*/ 23 h 31"/>
                  <a:gd name="T44" fmla="*/ 1 w 32"/>
                  <a:gd name="T45" fmla="*/ 23 h 31"/>
                  <a:gd name="T46" fmla="*/ 0 w 32"/>
                  <a:gd name="T47" fmla="*/ 17 h 31"/>
                  <a:gd name="T48" fmla="*/ 0 w 32"/>
                  <a:gd name="T49" fmla="*/ 11 h 31"/>
                  <a:gd name="T50" fmla="*/ 3 w 32"/>
                  <a:gd name="T51" fmla="*/ 6 h 31"/>
                  <a:gd name="T52" fmla="*/ 9 w 32"/>
                  <a:gd name="T53" fmla="*/ 2 h 31"/>
                  <a:gd name="T54" fmla="*/ 9 w 32"/>
                  <a:gd name="T55" fmla="*/ 2 h 31"/>
                  <a:gd name="T56" fmla="*/ 15 w 32"/>
                  <a:gd name="T57" fmla="*/ 0 h 31"/>
                  <a:gd name="T58" fmla="*/ 22 w 32"/>
                  <a:gd name="T59" fmla="*/ 0 h 31"/>
                  <a:gd name="T60" fmla="*/ 27 w 32"/>
                  <a:gd name="T61" fmla="*/ 2 h 31"/>
                  <a:gd name="T62" fmla="*/ 31 w 32"/>
                  <a:gd name="T63" fmla="*/ 7 h 31"/>
                  <a:gd name="T64" fmla="*/ 31 w 32"/>
                  <a:gd name="T65" fmla="*/ 7 h 31"/>
                  <a:gd name="T66" fmla="*/ 32 w 32"/>
                  <a:gd name="T67" fmla="*/ 14 h 31"/>
                  <a:gd name="T68" fmla="*/ 32 w 32"/>
                  <a:gd name="T69" fmla="*/ 19 h 31"/>
                  <a:gd name="T70" fmla="*/ 29 w 32"/>
                  <a:gd name="T71" fmla="*/ 25 h 31"/>
                  <a:gd name="T72" fmla="*/ 23 w 32"/>
                  <a:gd name="T73" fmla="*/ 28 h 31"/>
                  <a:gd name="T74" fmla="*/ 23 w 32"/>
                  <a:gd name="T75" fmla="*/ 28 h 31"/>
                  <a:gd name="T76" fmla="*/ 17 w 32"/>
                  <a:gd name="T77" fmla="*/ 31 h 31"/>
                  <a:gd name="T78" fmla="*/ 10 w 32"/>
                  <a:gd name="T79" fmla="*/ 31 h 31"/>
                  <a:gd name="T80" fmla="*/ 5 w 32"/>
                  <a:gd name="T81" fmla="*/ 28 h 31"/>
                  <a:gd name="T82" fmla="*/ 1 w 32"/>
                  <a:gd name="T83"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 h="31">
                    <a:moveTo>
                      <a:pt x="29" y="8"/>
                    </a:moveTo>
                    <a:lnTo>
                      <a:pt x="29" y="8"/>
                    </a:lnTo>
                    <a:lnTo>
                      <a:pt x="27" y="6"/>
                    </a:lnTo>
                    <a:lnTo>
                      <a:pt x="23" y="4"/>
                    </a:lnTo>
                    <a:lnTo>
                      <a:pt x="18" y="4"/>
                    </a:lnTo>
                    <a:lnTo>
                      <a:pt x="12" y="7"/>
                    </a:lnTo>
                    <a:lnTo>
                      <a:pt x="12" y="7"/>
                    </a:lnTo>
                    <a:lnTo>
                      <a:pt x="6" y="10"/>
                    </a:lnTo>
                    <a:lnTo>
                      <a:pt x="3" y="15"/>
                    </a:lnTo>
                    <a:lnTo>
                      <a:pt x="2" y="18"/>
                    </a:lnTo>
                    <a:lnTo>
                      <a:pt x="3" y="23"/>
                    </a:lnTo>
                    <a:lnTo>
                      <a:pt x="3" y="23"/>
                    </a:lnTo>
                    <a:lnTo>
                      <a:pt x="5" y="25"/>
                    </a:lnTo>
                    <a:lnTo>
                      <a:pt x="10" y="26"/>
                    </a:lnTo>
                    <a:lnTo>
                      <a:pt x="14" y="26"/>
                    </a:lnTo>
                    <a:lnTo>
                      <a:pt x="20" y="24"/>
                    </a:lnTo>
                    <a:lnTo>
                      <a:pt x="20" y="24"/>
                    </a:lnTo>
                    <a:lnTo>
                      <a:pt x="26" y="19"/>
                    </a:lnTo>
                    <a:lnTo>
                      <a:pt x="29" y="16"/>
                    </a:lnTo>
                    <a:lnTo>
                      <a:pt x="30" y="11"/>
                    </a:lnTo>
                    <a:lnTo>
                      <a:pt x="29" y="8"/>
                    </a:lnTo>
                    <a:close/>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46">
                <a:extLst>
                  <a:ext uri="{FF2B5EF4-FFF2-40B4-BE49-F238E27FC236}">
                    <a16:creationId xmlns:a16="http://schemas.microsoft.com/office/drawing/2014/main" id="{797700C5-566C-DC4A-9CA0-288386AEC281}"/>
                  </a:ext>
                </a:extLst>
              </p:cNvPr>
              <p:cNvSpPr>
                <a:spLocks/>
              </p:cNvSpPr>
              <p:nvPr userDrawn="1"/>
            </p:nvSpPr>
            <p:spPr bwMode="auto">
              <a:xfrm>
                <a:off x="7908925" y="546100"/>
                <a:ext cx="22225" cy="17462"/>
              </a:xfrm>
              <a:custGeom>
                <a:avLst/>
                <a:gdLst>
                  <a:gd name="T0" fmla="*/ 27 w 28"/>
                  <a:gd name="T1" fmla="*/ 4 h 22"/>
                  <a:gd name="T2" fmla="*/ 27 w 28"/>
                  <a:gd name="T3" fmla="*/ 4 h 22"/>
                  <a:gd name="T4" fmla="*/ 25 w 28"/>
                  <a:gd name="T5" fmla="*/ 2 h 22"/>
                  <a:gd name="T6" fmla="*/ 21 w 28"/>
                  <a:gd name="T7" fmla="*/ 0 h 22"/>
                  <a:gd name="T8" fmla="*/ 16 w 28"/>
                  <a:gd name="T9" fmla="*/ 0 h 22"/>
                  <a:gd name="T10" fmla="*/ 10 w 28"/>
                  <a:gd name="T11" fmla="*/ 3 h 22"/>
                  <a:gd name="T12" fmla="*/ 10 w 28"/>
                  <a:gd name="T13" fmla="*/ 3 h 22"/>
                  <a:gd name="T14" fmla="*/ 4 w 28"/>
                  <a:gd name="T15" fmla="*/ 6 h 22"/>
                  <a:gd name="T16" fmla="*/ 1 w 28"/>
                  <a:gd name="T17" fmla="*/ 11 h 22"/>
                  <a:gd name="T18" fmla="*/ 0 w 28"/>
                  <a:gd name="T19" fmla="*/ 14 h 22"/>
                  <a:gd name="T20" fmla="*/ 1 w 28"/>
                  <a:gd name="T21" fmla="*/ 19 h 22"/>
                  <a:gd name="T22" fmla="*/ 1 w 28"/>
                  <a:gd name="T23" fmla="*/ 19 h 22"/>
                  <a:gd name="T24" fmla="*/ 3 w 28"/>
                  <a:gd name="T25" fmla="*/ 21 h 22"/>
                  <a:gd name="T26" fmla="*/ 8 w 28"/>
                  <a:gd name="T27" fmla="*/ 22 h 22"/>
                  <a:gd name="T28" fmla="*/ 12 w 28"/>
                  <a:gd name="T29" fmla="*/ 22 h 22"/>
                  <a:gd name="T30" fmla="*/ 18 w 28"/>
                  <a:gd name="T31" fmla="*/ 20 h 22"/>
                  <a:gd name="T32" fmla="*/ 18 w 28"/>
                  <a:gd name="T33" fmla="*/ 20 h 22"/>
                  <a:gd name="T34" fmla="*/ 24 w 28"/>
                  <a:gd name="T35" fmla="*/ 15 h 22"/>
                  <a:gd name="T36" fmla="*/ 27 w 28"/>
                  <a:gd name="T37" fmla="*/ 12 h 22"/>
                  <a:gd name="T38" fmla="*/ 28 w 28"/>
                  <a:gd name="T39" fmla="*/ 7 h 22"/>
                  <a:gd name="T40" fmla="*/ 27 w 28"/>
                  <a:gd name="T41" fmla="*/ 4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22">
                    <a:moveTo>
                      <a:pt x="27" y="4"/>
                    </a:moveTo>
                    <a:lnTo>
                      <a:pt x="27" y="4"/>
                    </a:lnTo>
                    <a:lnTo>
                      <a:pt x="25" y="2"/>
                    </a:lnTo>
                    <a:lnTo>
                      <a:pt x="21" y="0"/>
                    </a:lnTo>
                    <a:lnTo>
                      <a:pt x="16" y="0"/>
                    </a:lnTo>
                    <a:lnTo>
                      <a:pt x="10" y="3"/>
                    </a:lnTo>
                    <a:lnTo>
                      <a:pt x="10" y="3"/>
                    </a:lnTo>
                    <a:lnTo>
                      <a:pt x="4" y="6"/>
                    </a:lnTo>
                    <a:lnTo>
                      <a:pt x="1" y="11"/>
                    </a:lnTo>
                    <a:lnTo>
                      <a:pt x="0" y="14"/>
                    </a:lnTo>
                    <a:lnTo>
                      <a:pt x="1" y="19"/>
                    </a:lnTo>
                    <a:lnTo>
                      <a:pt x="1" y="19"/>
                    </a:lnTo>
                    <a:lnTo>
                      <a:pt x="3" y="21"/>
                    </a:lnTo>
                    <a:lnTo>
                      <a:pt x="8" y="22"/>
                    </a:lnTo>
                    <a:lnTo>
                      <a:pt x="12" y="22"/>
                    </a:lnTo>
                    <a:lnTo>
                      <a:pt x="18" y="20"/>
                    </a:lnTo>
                    <a:lnTo>
                      <a:pt x="18" y="20"/>
                    </a:lnTo>
                    <a:lnTo>
                      <a:pt x="24" y="15"/>
                    </a:lnTo>
                    <a:lnTo>
                      <a:pt x="27" y="12"/>
                    </a:lnTo>
                    <a:lnTo>
                      <a:pt x="28" y="7"/>
                    </a:lnTo>
                    <a:lnTo>
                      <a:pt x="27"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7">
                <a:extLst>
                  <a:ext uri="{FF2B5EF4-FFF2-40B4-BE49-F238E27FC236}">
                    <a16:creationId xmlns:a16="http://schemas.microsoft.com/office/drawing/2014/main" id="{455F850B-6050-5B43-9828-0CC9DF0C67B2}"/>
                  </a:ext>
                </a:extLst>
              </p:cNvPr>
              <p:cNvSpPr>
                <a:spLocks/>
              </p:cNvSpPr>
              <p:nvPr userDrawn="1"/>
            </p:nvSpPr>
            <p:spPr bwMode="auto">
              <a:xfrm>
                <a:off x="7907338" y="542925"/>
                <a:ext cx="25400" cy="23812"/>
              </a:xfrm>
              <a:custGeom>
                <a:avLst/>
                <a:gdLst>
                  <a:gd name="T0" fmla="*/ 1 w 32"/>
                  <a:gd name="T1" fmla="*/ 23 h 31"/>
                  <a:gd name="T2" fmla="*/ 1 w 32"/>
                  <a:gd name="T3" fmla="*/ 23 h 31"/>
                  <a:gd name="T4" fmla="*/ 0 w 32"/>
                  <a:gd name="T5" fmla="*/ 17 h 31"/>
                  <a:gd name="T6" fmla="*/ 0 w 32"/>
                  <a:gd name="T7" fmla="*/ 11 h 31"/>
                  <a:gd name="T8" fmla="*/ 3 w 32"/>
                  <a:gd name="T9" fmla="*/ 6 h 31"/>
                  <a:gd name="T10" fmla="*/ 9 w 32"/>
                  <a:gd name="T11" fmla="*/ 2 h 31"/>
                  <a:gd name="T12" fmla="*/ 9 w 32"/>
                  <a:gd name="T13" fmla="*/ 2 h 31"/>
                  <a:gd name="T14" fmla="*/ 15 w 32"/>
                  <a:gd name="T15" fmla="*/ 0 h 31"/>
                  <a:gd name="T16" fmla="*/ 22 w 32"/>
                  <a:gd name="T17" fmla="*/ 0 h 31"/>
                  <a:gd name="T18" fmla="*/ 27 w 32"/>
                  <a:gd name="T19" fmla="*/ 2 h 31"/>
                  <a:gd name="T20" fmla="*/ 31 w 32"/>
                  <a:gd name="T21" fmla="*/ 7 h 31"/>
                  <a:gd name="T22" fmla="*/ 31 w 32"/>
                  <a:gd name="T23" fmla="*/ 7 h 31"/>
                  <a:gd name="T24" fmla="*/ 32 w 32"/>
                  <a:gd name="T25" fmla="*/ 14 h 31"/>
                  <a:gd name="T26" fmla="*/ 32 w 32"/>
                  <a:gd name="T27" fmla="*/ 19 h 31"/>
                  <a:gd name="T28" fmla="*/ 29 w 32"/>
                  <a:gd name="T29" fmla="*/ 25 h 31"/>
                  <a:gd name="T30" fmla="*/ 23 w 32"/>
                  <a:gd name="T31" fmla="*/ 28 h 31"/>
                  <a:gd name="T32" fmla="*/ 23 w 32"/>
                  <a:gd name="T33" fmla="*/ 28 h 31"/>
                  <a:gd name="T34" fmla="*/ 17 w 32"/>
                  <a:gd name="T35" fmla="*/ 31 h 31"/>
                  <a:gd name="T36" fmla="*/ 10 w 32"/>
                  <a:gd name="T37" fmla="*/ 31 h 31"/>
                  <a:gd name="T38" fmla="*/ 5 w 32"/>
                  <a:gd name="T39" fmla="*/ 28 h 31"/>
                  <a:gd name="T40" fmla="*/ 1 w 32"/>
                  <a:gd name="T41" fmla="*/ 2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1" y="23"/>
                    </a:moveTo>
                    <a:lnTo>
                      <a:pt x="1" y="23"/>
                    </a:lnTo>
                    <a:lnTo>
                      <a:pt x="0" y="17"/>
                    </a:lnTo>
                    <a:lnTo>
                      <a:pt x="0" y="11"/>
                    </a:lnTo>
                    <a:lnTo>
                      <a:pt x="3" y="6"/>
                    </a:lnTo>
                    <a:lnTo>
                      <a:pt x="9" y="2"/>
                    </a:lnTo>
                    <a:lnTo>
                      <a:pt x="9" y="2"/>
                    </a:lnTo>
                    <a:lnTo>
                      <a:pt x="15" y="0"/>
                    </a:lnTo>
                    <a:lnTo>
                      <a:pt x="22" y="0"/>
                    </a:lnTo>
                    <a:lnTo>
                      <a:pt x="27" y="2"/>
                    </a:lnTo>
                    <a:lnTo>
                      <a:pt x="31" y="7"/>
                    </a:lnTo>
                    <a:lnTo>
                      <a:pt x="31" y="7"/>
                    </a:lnTo>
                    <a:lnTo>
                      <a:pt x="32" y="14"/>
                    </a:lnTo>
                    <a:lnTo>
                      <a:pt x="32" y="19"/>
                    </a:lnTo>
                    <a:lnTo>
                      <a:pt x="29" y="25"/>
                    </a:lnTo>
                    <a:lnTo>
                      <a:pt x="23" y="28"/>
                    </a:lnTo>
                    <a:lnTo>
                      <a:pt x="23" y="28"/>
                    </a:lnTo>
                    <a:lnTo>
                      <a:pt x="17" y="31"/>
                    </a:lnTo>
                    <a:lnTo>
                      <a:pt x="10" y="31"/>
                    </a:lnTo>
                    <a:lnTo>
                      <a:pt x="5" y="28"/>
                    </a:lnTo>
                    <a:lnTo>
                      <a:pt x="1" y="2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48">
                <a:extLst>
                  <a:ext uri="{FF2B5EF4-FFF2-40B4-BE49-F238E27FC236}">
                    <a16:creationId xmlns:a16="http://schemas.microsoft.com/office/drawing/2014/main" id="{F51A3813-FB0E-3C40-A8B3-17CBCA6406F7}"/>
                  </a:ext>
                </a:extLst>
              </p:cNvPr>
              <p:cNvSpPr>
                <a:spLocks/>
              </p:cNvSpPr>
              <p:nvPr userDrawn="1"/>
            </p:nvSpPr>
            <p:spPr bwMode="auto">
              <a:xfrm>
                <a:off x="7893050" y="523875"/>
                <a:ext cx="31750" cy="22225"/>
              </a:xfrm>
              <a:custGeom>
                <a:avLst/>
                <a:gdLst>
                  <a:gd name="T0" fmla="*/ 37 w 39"/>
                  <a:gd name="T1" fmla="*/ 16 h 27"/>
                  <a:gd name="T2" fmla="*/ 37 w 39"/>
                  <a:gd name="T3" fmla="*/ 16 h 27"/>
                  <a:gd name="T4" fmla="*/ 36 w 39"/>
                  <a:gd name="T5" fmla="*/ 13 h 27"/>
                  <a:gd name="T6" fmla="*/ 34 w 39"/>
                  <a:gd name="T7" fmla="*/ 13 h 27"/>
                  <a:gd name="T8" fmla="*/ 34 w 39"/>
                  <a:gd name="T9" fmla="*/ 13 h 27"/>
                  <a:gd name="T10" fmla="*/ 22 w 39"/>
                  <a:gd name="T11" fmla="*/ 17 h 27"/>
                  <a:gd name="T12" fmla="*/ 22 w 39"/>
                  <a:gd name="T13" fmla="*/ 17 h 27"/>
                  <a:gd name="T14" fmla="*/ 11 w 39"/>
                  <a:gd name="T15" fmla="*/ 22 h 27"/>
                  <a:gd name="T16" fmla="*/ 11 w 39"/>
                  <a:gd name="T17" fmla="*/ 22 h 27"/>
                  <a:gd name="T18" fmla="*/ 10 w 39"/>
                  <a:gd name="T19" fmla="*/ 23 h 27"/>
                  <a:gd name="T20" fmla="*/ 11 w 39"/>
                  <a:gd name="T21" fmla="*/ 26 h 27"/>
                  <a:gd name="T22" fmla="*/ 9 w 39"/>
                  <a:gd name="T23" fmla="*/ 27 h 27"/>
                  <a:gd name="T24" fmla="*/ 2 w 39"/>
                  <a:gd name="T25" fmla="*/ 11 h 27"/>
                  <a:gd name="T26" fmla="*/ 2 w 39"/>
                  <a:gd name="T27" fmla="*/ 11 h 27"/>
                  <a:gd name="T28" fmla="*/ 0 w 39"/>
                  <a:gd name="T29" fmla="*/ 5 h 27"/>
                  <a:gd name="T30" fmla="*/ 0 w 39"/>
                  <a:gd name="T31" fmla="*/ 5 h 27"/>
                  <a:gd name="T32" fmla="*/ 8 w 39"/>
                  <a:gd name="T33" fmla="*/ 0 h 27"/>
                  <a:gd name="T34" fmla="*/ 9 w 39"/>
                  <a:gd name="T35" fmla="*/ 2 h 27"/>
                  <a:gd name="T36" fmla="*/ 9 w 39"/>
                  <a:gd name="T37" fmla="*/ 2 h 27"/>
                  <a:gd name="T38" fmla="*/ 5 w 39"/>
                  <a:gd name="T39" fmla="*/ 5 h 27"/>
                  <a:gd name="T40" fmla="*/ 4 w 39"/>
                  <a:gd name="T41" fmla="*/ 7 h 27"/>
                  <a:gd name="T42" fmla="*/ 4 w 39"/>
                  <a:gd name="T43" fmla="*/ 9 h 27"/>
                  <a:gd name="T44" fmla="*/ 5 w 39"/>
                  <a:gd name="T45" fmla="*/ 13 h 27"/>
                  <a:gd name="T46" fmla="*/ 6 w 39"/>
                  <a:gd name="T47" fmla="*/ 17 h 27"/>
                  <a:gd name="T48" fmla="*/ 6 w 39"/>
                  <a:gd name="T49" fmla="*/ 17 h 27"/>
                  <a:gd name="T50" fmla="*/ 8 w 39"/>
                  <a:gd name="T51" fmla="*/ 17 h 27"/>
                  <a:gd name="T52" fmla="*/ 18 w 39"/>
                  <a:gd name="T53" fmla="*/ 14 h 27"/>
                  <a:gd name="T54" fmla="*/ 18 w 39"/>
                  <a:gd name="T55" fmla="*/ 14 h 27"/>
                  <a:gd name="T56" fmla="*/ 19 w 39"/>
                  <a:gd name="T57" fmla="*/ 13 h 27"/>
                  <a:gd name="T58" fmla="*/ 18 w 39"/>
                  <a:gd name="T59" fmla="*/ 11 h 27"/>
                  <a:gd name="T60" fmla="*/ 18 w 39"/>
                  <a:gd name="T61" fmla="*/ 10 h 27"/>
                  <a:gd name="T62" fmla="*/ 18 w 39"/>
                  <a:gd name="T63" fmla="*/ 10 h 27"/>
                  <a:gd name="T64" fmla="*/ 17 w 39"/>
                  <a:gd name="T65" fmla="*/ 8 h 27"/>
                  <a:gd name="T66" fmla="*/ 15 w 39"/>
                  <a:gd name="T67" fmla="*/ 6 h 27"/>
                  <a:gd name="T68" fmla="*/ 13 w 39"/>
                  <a:gd name="T69" fmla="*/ 6 h 27"/>
                  <a:gd name="T70" fmla="*/ 12 w 39"/>
                  <a:gd name="T71" fmla="*/ 6 h 27"/>
                  <a:gd name="T72" fmla="*/ 11 w 39"/>
                  <a:gd name="T73" fmla="*/ 5 h 27"/>
                  <a:gd name="T74" fmla="*/ 11 w 39"/>
                  <a:gd name="T75" fmla="*/ 5 h 27"/>
                  <a:gd name="T76" fmla="*/ 15 w 39"/>
                  <a:gd name="T77" fmla="*/ 2 h 27"/>
                  <a:gd name="T78" fmla="*/ 15 w 39"/>
                  <a:gd name="T79" fmla="*/ 2 h 27"/>
                  <a:gd name="T80" fmla="*/ 21 w 39"/>
                  <a:gd name="T81" fmla="*/ 0 h 27"/>
                  <a:gd name="T82" fmla="*/ 21 w 39"/>
                  <a:gd name="T83" fmla="*/ 2 h 27"/>
                  <a:gd name="T84" fmla="*/ 21 w 39"/>
                  <a:gd name="T85" fmla="*/ 2 h 27"/>
                  <a:gd name="T86" fmla="*/ 19 w 39"/>
                  <a:gd name="T87" fmla="*/ 5 h 27"/>
                  <a:gd name="T88" fmla="*/ 19 w 39"/>
                  <a:gd name="T89" fmla="*/ 8 h 27"/>
                  <a:gd name="T90" fmla="*/ 20 w 39"/>
                  <a:gd name="T91" fmla="*/ 11 h 27"/>
                  <a:gd name="T92" fmla="*/ 20 w 39"/>
                  <a:gd name="T93" fmla="*/ 11 h 27"/>
                  <a:gd name="T94" fmla="*/ 21 w 39"/>
                  <a:gd name="T95" fmla="*/ 11 h 27"/>
                  <a:gd name="T96" fmla="*/ 21 w 39"/>
                  <a:gd name="T97" fmla="*/ 11 h 27"/>
                  <a:gd name="T98" fmla="*/ 32 w 39"/>
                  <a:gd name="T99" fmla="*/ 7 h 27"/>
                  <a:gd name="T100" fmla="*/ 32 w 39"/>
                  <a:gd name="T101" fmla="*/ 7 h 27"/>
                  <a:gd name="T102" fmla="*/ 32 w 39"/>
                  <a:gd name="T103" fmla="*/ 7 h 27"/>
                  <a:gd name="T104" fmla="*/ 32 w 39"/>
                  <a:gd name="T105" fmla="*/ 6 h 27"/>
                  <a:gd name="T106" fmla="*/ 31 w 39"/>
                  <a:gd name="T107" fmla="*/ 1 h 27"/>
                  <a:gd name="T108" fmla="*/ 34 w 39"/>
                  <a:gd name="T109" fmla="*/ 1 h 27"/>
                  <a:gd name="T110" fmla="*/ 39 w 39"/>
                  <a:gd name="T111" fmla="*/ 15 h 27"/>
                  <a:gd name="T112" fmla="*/ 37 w 39"/>
                  <a:gd name="T113" fmla="*/ 1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 h="27">
                    <a:moveTo>
                      <a:pt x="37" y="16"/>
                    </a:moveTo>
                    <a:lnTo>
                      <a:pt x="37" y="16"/>
                    </a:lnTo>
                    <a:lnTo>
                      <a:pt x="36" y="13"/>
                    </a:lnTo>
                    <a:lnTo>
                      <a:pt x="34" y="13"/>
                    </a:lnTo>
                    <a:lnTo>
                      <a:pt x="34" y="13"/>
                    </a:lnTo>
                    <a:lnTo>
                      <a:pt x="22" y="17"/>
                    </a:lnTo>
                    <a:lnTo>
                      <a:pt x="22" y="17"/>
                    </a:lnTo>
                    <a:lnTo>
                      <a:pt x="11" y="22"/>
                    </a:lnTo>
                    <a:lnTo>
                      <a:pt x="11" y="22"/>
                    </a:lnTo>
                    <a:lnTo>
                      <a:pt x="10" y="23"/>
                    </a:lnTo>
                    <a:lnTo>
                      <a:pt x="11" y="26"/>
                    </a:lnTo>
                    <a:lnTo>
                      <a:pt x="9" y="27"/>
                    </a:lnTo>
                    <a:lnTo>
                      <a:pt x="2" y="11"/>
                    </a:lnTo>
                    <a:lnTo>
                      <a:pt x="2" y="11"/>
                    </a:lnTo>
                    <a:lnTo>
                      <a:pt x="0" y="5"/>
                    </a:lnTo>
                    <a:lnTo>
                      <a:pt x="0" y="5"/>
                    </a:lnTo>
                    <a:lnTo>
                      <a:pt x="8" y="0"/>
                    </a:lnTo>
                    <a:lnTo>
                      <a:pt x="9" y="2"/>
                    </a:lnTo>
                    <a:lnTo>
                      <a:pt x="9" y="2"/>
                    </a:lnTo>
                    <a:lnTo>
                      <a:pt x="5" y="5"/>
                    </a:lnTo>
                    <a:lnTo>
                      <a:pt x="4" y="7"/>
                    </a:lnTo>
                    <a:lnTo>
                      <a:pt x="4" y="9"/>
                    </a:lnTo>
                    <a:lnTo>
                      <a:pt x="5" y="13"/>
                    </a:lnTo>
                    <a:lnTo>
                      <a:pt x="6" y="17"/>
                    </a:lnTo>
                    <a:lnTo>
                      <a:pt x="6" y="17"/>
                    </a:lnTo>
                    <a:lnTo>
                      <a:pt x="8" y="17"/>
                    </a:lnTo>
                    <a:lnTo>
                      <a:pt x="18" y="14"/>
                    </a:lnTo>
                    <a:lnTo>
                      <a:pt x="18" y="14"/>
                    </a:lnTo>
                    <a:lnTo>
                      <a:pt x="19" y="13"/>
                    </a:lnTo>
                    <a:lnTo>
                      <a:pt x="18" y="11"/>
                    </a:lnTo>
                    <a:lnTo>
                      <a:pt x="18" y="10"/>
                    </a:lnTo>
                    <a:lnTo>
                      <a:pt x="18" y="10"/>
                    </a:lnTo>
                    <a:lnTo>
                      <a:pt x="17" y="8"/>
                    </a:lnTo>
                    <a:lnTo>
                      <a:pt x="15" y="6"/>
                    </a:lnTo>
                    <a:lnTo>
                      <a:pt x="13" y="6"/>
                    </a:lnTo>
                    <a:lnTo>
                      <a:pt x="12" y="6"/>
                    </a:lnTo>
                    <a:lnTo>
                      <a:pt x="11" y="5"/>
                    </a:lnTo>
                    <a:lnTo>
                      <a:pt x="11" y="5"/>
                    </a:lnTo>
                    <a:lnTo>
                      <a:pt x="15" y="2"/>
                    </a:lnTo>
                    <a:lnTo>
                      <a:pt x="15" y="2"/>
                    </a:lnTo>
                    <a:lnTo>
                      <a:pt x="21" y="0"/>
                    </a:lnTo>
                    <a:lnTo>
                      <a:pt x="21" y="2"/>
                    </a:lnTo>
                    <a:lnTo>
                      <a:pt x="21" y="2"/>
                    </a:lnTo>
                    <a:lnTo>
                      <a:pt x="19" y="5"/>
                    </a:lnTo>
                    <a:lnTo>
                      <a:pt x="19" y="8"/>
                    </a:lnTo>
                    <a:lnTo>
                      <a:pt x="20" y="11"/>
                    </a:lnTo>
                    <a:lnTo>
                      <a:pt x="20" y="11"/>
                    </a:lnTo>
                    <a:lnTo>
                      <a:pt x="21" y="11"/>
                    </a:lnTo>
                    <a:lnTo>
                      <a:pt x="21" y="11"/>
                    </a:lnTo>
                    <a:lnTo>
                      <a:pt x="32" y="7"/>
                    </a:lnTo>
                    <a:lnTo>
                      <a:pt x="32" y="7"/>
                    </a:lnTo>
                    <a:lnTo>
                      <a:pt x="32" y="7"/>
                    </a:lnTo>
                    <a:lnTo>
                      <a:pt x="32" y="6"/>
                    </a:lnTo>
                    <a:lnTo>
                      <a:pt x="31" y="1"/>
                    </a:lnTo>
                    <a:lnTo>
                      <a:pt x="34" y="1"/>
                    </a:lnTo>
                    <a:lnTo>
                      <a:pt x="39" y="15"/>
                    </a:lnTo>
                    <a:lnTo>
                      <a:pt x="3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49">
                <a:extLst>
                  <a:ext uri="{FF2B5EF4-FFF2-40B4-BE49-F238E27FC236}">
                    <a16:creationId xmlns:a16="http://schemas.microsoft.com/office/drawing/2014/main" id="{7F485D4B-2380-3747-91C9-D0D02DF0AEE3}"/>
                  </a:ext>
                </a:extLst>
              </p:cNvPr>
              <p:cNvSpPr>
                <a:spLocks/>
              </p:cNvSpPr>
              <p:nvPr userDrawn="1"/>
            </p:nvSpPr>
            <p:spPr bwMode="auto">
              <a:xfrm>
                <a:off x="7880350" y="476250"/>
                <a:ext cx="33338" cy="34925"/>
              </a:xfrm>
              <a:custGeom>
                <a:avLst/>
                <a:gdLst>
                  <a:gd name="T0" fmla="*/ 38 w 41"/>
                  <a:gd name="T1" fmla="*/ 36 h 43"/>
                  <a:gd name="T2" fmla="*/ 36 w 41"/>
                  <a:gd name="T3" fmla="*/ 32 h 43"/>
                  <a:gd name="T4" fmla="*/ 24 w 41"/>
                  <a:gd name="T5" fmla="*/ 35 h 43"/>
                  <a:gd name="T6" fmla="*/ 11 w 41"/>
                  <a:gd name="T7" fmla="*/ 37 h 43"/>
                  <a:gd name="T8" fmla="*/ 10 w 41"/>
                  <a:gd name="T9" fmla="*/ 39 h 43"/>
                  <a:gd name="T10" fmla="*/ 9 w 41"/>
                  <a:gd name="T11" fmla="*/ 43 h 43"/>
                  <a:gd name="T12" fmla="*/ 7 w 41"/>
                  <a:gd name="T13" fmla="*/ 27 h 43"/>
                  <a:gd name="T14" fmla="*/ 9 w 41"/>
                  <a:gd name="T15" fmla="*/ 32 h 43"/>
                  <a:gd name="T16" fmla="*/ 10 w 41"/>
                  <a:gd name="T17" fmla="*/ 32 h 43"/>
                  <a:gd name="T18" fmla="*/ 19 w 41"/>
                  <a:gd name="T19" fmla="*/ 31 h 43"/>
                  <a:gd name="T20" fmla="*/ 20 w 41"/>
                  <a:gd name="T21" fmla="*/ 30 h 43"/>
                  <a:gd name="T22" fmla="*/ 17 w 41"/>
                  <a:gd name="T23" fmla="*/ 17 h 43"/>
                  <a:gd name="T24" fmla="*/ 17 w 41"/>
                  <a:gd name="T25" fmla="*/ 16 h 43"/>
                  <a:gd name="T26" fmla="*/ 12 w 41"/>
                  <a:gd name="T27" fmla="*/ 16 h 43"/>
                  <a:gd name="T28" fmla="*/ 7 w 41"/>
                  <a:gd name="T29" fmla="*/ 18 h 43"/>
                  <a:gd name="T30" fmla="*/ 5 w 41"/>
                  <a:gd name="T31" fmla="*/ 19 h 43"/>
                  <a:gd name="T32" fmla="*/ 4 w 41"/>
                  <a:gd name="T33" fmla="*/ 24 h 43"/>
                  <a:gd name="T34" fmla="*/ 2 w 41"/>
                  <a:gd name="T35" fmla="*/ 8 h 43"/>
                  <a:gd name="T36" fmla="*/ 3 w 41"/>
                  <a:gd name="T37" fmla="*/ 11 h 43"/>
                  <a:gd name="T38" fmla="*/ 5 w 41"/>
                  <a:gd name="T39" fmla="*/ 13 h 43"/>
                  <a:gd name="T40" fmla="*/ 18 w 41"/>
                  <a:gd name="T41" fmla="*/ 9 h 43"/>
                  <a:gd name="T42" fmla="*/ 29 w 41"/>
                  <a:gd name="T43" fmla="*/ 7 h 43"/>
                  <a:gd name="T44" fmla="*/ 30 w 41"/>
                  <a:gd name="T45" fmla="*/ 1 h 43"/>
                  <a:gd name="T46" fmla="*/ 36 w 41"/>
                  <a:gd name="T47" fmla="*/ 16 h 43"/>
                  <a:gd name="T48" fmla="*/ 34 w 41"/>
                  <a:gd name="T49" fmla="*/ 17 h 43"/>
                  <a:gd name="T50" fmla="*/ 31 w 41"/>
                  <a:gd name="T51" fmla="*/ 13 h 43"/>
                  <a:gd name="T52" fmla="*/ 20 w 41"/>
                  <a:gd name="T53" fmla="*/ 15 h 43"/>
                  <a:gd name="T54" fmla="*/ 19 w 41"/>
                  <a:gd name="T55" fmla="*/ 15 h 43"/>
                  <a:gd name="T56" fmla="*/ 22 w 41"/>
                  <a:gd name="T57" fmla="*/ 28 h 43"/>
                  <a:gd name="T58" fmla="*/ 22 w 41"/>
                  <a:gd name="T59" fmla="*/ 30 h 43"/>
                  <a:gd name="T60" fmla="*/ 24 w 41"/>
                  <a:gd name="T61" fmla="*/ 30 h 43"/>
                  <a:gd name="T62" fmla="*/ 34 w 41"/>
                  <a:gd name="T63" fmla="*/ 26 h 43"/>
                  <a:gd name="T64" fmla="*/ 35 w 41"/>
                  <a:gd name="T65" fmla="*/ 20 h 43"/>
                  <a:gd name="T66" fmla="*/ 41 w 41"/>
                  <a:gd name="T6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38" y="36"/>
                    </a:moveTo>
                    <a:lnTo>
                      <a:pt x="38" y="36"/>
                    </a:lnTo>
                    <a:lnTo>
                      <a:pt x="37" y="33"/>
                    </a:lnTo>
                    <a:lnTo>
                      <a:pt x="36" y="32"/>
                    </a:lnTo>
                    <a:lnTo>
                      <a:pt x="36" y="32"/>
                    </a:lnTo>
                    <a:lnTo>
                      <a:pt x="24" y="35"/>
                    </a:lnTo>
                    <a:lnTo>
                      <a:pt x="24" y="35"/>
                    </a:lnTo>
                    <a:lnTo>
                      <a:pt x="11" y="37"/>
                    </a:lnTo>
                    <a:lnTo>
                      <a:pt x="11" y="37"/>
                    </a:lnTo>
                    <a:lnTo>
                      <a:pt x="10" y="39"/>
                    </a:lnTo>
                    <a:lnTo>
                      <a:pt x="11" y="43"/>
                    </a:lnTo>
                    <a:lnTo>
                      <a:pt x="9" y="43"/>
                    </a:lnTo>
                    <a:lnTo>
                      <a:pt x="5" y="28"/>
                    </a:lnTo>
                    <a:lnTo>
                      <a:pt x="7" y="27"/>
                    </a:lnTo>
                    <a:lnTo>
                      <a:pt x="7" y="27"/>
                    </a:lnTo>
                    <a:lnTo>
                      <a:pt x="9" y="32"/>
                    </a:lnTo>
                    <a:lnTo>
                      <a:pt x="10" y="32"/>
                    </a:lnTo>
                    <a:lnTo>
                      <a:pt x="10" y="32"/>
                    </a:lnTo>
                    <a:lnTo>
                      <a:pt x="16" y="31"/>
                    </a:lnTo>
                    <a:lnTo>
                      <a:pt x="19" y="31"/>
                    </a:lnTo>
                    <a:lnTo>
                      <a:pt x="19" y="31"/>
                    </a:lnTo>
                    <a:lnTo>
                      <a:pt x="20" y="30"/>
                    </a:lnTo>
                    <a:lnTo>
                      <a:pt x="20" y="28"/>
                    </a:lnTo>
                    <a:lnTo>
                      <a:pt x="17" y="17"/>
                    </a:lnTo>
                    <a:lnTo>
                      <a:pt x="17" y="17"/>
                    </a:lnTo>
                    <a:lnTo>
                      <a:pt x="17" y="16"/>
                    </a:lnTo>
                    <a:lnTo>
                      <a:pt x="16" y="16"/>
                    </a:lnTo>
                    <a:lnTo>
                      <a:pt x="12" y="16"/>
                    </a:lnTo>
                    <a:lnTo>
                      <a:pt x="12" y="16"/>
                    </a:lnTo>
                    <a:lnTo>
                      <a:pt x="7" y="18"/>
                    </a:lnTo>
                    <a:lnTo>
                      <a:pt x="7" y="18"/>
                    </a:lnTo>
                    <a:lnTo>
                      <a:pt x="5" y="19"/>
                    </a:lnTo>
                    <a:lnTo>
                      <a:pt x="5" y="24"/>
                    </a:lnTo>
                    <a:lnTo>
                      <a:pt x="4" y="24"/>
                    </a:lnTo>
                    <a:lnTo>
                      <a:pt x="0" y="8"/>
                    </a:lnTo>
                    <a:lnTo>
                      <a:pt x="2" y="8"/>
                    </a:lnTo>
                    <a:lnTo>
                      <a:pt x="2" y="8"/>
                    </a:lnTo>
                    <a:lnTo>
                      <a:pt x="3" y="11"/>
                    </a:lnTo>
                    <a:lnTo>
                      <a:pt x="5" y="13"/>
                    </a:lnTo>
                    <a:lnTo>
                      <a:pt x="5" y="13"/>
                    </a:lnTo>
                    <a:lnTo>
                      <a:pt x="18" y="9"/>
                    </a:lnTo>
                    <a:lnTo>
                      <a:pt x="18" y="9"/>
                    </a:lnTo>
                    <a:lnTo>
                      <a:pt x="29" y="7"/>
                    </a:lnTo>
                    <a:lnTo>
                      <a:pt x="29" y="7"/>
                    </a:lnTo>
                    <a:lnTo>
                      <a:pt x="30" y="6"/>
                    </a:lnTo>
                    <a:lnTo>
                      <a:pt x="30" y="1"/>
                    </a:lnTo>
                    <a:lnTo>
                      <a:pt x="31" y="0"/>
                    </a:lnTo>
                    <a:lnTo>
                      <a:pt x="36" y="16"/>
                    </a:lnTo>
                    <a:lnTo>
                      <a:pt x="34" y="17"/>
                    </a:lnTo>
                    <a:lnTo>
                      <a:pt x="34" y="17"/>
                    </a:lnTo>
                    <a:lnTo>
                      <a:pt x="33" y="13"/>
                    </a:lnTo>
                    <a:lnTo>
                      <a:pt x="31" y="13"/>
                    </a:lnTo>
                    <a:lnTo>
                      <a:pt x="31" y="13"/>
                    </a:lnTo>
                    <a:lnTo>
                      <a:pt x="20" y="15"/>
                    </a:lnTo>
                    <a:lnTo>
                      <a:pt x="20" y="15"/>
                    </a:lnTo>
                    <a:lnTo>
                      <a:pt x="19" y="15"/>
                    </a:lnTo>
                    <a:lnTo>
                      <a:pt x="19" y="16"/>
                    </a:lnTo>
                    <a:lnTo>
                      <a:pt x="22" y="28"/>
                    </a:lnTo>
                    <a:lnTo>
                      <a:pt x="22" y="28"/>
                    </a:lnTo>
                    <a:lnTo>
                      <a:pt x="22" y="30"/>
                    </a:lnTo>
                    <a:lnTo>
                      <a:pt x="24" y="30"/>
                    </a:lnTo>
                    <a:lnTo>
                      <a:pt x="24" y="30"/>
                    </a:lnTo>
                    <a:lnTo>
                      <a:pt x="34" y="26"/>
                    </a:lnTo>
                    <a:lnTo>
                      <a:pt x="34" y="26"/>
                    </a:lnTo>
                    <a:lnTo>
                      <a:pt x="35" y="25"/>
                    </a:lnTo>
                    <a:lnTo>
                      <a:pt x="35" y="20"/>
                    </a:lnTo>
                    <a:lnTo>
                      <a:pt x="37" y="20"/>
                    </a:lnTo>
                    <a:lnTo>
                      <a:pt x="41" y="36"/>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50">
                <a:extLst>
                  <a:ext uri="{FF2B5EF4-FFF2-40B4-BE49-F238E27FC236}">
                    <a16:creationId xmlns:a16="http://schemas.microsoft.com/office/drawing/2014/main" id="{16949DFA-D170-7E4F-9292-E452E1994DCE}"/>
                  </a:ext>
                </a:extLst>
              </p:cNvPr>
              <p:cNvSpPr>
                <a:spLocks/>
              </p:cNvSpPr>
              <p:nvPr userDrawn="1"/>
            </p:nvSpPr>
            <p:spPr bwMode="auto">
              <a:xfrm>
                <a:off x="7878763" y="454025"/>
                <a:ext cx="26988" cy="25400"/>
              </a:xfrm>
              <a:custGeom>
                <a:avLst/>
                <a:gdLst>
                  <a:gd name="T0" fmla="*/ 34 w 35"/>
                  <a:gd name="T1" fmla="*/ 26 h 31"/>
                  <a:gd name="T2" fmla="*/ 34 w 35"/>
                  <a:gd name="T3" fmla="*/ 26 h 31"/>
                  <a:gd name="T4" fmla="*/ 33 w 35"/>
                  <a:gd name="T5" fmla="*/ 23 h 31"/>
                  <a:gd name="T6" fmla="*/ 32 w 35"/>
                  <a:gd name="T7" fmla="*/ 23 h 31"/>
                  <a:gd name="T8" fmla="*/ 32 w 35"/>
                  <a:gd name="T9" fmla="*/ 23 h 31"/>
                  <a:gd name="T10" fmla="*/ 20 w 35"/>
                  <a:gd name="T11" fmla="*/ 24 h 31"/>
                  <a:gd name="T12" fmla="*/ 20 w 35"/>
                  <a:gd name="T13" fmla="*/ 24 h 31"/>
                  <a:gd name="T14" fmla="*/ 7 w 35"/>
                  <a:gd name="T15" fmla="*/ 25 h 31"/>
                  <a:gd name="T16" fmla="*/ 7 w 35"/>
                  <a:gd name="T17" fmla="*/ 25 h 31"/>
                  <a:gd name="T18" fmla="*/ 6 w 35"/>
                  <a:gd name="T19" fmla="*/ 26 h 31"/>
                  <a:gd name="T20" fmla="*/ 6 w 35"/>
                  <a:gd name="T21" fmla="*/ 29 h 31"/>
                  <a:gd name="T22" fmla="*/ 4 w 35"/>
                  <a:gd name="T23" fmla="*/ 31 h 31"/>
                  <a:gd name="T24" fmla="*/ 2 w 35"/>
                  <a:gd name="T25" fmla="*/ 12 h 31"/>
                  <a:gd name="T26" fmla="*/ 2 w 35"/>
                  <a:gd name="T27" fmla="*/ 12 h 31"/>
                  <a:gd name="T28" fmla="*/ 0 w 35"/>
                  <a:gd name="T29" fmla="*/ 6 h 31"/>
                  <a:gd name="T30" fmla="*/ 0 w 35"/>
                  <a:gd name="T31" fmla="*/ 6 h 31"/>
                  <a:gd name="T32" fmla="*/ 8 w 35"/>
                  <a:gd name="T33" fmla="*/ 3 h 31"/>
                  <a:gd name="T34" fmla="*/ 9 w 35"/>
                  <a:gd name="T35" fmla="*/ 6 h 31"/>
                  <a:gd name="T36" fmla="*/ 9 w 35"/>
                  <a:gd name="T37" fmla="*/ 6 h 31"/>
                  <a:gd name="T38" fmla="*/ 6 w 35"/>
                  <a:gd name="T39" fmla="*/ 7 h 31"/>
                  <a:gd name="T40" fmla="*/ 4 w 35"/>
                  <a:gd name="T41" fmla="*/ 9 h 31"/>
                  <a:gd name="T42" fmla="*/ 4 w 35"/>
                  <a:gd name="T43" fmla="*/ 11 h 31"/>
                  <a:gd name="T44" fmla="*/ 4 w 35"/>
                  <a:gd name="T45" fmla="*/ 15 h 31"/>
                  <a:gd name="T46" fmla="*/ 4 w 35"/>
                  <a:gd name="T47" fmla="*/ 19 h 31"/>
                  <a:gd name="T48" fmla="*/ 4 w 35"/>
                  <a:gd name="T49" fmla="*/ 19 h 31"/>
                  <a:gd name="T50" fmla="*/ 5 w 35"/>
                  <a:gd name="T51" fmla="*/ 20 h 31"/>
                  <a:gd name="T52" fmla="*/ 16 w 35"/>
                  <a:gd name="T53" fmla="*/ 19 h 31"/>
                  <a:gd name="T54" fmla="*/ 16 w 35"/>
                  <a:gd name="T55" fmla="*/ 19 h 31"/>
                  <a:gd name="T56" fmla="*/ 16 w 35"/>
                  <a:gd name="T57" fmla="*/ 18 h 31"/>
                  <a:gd name="T58" fmla="*/ 16 w 35"/>
                  <a:gd name="T59" fmla="*/ 17 h 31"/>
                  <a:gd name="T60" fmla="*/ 16 w 35"/>
                  <a:gd name="T61" fmla="*/ 16 h 31"/>
                  <a:gd name="T62" fmla="*/ 16 w 35"/>
                  <a:gd name="T63" fmla="*/ 16 h 31"/>
                  <a:gd name="T64" fmla="*/ 16 w 35"/>
                  <a:gd name="T65" fmla="*/ 14 h 31"/>
                  <a:gd name="T66" fmla="*/ 15 w 35"/>
                  <a:gd name="T67" fmla="*/ 11 h 31"/>
                  <a:gd name="T68" fmla="*/ 14 w 35"/>
                  <a:gd name="T69" fmla="*/ 11 h 31"/>
                  <a:gd name="T70" fmla="*/ 12 w 35"/>
                  <a:gd name="T71" fmla="*/ 10 h 31"/>
                  <a:gd name="T72" fmla="*/ 12 w 35"/>
                  <a:gd name="T73" fmla="*/ 9 h 31"/>
                  <a:gd name="T74" fmla="*/ 12 w 35"/>
                  <a:gd name="T75" fmla="*/ 9 h 31"/>
                  <a:gd name="T76" fmla="*/ 16 w 35"/>
                  <a:gd name="T77" fmla="*/ 8 h 31"/>
                  <a:gd name="T78" fmla="*/ 16 w 35"/>
                  <a:gd name="T79" fmla="*/ 8 h 31"/>
                  <a:gd name="T80" fmla="*/ 22 w 35"/>
                  <a:gd name="T81" fmla="*/ 7 h 31"/>
                  <a:gd name="T82" fmla="*/ 22 w 35"/>
                  <a:gd name="T83" fmla="*/ 9 h 31"/>
                  <a:gd name="T84" fmla="*/ 22 w 35"/>
                  <a:gd name="T85" fmla="*/ 9 h 31"/>
                  <a:gd name="T86" fmla="*/ 18 w 35"/>
                  <a:gd name="T87" fmla="*/ 11 h 31"/>
                  <a:gd name="T88" fmla="*/ 18 w 35"/>
                  <a:gd name="T89" fmla="*/ 12 h 31"/>
                  <a:gd name="T90" fmla="*/ 18 w 35"/>
                  <a:gd name="T91" fmla="*/ 15 h 31"/>
                  <a:gd name="T92" fmla="*/ 18 w 35"/>
                  <a:gd name="T93" fmla="*/ 18 h 31"/>
                  <a:gd name="T94" fmla="*/ 18 w 35"/>
                  <a:gd name="T95" fmla="*/ 18 h 31"/>
                  <a:gd name="T96" fmla="*/ 20 w 35"/>
                  <a:gd name="T97" fmla="*/ 18 h 31"/>
                  <a:gd name="T98" fmla="*/ 32 w 35"/>
                  <a:gd name="T99" fmla="*/ 17 h 31"/>
                  <a:gd name="T100" fmla="*/ 32 w 35"/>
                  <a:gd name="T101" fmla="*/ 17 h 31"/>
                  <a:gd name="T102" fmla="*/ 32 w 35"/>
                  <a:gd name="T103" fmla="*/ 16 h 31"/>
                  <a:gd name="T104" fmla="*/ 32 w 35"/>
                  <a:gd name="T105" fmla="*/ 8 h 31"/>
                  <a:gd name="T106" fmla="*/ 32 w 35"/>
                  <a:gd name="T107" fmla="*/ 8 h 31"/>
                  <a:gd name="T108" fmla="*/ 30 w 35"/>
                  <a:gd name="T109" fmla="*/ 4 h 31"/>
                  <a:gd name="T110" fmla="*/ 26 w 35"/>
                  <a:gd name="T111" fmla="*/ 3 h 31"/>
                  <a:gd name="T112" fmla="*/ 23 w 35"/>
                  <a:gd name="T113" fmla="*/ 2 h 31"/>
                  <a:gd name="T114" fmla="*/ 24 w 35"/>
                  <a:gd name="T115" fmla="*/ 0 h 31"/>
                  <a:gd name="T116" fmla="*/ 24 w 35"/>
                  <a:gd name="T117" fmla="*/ 0 h 31"/>
                  <a:gd name="T118" fmla="*/ 33 w 35"/>
                  <a:gd name="T119" fmla="*/ 0 h 31"/>
                  <a:gd name="T120" fmla="*/ 35 w 35"/>
                  <a:gd name="T121" fmla="*/ 26 h 31"/>
                  <a:gd name="T122" fmla="*/ 34 w 35"/>
                  <a:gd name="T123"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1">
                    <a:moveTo>
                      <a:pt x="34" y="26"/>
                    </a:moveTo>
                    <a:lnTo>
                      <a:pt x="34" y="26"/>
                    </a:lnTo>
                    <a:lnTo>
                      <a:pt x="33" y="23"/>
                    </a:lnTo>
                    <a:lnTo>
                      <a:pt x="32" y="23"/>
                    </a:lnTo>
                    <a:lnTo>
                      <a:pt x="32" y="23"/>
                    </a:lnTo>
                    <a:lnTo>
                      <a:pt x="20" y="24"/>
                    </a:lnTo>
                    <a:lnTo>
                      <a:pt x="20" y="24"/>
                    </a:lnTo>
                    <a:lnTo>
                      <a:pt x="7" y="25"/>
                    </a:lnTo>
                    <a:lnTo>
                      <a:pt x="7" y="25"/>
                    </a:lnTo>
                    <a:lnTo>
                      <a:pt x="6" y="26"/>
                    </a:lnTo>
                    <a:lnTo>
                      <a:pt x="6" y="29"/>
                    </a:lnTo>
                    <a:lnTo>
                      <a:pt x="4" y="31"/>
                    </a:lnTo>
                    <a:lnTo>
                      <a:pt x="2" y="12"/>
                    </a:lnTo>
                    <a:lnTo>
                      <a:pt x="2" y="12"/>
                    </a:lnTo>
                    <a:lnTo>
                      <a:pt x="0" y="6"/>
                    </a:lnTo>
                    <a:lnTo>
                      <a:pt x="0" y="6"/>
                    </a:lnTo>
                    <a:lnTo>
                      <a:pt x="8" y="3"/>
                    </a:lnTo>
                    <a:lnTo>
                      <a:pt x="9" y="6"/>
                    </a:lnTo>
                    <a:lnTo>
                      <a:pt x="9" y="6"/>
                    </a:lnTo>
                    <a:lnTo>
                      <a:pt x="6" y="7"/>
                    </a:lnTo>
                    <a:lnTo>
                      <a:pt x="4" y="9"/>
                    </a:lnTo>
                    <a:lnTo>
                      <a:pt x="4" y="11"/>
                    </a:lnTo>
                    <a:lnTo>
                      <a:pt x="4" y="15"/>
                    </a:lnTo>
                    <a:lnTo>
                      <a:pt x="4" y="19"/>
                    </a:lnTo>
                    <a:lnTo>
                      <a:pt x="4" y="19"/>
                    </a:lnTo>
                    <a:lnTo>
                      <a:pt x="5" y="20"/>
                    </a:lnTo>
                    <a:lnTo>
                      <a:pt x="16" y="19"/>
                    </a:lnTo>
                    <a:lnTo>
                      <a:pt x="16" y="19"/>
                    </a:lnTo>
                    <a:lnTo>
                      <a:pt x="16" y="18"/>
                    </a:lnTo>
                    <a:lnTo>
                      <a:pt x="16" y="17"/>
                    </a:lnTo>
                    <a:lnTo>
                      <a:pt x="16" y="16"/>
                    </a:lnTo>
                    <a:lnTo>
                      <a:pt x="16" y="16"/>
                    </a:lnTo>
                    <a:lnTo>
                      <a:pt x="16" y="14"/>
                    </a:lnTo>
                    <a:lnTo>
                      <a:pt x="15" y="11"/>
                    </a:lnTo>
                    <a:lnTo>
                      <a:pt x="14" y="11"/>
                    </a:lnTo>
                    <a:lnTo>
                      <a:pt x="12" y="10"/>
                    </a:lnTo>
                    <a:lnTo>
                      <a:pt x="12" y="9"/>
                    </a:lnTo>
                    <a:lnTo>
                      <a:pt x="12" y="9"/>
                    </a:lnTo>
                    <a:lnTo>
                      <a:pt x="16" y="8"/>
                    </a:lnTo>
                    <a:lnTo>
                      <a:pt x="16" y="8"/>
                    </a:lnTo>
                    <a:lnTo>
                      <a:pt x="22" y="7"/>
                    </a:lnTo>
                    <a:lnTo>
                      <a:pt x="22" y="9"/>
                    </a:lnTo>
                    <a:lnTo>
                      <a:pt x="22" y="9"/>
                    </a:lnTo>
                    <a:lnTo>
                      <a:pt x="18" y="11"/>
                    </a:lnTo>
                    <a:lnTo>
                      <a:pt x="18" y="12"/>
                    </a:lnTo>
                    <a:lnTo>
                      <a:pt x="18" y="15"/>
                    </a:lnTo>
                    <a:lnTo>
                      <a:pt x="18" y="18"/>
                    </a:lnTo>
                    <a:lnTo>
                      <a:pt x="18" y="18"/>
                    </a:lnTo>
                    <a:lnTo>
                      <a:pt x="20" y="18"/>
                    </a:lnTo>
                    <a:lnTo>
                      <a:pt x="32" y="17"/>
                    </a:lnTo>
                    <a:lnTo>
                      <a:pt x="32" y="17"/>
                    </a:lnTo>
                    <a:lnTo>
                      <a:pt x="32" y="16"/>
                    </a:lnTo>
                    <a:lnTo>
                      <a:pt x="32" y="8"/>
                    </a:lnTo>
                    <a:lnTo>
                      <a:pt x="32" y="8"/>
                    </a:lnTo>
                    <a:lnTo>
                      <a:pt x="30" y="4"/>
                    </a:lnTo>
                    <a:lnTo>
                      <a:pt x="26" y="3"/>
                    </a:lnTo>
                    <a:lnTo>
                      <a:pt x="23" y="2"/>
                    </a:lnTo>
                    <a:lnTo>
                      <a:pt x="24" y="0"/>
                    </a:lnTo>
                    <a:lnTo>
                      <a:pt x="24" y="0"/>
                    </a:lnTo>
                    <a:lnTo>
                      <a:pt x="33" y="0"/>
                    </a:lnTo>
                    <a:lnTo>
                      <a:pt x="35" y="26"/>
                    </a:lnTo>
                    <a:lnTo>
                      <a:pt x="34"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51">
                <a:extLst>
                  <a:ext uri="{FF2B5EF4-FFF2-40B4-BE49-F238E27FC236}">
                    <a16:creationId xmlns:a16="http://schemas.microsoft.com/office/drawing/2014/main" id="{6C4196C9-6F4F-7849-8A1F-B6A663126E4F}"/>
                  </a:ext>
                </a:extLst>
              </p:cNvPr>
              <p:cNvSpPr>
                <a:spLocks noEditPoints="1"/>
              </p:cNvSpPr>
              <p:nvPr userDrawn="1"/>
            </p:nvSpPr>
            <p:spPr bwMode="auto">
              <a:xfrm>
                <a:off x="7877175" y="425450"/>
                <a:ext cx="26988" cy="26987"/>
              </a:xfrm>
              <a:custGeom>
                <a:avLst/>
                <a:gdLst>
                  <a:gd name="T0" fmla="*/ 20 w 34"/>
                  <a:gd name="T1" fmla="*/ 15 h 35"/>
                  <a:gd name="T2" fmla="*/ 20 w 34"/>
                  <a:gd name="T3" fmla="*/ 15 h 35"/>
                  <a:gd name="T4" fmla="*/ 20 w 34"/>
                  <a:gd name="T5" fmla="*/ 14 h 35"/>
                  <a:gd name="T6" fmla="*/ 20 w 34"/>
                  <a:gd name="T7" fmla="*/ 14 h 35"/>
                  <a:gd name="T8" fmla="*/ 19 w 34"/>
                  <a:gd name="T9" fmla="*/ 14 h 35"/>
                  <a:gd name="T10" fmla="*/ 8 w 34"/>
                  <a:gd name="T11" fmla="*/ 20 h 35"/>
                  <a:gd name="T12" fmla="*/ 19 w 34"/>
                  <a:gd name="T13" fmla="*/ 23 h 35"/>
                  <a:gd name="T14" fmla="*/ 19 w 34"/>
                  <a:gd name="T15" fmla="*/ 23 h 35"/>
                  <a:gd name="T16" fmla="*/ 20 w 34"/>
                  <a:gd name="T17" fmla="*/ 24 h 35"/>
                  <a:gd name="T18" fmla="*/ 20 w 34"/>
                  <a:gd name="T19" fmla="*/ 24 h 35"/>
                  <a:gd name="T20" fmla="*/ 20 w 34"/>
                  <a:gd name="T21" fmla="*/ 23 h 35"/>
                  <a:gd name="T22" fmla="*/ 20 w 34"/>
                  <a:gd name="T23" fmla="*/ 15 h 35"/>
                  <a:gd name="T24" fmla="*/ 33 w 34"/>
                  <a:gd name="T25" fmla="*/ 35 h 35"/>
                  <a:gd name="T26" fmla="*/ 33 w 34"/>
                  <a:gd name="T27" fmla="*/ 35 h 35"/>
                  <a:gd name="T28" fmla="*/ 32 w 34"/>
                  <a:gd name="T29" fmla="*/ 32 h 35"/>
                  <a:gd name="T30" fmla="*/ 31 w 34"/>
                  <a:gd name="T31" fmla="*/ 31 h 35"/>
                  <a:gd name="T32" fmla="*/ 27 w 34"/>
                  <a:gd name="T33" fmla="*/ 29 h 35"/>
                  <a:gd name="T34" fmla="*/ 7 w 34"/>
                  <a:gd name="T35" fmla="*/ 21 h 35"/>
                  <a:gd name="T36" fmla="*/ 7 w 34"/>
                  <a:gd name="T37" fmla="*/ 21 h 35"/>
                  <a:gd name="T38" fmla="*/ 0 w 34"/>
                  <a:gd name="T39" fmla="*/ 19 h 35"/>
                  <a:gd name="T40" fmla="*/ 0 w 34"/>
                  <a:gd name="T41" fmla="*/ 17 h 35"/>
                  <a:gd name="T42" fmla="*/ 0 w 34"/>
                  <a:gd name="T43" fmla="*/ 17 h 35"/>
                  <a:gd name="T44" fmla="*/ 6 w 34"/>
                  <a:gd name="T45" fmla="*/ 15 h 35"/>
                  <a:gd name="T46" fmla="*/ 28 w 34"/>
                  <a:gd name="T47" fmla="*/ 5 h 35"/>
                  <a:gd name="T48" fmla="*/ 28 w 34"/>
                  <a:gd name="T49" fmla="*/ 5 h 35"/>
                  <a:gd name="T50" fmla="*/ 32 w 34"/>
                  <a:gd name="T51" fmla="*/ 4 h 35"/>
                  <a:gd name="T52" fmla="*/ 32 w 34"/>
                  <a:gd name="T53" fmla="*/ 0 h 35"/>
                  <a:gd name="T54" fmla="*/ 34 w 34"/>
                  <a:gd name="T55" fmla="*/ 0 h 35"/>
                  <a:gd name="T56" fmla="*/ 34 w 34"/>
                  <a:gd name="T57" fmla="*/ 15 h 35"/>
                  <a:gd name="T58" fmla="*/ 32 w 34"/>
                  <a:gd name="T59" fmla="*/ 15 h 35"/>
                  <a:gd name="T60" fmla="*/ 32 w 34"/>
                  <a:gd name="T61" fmla="*/ 15 h 35"/>
                  <a:gd name="T62" fmla="*/ 32 w 34"/>
                  <a:gd name="T63" fmla="*/ 12 h 35"/>
                  <a:gd name="T64" fmla="*/ 31 w 34"/>
                  <a:gd name="T65" fmla="*/ 11 h 35"/>
                  <a:gd name="T66" fmla="*/ 31 w 34"/>
                  <a:gd name="T67" fmla="*/ 11 h 35"/>
                  <a:gd name="T68" fmla="*/ 24 w 34"/>
                  <a:gd name="T69" fmla="*/ 13 h 35"/>
                  <a:gd name="T70" fmla="*/ 24 w 34"/>
                  <a:gd name="T71" fmla="*/ 13 h 35"/>
                  <a:gd name="T72" fmla="*/ 23 w 34"/>
                  <a:gd name="T73" fmla="*/ 14 h 35"/>
                  <a:gd name="T74" fmla="*/ 23 w 34"/>
                  <a:gd name="T75" fmla="*/ 14 h 35"/>
                  <a:gd name="T76" fmla="*/ 23 w 34"/>
                  <a:gd name="T77" fmla="*/ 22 h 35"/>
                  <a:gd name="T78" fmla="*/ 23 w 34"/>
                  <a:gd name="T79" fmla="*/ 22 h 35"/>
                  <a:gd name="T80" fmla="*/ 24 w 34"/>
                  <a:gd name="T81" fmla="*/ 24 h 35"/>
                  <a:gd name="T82" fmla="*/ 24 w 34"/>
                  <a:gd name="T83" fmla="*/ 26 h 35"/>
                  <a:gd name="T84" fmla="*/ 24 w 34"/>
                  <a:gd name="T85" fmla="*/ 26 h 35"/>
                  <a:gd name="T86" fmla="*/ 31 w 34"/>
                  <a:gd name="T87" fmla="*/ 28 h 35"/>
                  <a:gd name="T88" fmla="*/ 31 w 34"/>
                  <a:gd name="T89" fmla="*/ 28 h 35"/>
                  <a:gd name="T90" fmla="*/ 32 w 34"/>
                  <a:gd name="T91" fmla="*/ 27 h 35"/>
                  <a:gd name="T92" fmla="*/ 32 w 34"/>
                  <a:gd name="T93" fmla="*/ 22 h 35"/>
                  <a:gd name="T94" fmla="*/ 34 w 34"/>
                  <a:gd name="T95" fmla="*/ 22 h 35"/>
                  <a:gd name="T96" fmla="*/ 34 w 34"/>
                  <a:gd name="T97" fmla="*/ 35 h 35"/>
                  <a:gd name="T98" fmla="*/ 33 w 34"/>
                  <a:gd name="T99"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4" h="35">
                    <a:moveTo>
                      <a:pt x="20" y="15"/>
                    </a:moveTo>
                    <a:lnTo>
                      <a:pt x="20" y="15"/>
                    </a:lnTo>
                    <a:lnTo>
                      <a:pt x="20" y="14"/>
                    </a:lnTo>
                    <a:lnTo>
                      <a:pt x="20" y="14"/>
                    </a:lnTo>
                    <a:lnTo>
                      <a:pt x="19" y="14"/>
                    </a:lnTo>
                    <a:lnTo>
                      <a:pt x="8" y="20"/>
                    </a:lnTo>
                    <a:lnTo>
                      <a:pt x="19" y="23"/>
                    </a:lnTo>
                    <a:lnTo>
                      <a:pt x="19" y="23"/>
                    </a:lnTo>
                    <a:lnTo>
                      <a:pt x="20" y="24"/>
                    </a:lnTo>
                    <a:lnTo>
                      <a:pt x="20" y="24"/>
                    </a:lnTo>
                    <a:lnTo>
                      <a:pt x="20" y="23"/>
                    </a:lnTo>
                    <a:lnTo>
                      <a:pt x="20" y="15"/>
                    </a:lnTo>
                    <a:close/>
                    <a:moveTo>
                      <a:pt x="33" y="35"/>
                    </a:moveTo>
                    <a:lnTo>
                      <a:pt x="33" y="35"/>
                    </a:lnTo>
                    <a:lnTo>
                      <a:pt x="32" y="32"/>
                    </a:lnTo>
                    <a:lnTo>
                      <a:pt x="31" y="31"/>
                    </a:lnTo>
                    <a:lnTo>
                      <a:pt x="27" y="29"/>
                    </a:lnTo>
                    <a:lnTo>
                      <a:pt x="7" y="21"/>
                    </a:lnTo>
                    <a:lnTo>
                      <a:pt x="7" y="21"/>
                    </a:lnTo>
                    <a:lnTo>
                      <a:pt x="0" y="19"/>
                    </a:lnTo>
                    <a:lnTo>
                      <a:pt x="0" y="17"/>
                    </a:lnTo>
                    <a:lnTo>
                      <a:pt x="0" y="17"/>
                    </a:lnTo>
                    <a:lnTo>
                      <a:pt x="6" y="15"/>
                    </a:lnTo>
                    <a:lnTo>
                      <a:pt x="28" y="5"/>
                    </a:lnTo>
                    <a:lnTo>
                      <a:pt x="28" y="5"/>
                    </a:lnTo>
                    <a:lnTo>
                      <a:pt x="32" y="4"/>
                    </a:lnTo>
                    <a:lnTo>
                      <a:pt x="32" y="0"/>
                    </a:lnTo>
                    <a:lnTo>
                      <a:pt x="34" y="0"/>
                    </a:lnTo>
                    <a:lnTo>
                      <a:pt x="34" y="15"/>
                    </a:lnTo>
                    <a:lnTo>
                      <a:pt x="32" y="15"/>
                    </a:lnTo>
                    <a:lnTo>
                      <a:pt x="32" y="15"/>
                    </a:lnTo>
                    <a:lnTo>
                      <a:pt x="32" y="12"/>
                    </a:lnTo>
                    <a:lnTo>
                      <a:pt x="31" y="11"/>
                    </a:lnTo>
                    <a:lnTo>
                      <a:pt x="31" y="11"/>
                    </a:lnTo>
                    <a:lnTo>
                      <a:pt x="24" y="13"/>
                    </a:lnTo>
                    <a:lnTo>
                      <a:pt x="24" y="13"/>
                    </a:lnTo>
                    <a:lnTo>
                      <a:pt x="23" y="14"/>
                    </a:lnTo>
                    <a:lnTo>
                      <a:pt x="23" y="14"/>
                    </a:lnTo>
                    <a:lnTo>
                      <a:pt x="23" y="22"/>
                    </a:lnTo>
                    <a:lnTo>
                      <a:pt x="23" y="22"/>
                    </a:lnTo>
                    <a:lnTo>
                      <a:pt x="24" y="24"/>
                    </a:lnTo>
                    <a:lnTo>
                      <a:pt x="24" y="26"/>
                    </a:lnTo>
                    <a:lnTo>
                      <a:pt x="24" y="26"/>
                    </a:lnTo>
                    <a:lnTo>
                      <a:pt x="31" y="28"/>
                    </a:lnTo>
                    <a:lnTo>
                      <a:pt x="31" y="28"/>
                    </a:lnTo>
                    <a:lnTo>
                      <a:pt x="32" y="27"/>
                    </a:lnTo>
                    <a:lnTo>
                      <a:pt x="32" y="22"/>
                    </a:lnTo>
                    <a:lnTo>
                      <a:pt x="34" y="22"/>
                    </a:lnTo>
                    <a:lnTo>
                      <a:pt x="34" y="35"/>
                    </a:lnTo>
                    <a:lnTo>
                      <a:pt x="33"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52">
                <a:extLst>
                  <a:ext uri="{FF2B5EF4-FFF2-40B4-BE49-F238E27FC236}">
                    <a16:creationId xmlns:a16="http://schemas.microsoft.com/office/drawing/2014/main" id="{8DBA6724-6ED7-4840-9A87-FD9DD23091FC}"/>
                  </a:ext>
                </a:extLst>
              </p:cNvPr>
              <p:cNvSpPr>
                <a:spLocks/>
              </p:cNvSpPr>
              <p:nvPr userDrawn="1"/>
            </p:nvSpPr>
            <p:spPr bwMode="auto">
              <a:xfrm>
                <a:off x="7877175" y="403225"/>
                <a:ext cx="28575" cy="20637"/>
              </a:xfrm>
              <a:custGeom>
                <a:avLst/>
                <a:gdLst>
                  <a:gd name="T0" fmla="*/ 31 w 35"/>
                  <a:gd name="T1" fmla="*/ 27 h 27"/>
                  <a:gd name="T2" fmla="*/ 31 w 35"/>
                  <a:gd name="T3" fmla="*/ 27 h 27"/>
                  <a:gd name="T4" fmla="*/ 31 w 35"/>
                  <a:gd name="T5" fmla="*/ 24 h 27"/>
                  <a:gd name="T6" fmla="*/ 30 w 35"/>
                  <a:gd name="T7" fmla="*/ 23 h 27"/>
                  <a:gd name="T8" fmla="*/ 30 w 35"/>
                  <a:gd name="T9" fmla="*/ 23 h 27"/>
                  <a:gd name="T10" fmla="*/ 17 w 35"/>
                  <a:gd name="T11" fmla="*/ 22 h 27"/>
                  <a:gd name="T12" fmla="*/ 17 w 35"/>
                  <a:gd name="T13" fmla="*/ 22 h 27"/>
                  <a:gd name="T14" fmla="*/ 5 w 35"/>
                  <a:gd name="T15" fmla="*/ 21 h 27"/>
                  <a:gd name="T16" fmla="*/ 5 w 35"/>
                  <a:gd name="T17" fmla="*/ 21 h 27"/>
                  <a:gd name="T18" fmla="*/ 4 w 35"/>
                  <a:gd name="T19" fmla="*/ 22 h 27"/>
                  <a:gd name="T20" fmla="*/ 3 w 35"/>
                  <a:gd name="T21" fmla="*/ 25 h 27"/>
                  <a:gd name="T22" fmla="*/ 0 w 35"/>
                  <a:gd name="T23" fmla="*/ 25 h 27"/>
                  <a:gd name="T24" fmla="*/ 1 w 35"/>
                  <a:gd name="T25" fmla="*/ 10 h 27"/>
                  <a:gd name="T26" fmla="*/ 4 w 35"/>
                  <a:gd name="T27" fmla="*/ 10 h 27"/>
                  <a:gd name="T28" fmla="*/ 4 w 35"/>
                  <a:gd name="T29" fmla="*/ 10 h 27"/>
                  <a:gd name="T30" fmla="*/ 4 w 35"/>
                  <a:gd name="T31" fmla="*/ 14 h 27"/>
                  <a:gd name="T32" fmla="*/ 5 w 35"/>
                  <a:gd name="T33" fmla="*/ 15 h 27"/>
                  <a:gd name="T34" fmla="*/ 5 w 35"/>
                  <a:gd name="T35" fmla="*/ 15 h 27"/>
                  <a:gd name="T36" fmla="*/ 12 w 35"/>
                  <a:gd name="T37" fmla="*/ 16 h 27"/>
                  <a:gd name="T38" fmla="*/ 30 w 35"/>
                  <a:gd name="T39" fmla="*/ 17 h 27"/>
                  <a:gd name="T40" fmla="*/ 30 w 35"/>
                  <a:gd name="T41" fmla="*/ 17 h 27"/>
                  <a:gd name="T42" fmla="*/ 31 w 35"/>
                  <a:gd name="T43" fmla="*/ 17 h 27"/>
                  <a:gd name="T44" fmla="*/ 32 w 35"/>
                  <a:gd name="T45" fmla="*/ 16 h 27"/>
                  <a:gd name="T46" fmla="*/ 32 w 35"/>
                  <a:gd name="T47" fmla="*/ 10 h 27"/>
                  <a:gd name="T48" fmla="*/ 32 w 35"/>
                  <a:gd name="T49" fmla="*/ 10 h 27"/>
                  <a:gd name="T50" fmla="*/ 32 w 35"/>
                  <a:gd name="T51" fmla="*/ 8 h 27"/>
                  <a:gd name="T52" fmla="*/ 31 w 35"/>
                  <a:gd name="T53" fmla="*/ 6 h 27"/>
                  <a:gd name="T54" fmla="*/ 25 w 35"/>
                  <a:gd name="T55" fmla="*/ 2 h 27"/>
                  <a:gd name="T56" fmla="*/ 26 w 35"/>
                  <a:gd name="T57" fmla="*/ 0 h 27"/>
                  <a:gd name="T58" fmla="*/ 26 w 35"/>
                  <a:gd name="T59" fmla="*/ 0 h 27"/>
                  <a:gd name="T60" fmla="*/ 35 w 35"/>
                  <a:gd name="T61" fmla="*/ 2 h 27"/>
                  <a:gd name="T62" fmla="*/ 33 w 35"/>
                  <a:gd name="T63" fmla="*/ 27 h 27"/>
                  <a:gd name="T64" fmla="*/ 31 w 35"/>
                  <a:gd name="T65"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 h="27">
                    <a:moveTo>
                      <a:pt x="31" y="27"/>
                    </a:moveTo>
                    <a:lnTo>
                      <a:pt x="31" y="27"/>
                    </a:lnTo>
                    <a:lnTo>
                      <a:pt x="31" y="24"/>
                    </a:lnTo>
                    <a:lnTo>
                      <a:pt x="30" y="23"/>
                    </a:lnTo>
                    <a:lnTo>
                      <a:pt x="30" y="23"/>
                    </a:lnTo>
                    <a:lnTo>
                      <a:pt x="17" y="22"/>
                    </a:lnTo>
                    <a:lnTo>
                      <a:pt x="17" y="22"/>
                    </a:lnTo>
                    <a:lnTo>
                      <a:pt x="5" y="21"/>
                    </a:lnTo>
                    <a:lnTo>
                      <a:pt x="5" y="21"/>
                    </a:lnTo>
                    <a:lnTo>
                      <a:pt x="4" y="22"/>
                    </a:lnTo>
                    <a:lnTo>
                      <a:pt x="3" y="25"/>
                    </a:lnTo>
                    <a:lnTo>
                      <a:pt x="0" y="25"/>
                    </a:lnTo>
                    <a:lnTo>
                      <a:pt x="1" y="10"/>
                    </a:lnTo>
                    <a:lnTo>
                      <a:pt x="4" y="10"/>
                    </a:lnTo>
                    <a:lnTo>
                      <a:pt x="4" y="10"/>
                    </a:lnTo>
                    <a:lnTo>
                      <a:pt x="4" y="14"/>
                    </a:lnTo>
                    <a:lnTo>
                      <a:pt x="5" y="15"/>
                    </a:lnTo>
                    <a:lnTo>
                      <a:pt x="5" y="15"/>
                    </a:lnTo>
                    <a:lnTo>
                      <a:pt x="12" y="16"/>
                    </a:lnTo>
                    <a:lnTo>
                      <a:pt x="30" y="17"/>
                    </a:lnTo>
                    <a:lnTo>
                      <a:pt x="30" y="17"/>
                    </a:lnTo>
                    <a:lnTo>
                      <a:pt x="31" y="17"/>
                    </a:lnTo>
                    <a:lnTo>
                      <a:pt x="32" y="16"/>
                    </a:lnTo>
                    <a:lnTo>
                      <a:pt x="32" y="10"/>
                    </a:lnTo>
                    <a:lnTo>
                      <a:pt x="32" y="10"/>
                    </a:lnTo>
                    <a:lnTo>
                      <a:pt x="32" y="8"/>
                    </a:lnTo>
                    <a:lnTo>
                      <a:pt x="31" y="6"/>
                    </a:lnTo>
                    <a:lnTo>
                      <a:pt x="25" y="2"/>
                    </a:lnTo>
                    <a:lnTo>
                      <a:pt x="26" y="0"/>
                    </a:lnTo>
                    <a:lnTo>
                      <a:pt x="26" y="0"/>
                    </a:lnTo>
                    <a:lnTo>
                      <a:pt x="35" y="2"/>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53">
                <a:extLst>
                  <a:ext uri="{FF2B5EF4-FFF2-40B4-BE49-F238E27FC236}">
                    <a16:creationId xmlns:a16="http://schemas.microsoft.com/office/drawing/2014/main" id="{BC81CCC7-5B90-4B40-BB18-ED9F9FE51124}"/>
                  </a:ext>
                </a:extLst>
              </p:cNvPr>
              <p:cNvSpPr>
                <a:spLocks/>
              </p:cNvSpPr>
              <p:nvPr userDrawn="1"/>
            </p:nvSpPr>
            <p:spPr bwMode="auto">
              <a:xfrm>
                <a:off x="7878763" y="377825"/>
                <a:ext cx="28575" cy="23812"/>
              </a:xfrm>
              <a:custGeom>
                <a:avLst/>
                <a:gdLst>
                  <a:gd name="T0" fmla="*/ 31 w 36"/>
                  <a:gd name="T1" fmla="*/ 27 h 29"/>
                  <a:gd name="T2" fmla="*/ 31 w 36"/>
                  <a:gd name="T3" fmla="*/ 27 h 29"/>
                  <a:gd name="T4" fmla="*/ 31 w 36"/>
                  <a:gd name="T5" fmla="*/ 22 h 29"/>
                  <a:gd name="T6" fmla="*/ 30 w 36"/>
                  <a:gd name="T7" fmla="*/ 21 h 29"/>
                  <a:gd name="T8" fmla="*/ 30 w 36"/>
                  <a:gd name="T9" fmla="*/ 21 h 29"/>
                  <a:gd name="T10" fmla="*/ 26 w 36"/>
                  <a:gd name="T11" fmla="*/ 20 h 29"/>
                  <a:gd name="T12" fmla="*/ 4 w 36"/>
                  <a:gd name="T13" fmla="*/ 17 h 29"/>
                  <a:gd name="T14" fmla="*/ 3 w 36"/>
                  <a:gd name="T15" fmla="*/ 22 h 29"/>
                  <a:gd name="T16" fmla="*/ 3 w 36"/>
                  <a:gd name="T17" fmla="*/ 22 h 29"/>
                  <a:gd name="T18" fmla="*/ 3 w 36"/>
                  <a:gd name="T19" fmla="*/ 23 h 29"/>
                  <a:gd name="T20" fmla="*/ 4 w 36"/>
                  <a:gd name="T21" fmla="*/ 23 h 29"/>
                  <a:gd name="T22" fmla="*/ 9 w 36"/>
                  <a:gd name="T23" fmla="*/ 27 h 29"/>
                  <a:gd name="T24" fmla="*/ 9 w 36"/>
                  <a:gd name="T25" fmla="*/ 29 h 29"/>
                  <a:gd name="T26" fmla="*/ 9 w 36"/>
                  <a:gd name="T27" fmla="*/ 29 h 29"/>
                  <a:gd name="T28" fmla="*/ 0 w 36"/>
                  <a:gd name="T29" fmla="*/ 27 h 29"/>
                  <a:gd name="T30" fmla="*/ 0 w 36"/>
                  <a:gd name="T31" fmla="*/ 27 h 29"/>
                  <a:gd name="T32" fmla="*/ 1 w 36"/>
                  <a:gd name="T33" fmla="*/ 25 h 29"/>
                  <a:gd name="T34" fmla="*/ 1 w 36"/>
                  <a:gd name="T35" fmla="*/ 25 h 29"/>
                  <a:gd name="T36" fmla="*/ 1 w 36"/>
                  <a:gd name="T37" fmla="*/ 21 h 29"/>
                  <a:gd name="T38" fmla="*/ 4 w 36"/>
                  <a:gd name="T39" fmla="*/ 5 h 29"/>
                  <a:gd name="T40" fmla="*/ 4 w 36"/>
                  <a:gd name="T41" fmla="*/ 5 h 29"/>
                  <a:gd name="T42" fmla="*/ 4 w 36"/>
                  <a:gd name="T43" fmla="*/ 0 h 29"/>
                  <a:gd name="T44" fmla="*/ 4 w 36"/>
                  <a:gd name="T45" fmla="*/ 0 h 29"/>
                  <a:gd name="T46" fmla="*/ 13 w 36"/>
                  <a:gd name="T47" fmla="*/ 1 h 29"/>
                  <a:gd name="T48" fmla="*/ 13 w 36"/>
                  <a:gd name="T49" fmla="*/ 3 h 29"/>
                  <a:gd name="T50" fmla="*/ 13 w 36"/>
                  <a:gd name="T51" fmla="*/ 3 h 29"/>
                  <a:gd name="T52" fmla="*/ 7 w 36"/>
                  <a:gd name="T53" fmla="*/ 4 h 29"/>
                  <a:gd name="T54" fmla="*/ 6 w 36"/>
                  <a:gd name="T55" fmla="*/ 5 h 29"/>
                  <a:gd name="T56" fmla="*/ 5 w 36"/>
                  <a:gd name="T57" fmla="*/ 5 h 29"/>
                  <a:gd name="T58" fmla="*/ 5 w 36"/>
                  <a:gd name="T59" fmla="*/ 11 h 29"/>
                  <a:gd name="T60" fmla="*/ 26 w 36"/>
                  <a:gd name="T61" fmla="*/ 14 h 29"/>
                  <a:gd name="T62" fmla="*/ 26 w 36"/>
                  <a:gd name="T63" fmla="*/ 14 h 29"/>
                  <a:gd name="T64" fmla="*/ 31 w 36"/>
                  <a:gd name="T65" fmla="*/ 15 h 29"/>
                  <a:gd name="T66" fmla="*/ 31 w 36"/>
                  <a:gd name="T67" fmla="*/ 15 h 29"/>
                  <a:gd name="T68" fmla="*/ 32 w 36"/>
                  <a:gd name="T69" fmla="*/ 14 h 29"/>
                  <a:gd name="T70" fmla="*/ 33 w 36"/>
                  <a:gd name="T71" fmla="*/ 11 h 29"/>
                  <a:gd name="T72" fmla="*/ 36 w 36"/>
                  <a:gd name="T73" fmla="*/ 11 h 29"/>
                  <a:gd name="T74" fmla="*/ 33 w 36"/>
                  <a:gd name="T75" fmla="*/ 27 h 29"/>
                  <a:gd name="T76" fmla="*/ 31 w 36"/>
                  <a:gd name="T77"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6" h="29">
                    <a:moveTo>
                      <a:pt x="31" y="27"/>
                    </a:moveTo>
                    <a:lnTo>
                      <a:pt x="31" y="27"/>
                    </a:lnTo>
                    <a:lnTo>
                      <a:pt x="31" y="22"/>
                    </a:lnTo>
                    <a:lnTo>
                      <a:pt x="30" y="21"/>
                    </a:lnTo>
                    <a:lnTo>
                      <a:pt x="30" y="21"/>
                    </a:lnTo>
                    <a:lnTo>
                      <a:pt x="26" y="20"/>
                    </a:lnTo>
                    <a:lnTo>
                      <a:pt x="4" y="17"/>
                    </a:lnTo>
                    <a:lnTo>
                      <a:pt x="3" y="22"/>
                    </a:lnTo>
                    <a:lnTo>
                      <a:pt x="3" y="22"/>
                    </a:lnTo>
                    <a:lnTo>
                      <a:pt x="3" y="23"/>
                    </a:lnTo>
                    <a:lnTo>
                      <a:pt x="4" y="23"/>
                    </a:lnTo>
                    <a:lnTo>
                      <a:pt x="9" y="27"/>
                    </a:lnTo>
                    <a:lnTo>
                      <a:pt x="9" y="29"/>
                    </a:lnTo>
                    <a:lnTo>
                      <a:pt x="9" y="29"/>
                    </a:lnTo>
                    <a:lnTo>
                      <a:pt x="0" y="27"/>
                    </a:lnTo>
                    <a:lnTo>
                      <a:pt x="0" y="27"/>
                    </a:lnTo>
                    <a:lnTo>
                      <a:pt x="1" y="25"/>
                    </a:lnTo>
                    <a:lnTo>
                      <a:pt x="1" y="25"/>
                    </a:lnTo>
                    <a:lnTo>
                      <a:pt x="1" y="21"/>
                    </a:lnTo>
                    <a:lnTo>
                      <a:pt x="4" y="5"/>
                    </a:lnTo>
                    <a:lnTo>
                      <a:pt x="4" y="5"/>
                    </a:lnTo>
                    <a:lnTo>
                      <a:pt x="4" y="0"/>
                    </a:lnTo>
                    <a:lnTo>
                      <a:pt x="4" y="0"/>
                    </a:lnTo>
                    <a:lnTo>
                      <a:pt x="13" y="1"/>
                    </a:lnTo>
                    <a:lnTo>
                      <a:pt x="13" y="3"/>
                    </a:lnTo>
                    <a:lnTo>
                      <a:pt x="13" y="3"/>
                    </a:lnTo>
                    <a:lnTo>
                      <a:pt x="7" y="4"/>
                    </a:lnTo>
                    <a:lnTo>
                      <a:pt x="6" y="5"/>
                    </a:lnTo>
                    <a:lnTo>
                      <a:pt x="5" y="5"/>
                    </a:lnTo>
                    <a:lnTo>
                      <a:pt x="5" y="11"/>
                    </a:lnTo>
                    <a:lnTo>
                      <a:pt x="26" y="14"/>
                    </a:lnTo>
                    <a:lnTo>
                      <a:pt x="26" y="14"/>
                    </a:lnTo>
                    <a:lnTo>
                      <a:pt x="31" y="15"/>
                    </a:lnTo>
                    <a:lnTo>
                      <a:pt x="31" y="15"/>
                    </a:lnTo>
                    <a:lnTo>
                      <a:pt x="32" y="14"/>
                    </a:lnTo>
                    <a:lnTo>
                      <a:pt x="33" y="11"/>
                    </a:lnTo>
                    <a:lnTo>
                      <a:pt x="36" y="11"/>
                    </a:lnTo>
                    <a:lnTo>
                      <a:pt x="33" y="27"/>
                    </a:lnTo>
                    <a:lnTo>
                      <a:pt x="31"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54">
                <a:extLst>
                  <a:ext uri="{FF2B5EF4-FFF2-40B4-BE49-F238E27FC236}">
                    <a16:creationId xmlns:a16="http://schemas.microsoft.com/office/drawing/2014/main" id="{DB04C158-E3EF-9848-A003-6823CBFFF16E}"/>
                  </a:ext>
                </a:extLst>
              </p:cNvPr>
              <p:cNvSpPr>
                <a:spLocks/>
              </p:cNvSpPr>
              <p:nvPr userDrawn="1"/>
            </p:nvSpPr>
            <p:spPr bwMode="auto">
              <a:xfrm>
                <a:off x="7883525" y="347663"/>
                <a:ext cx="33338" cy="34925"/>
              </a:xfrm>
              <a:custGeom>
                <a:avLst/>
                <a:gdLst>
                  <a:gd name="T0" fmla="*/ 30 w 42"/>
                  <a:gd name="T1" fmla="*/ 43 h 44"/>
                  <a:gd name="T2" fmla="*/ 30 w 42"/>
                  <a:gd name="T3" fmla="*/ 39 h 44"/>
                  <a:gd name="T4" fmla="*/ 17 w 42"/>
                  <a:gd name="T5" fmla="*/ 34 h 44"/>
                  <a:gd name="T6" fmla="*/ 6 w 42"/>
                  <a:gd name="T7" fmla="*/ 31 h 44"/>
                  <a:gd name="T8" fmla="*/ 4 w 42"/>
                  <a:gd name="T9" fmla="*/ 32 h 44"/>
                  <a:gd name="T10" fmla="*/ 0 w 42"/>
                  <a:gd name="T11" fmla="*/ 35 h 44"/>
                  <a:gd name="T12" fmla="*/ 7 w 42"/>
                  <a:gd name="T13" fmla="*/ 21 h 44"/>
                  <a:gd name="T14" fmla="*/ 6 w 42"/>
                  <a:gd name="T15" fmla="*/ 25 h 44"/>
                  <a:gd name="T16" fmla="*/ 7 w 42"/>
                  <a:gd name="T17" fmla="*/ 26 h 44"/>
                  <a:gd name="T18" fmla="*/ 16 w 42"/>
                  <a:gd name="T19" fmla="*/ 28 h 44"/>
                  <a:gd name="T20" fmla="*/ 17 w 42"/>
                  <a:gd name="T21" fmla="*/ 28 h 44"/>
                  <a:gd name="T22" fmla="*/ 21 w 42"/>
                  <a:gd name="T23" fmla="*/ 16 h 44"/>
                  <a:gd name="T24" fmla="*/ 21 w 42"/>
                  <a:gd name="T25" fmla="*/ 15 h 44"/>
                  <a:gd name="T26" fmla="*/ 17 w 42"/>
                  <a:gd name="T27" fmla="*/ 13 h 44"/>
                  <a:gd name="T28" fmla="*/ 10 w 42"/>
                  <a:gd name="T29" fmla="*/ 11 h 44"/>
                  <a:gd name="T30" fmla="*/ 9 w 42"/>
                  <a:gd name="T31" fmla="*/ 13 h 44"/>
                  <a:gd name="T32" fmla="*/ 6 w 42"/>
                  <a:gd name="T33" fmla="*/ 16 h 44"/>
                  <a:gd name="T34" fmla="*/ 13 w 42"/>
                  <a:gd name="T35" fmla="*/ 0 h 44"/>
                  <a:gd name="T36" fmla="*/ 11 w 42"/>
                  <a:gd name="T37" fmla="*/ 5 h 44"/>
                  <a:gd name="T38" fmla="*/ 13 w 42"/>
                  <a:gd name="T39" fmla="*/ 6 h 44"/>
                  <a:gd name="T40" fmla="*/ 25 w 42"/>
                  <a:gd name="T41" fmla="*/ 9 h 44"/>
                  <a:gd name="T42" fmla="*/ 36 w 42"/>
                  <a:gd name="T43" fmla="*/ 13 h 44"/>
                  <a:gd name="T44" fmla="*/ 40 w 42"/>
                  <a:gd name="T45" fmla="*/ 8 h 44"/>
                  <a:gd name="T46" fmla="*/ 38 w 42"/>
                  <a:gd name="T47" fmla="*/ 24 h 44"/>
                  <a:gd name="T48" fmla="*/ 35 w 42"/>
                  <a:gd name="T49" fmla="*/ 24 h 44"/>
                  <a:gd name="T50" fmla="*/ 35 w 42"/>
                  <a:gd name="T51" fmla="*/ 18 h 44"/>
                  <a:gd name="T52" fmla="*/ 25 w 42"/>
                  <a:gd name="T53" fmla="*/ 15 h 44"/>
                  <a:gd name="T54" fmla="*/ 24 w 42"/>
                  <a:gd name="T55" fmla="*/ 15 h 44"/>
                  <a:gd name="T56" fmla="*/ 19 w 42"/>
                  <a:gd name="T57" fmla="*/ 28 h 44"/>
                  <a:gd name="T58" fmla="*/ 19 w 42"/>
                  <a:gd name="T59" fmla="*/ 30 h 44"/>
                  <a:gd name="T60" fmla="*/ 21 w 42"/>
                  <a:gd name="T61" fmla="*/ 30 h 44"/>
                  <a:gd name="T62" fmla="*/ 31 w 42"/>
                  <a:gd name="T63" fmla="*/ 33 h 44"/>
                  <a:gd name="T64" fmla="*/ 34 w 42"/>
                  <a:gd name="T65" fmla="*/ 28 h 44"/>
                  <a:gd name="T66" fmla="*/ 32 w 42"/>
                  <a:gd name="T6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 h="44">
                    <a:moveTo>
                      <a:pt x="30" y="43"/>
                    </a:moveTo>
                    <a:lnTo>
                      <a:pt x="30" y="43"/>
                    </a:lnTo>
                    <a:lnTo>
                      <a:pt x="31" y="40"/>
                    </a:lnTo>
                    <a:lnTo>
                      <a:pt x="30" y="39"/>
                    </a:lnTo>
                    <a:lnTo>
                      <a:pt x="30" y="39"/>
                    </a:lnTo>
                    <a:lnTo>
                      <a:pt x="17" y="34"/>
                    </a:lnTo>
                    <a:lnTo>
                      <a:pt x="17" y="34"/>
                    </a:lnTo>
                    <a:lnTo>
                      <a:pt x="6" y="31"/>
                    </a:lnTo>
                    <a:lnTo>
                      <a:pt x="6" y="31"/>
                    </a:lnTo>
                    <a:lnTo>
                      <a:pt x="4" y="32"/>
                    </a:lnTo>
                    <a:lnTo>
                      <a:pt x="2" y="35"/>
                    </a:lnTo>
                    <a:lnTo>
                      <a:pt x="0" y="35"/>
                    </a:lnTo>
                    <a:lnTo>
                      <a:pt x="5" y="19"/>
                    </a:lnTo>
                    <a:lnTo>
                      <a:pt x="7" y="21"/>
                    </a:lnTo>
                    <a:lnTo>
                      <a:pt x="7" y="21"/>
                    </a:lnTo>
                    <a:lnTo>
                      <a:pt x="6" y="25"/>
                    </a:lnTo>
                    <a:lnTo>
                      <a:pt x="7" y="26"/>
                    </a:lnTo>
                    <a:lnTo>
                      <a:pt x="7" y="26"/>
                    </a:lnTo>
                    <a:lnTo>
                      <a:pt x="13" y="27"/>
                    </a:lnTo>
                    <a:lnTo>
                      <a:pt x="16" y="28"/>
                    </a:lnTo>
                    <a:lnTo>
                      <a:pt x="16" y="28"/>
                    </a:lnTo>
                    <a:lnTo>
                      <a:pt x="17" y="28"/>
                    </a:lnTo>
                    <a:lnTo>
                      <a:pt x="17" y="27"/>
                    </a:lnTo>
                    <a:lnTo>
                      <a:pt x="21" y="16"/>
                    </a:lnTo>
                    <a:lnTo>
                      <a:pt x="21" y="16"/>
                    </a:lnTo>
                    <a:lnTo>
                      <a:pt x="21" y="15"/>
                    </a:lnTo>
                    <a:lnTo>
                      <a:pt x="19" y="14"/>
                    </a:lnTo>
                    <a:lnTo>
                      <a:pt x="17" y="13"/>
                    </a:lnTo>
                    <a:lnTo>
                      <a:pt x="17" y="13"/>
                    </a:lnTo>
                    <a:lnTo>
                      <a:pt x="10" y="11"/>
                    </a:lnTo>
                    <a:lnTo>
                      <a:pt x="10" y="11"/>
                    </a:lnTo>
                    <a:lnTo>
                      <a:pt x="9" y="13"/>
                    </a:lnTo>
                    <a:lnTo>
                      <a:pt x="8" y="16"/>
                    </a:lnTo>
                    <a:lnTo>
                      <a:pt x="6" y="16"/>
                    </a:lnTo>
                    <a:lnTo>
                      <a:pt x="10" y="0"/>
                    </a:lnTo>
                    <a:lnTo>
                      <a:pt x="13" y="0"/>
                    </a:lnTo>
                    <a:lnTo>
                      <a:pt x="13" y="0"/>
                    </a:lnTo>
                    <a:lnTo>
                      <a:pt x="11" y="5"/>
                    </a:lnTo>
                    <a:lnTo>
                      <a:pt x="13" y="6"/>
                    </a:lnTo>
                    <a:lnTo>
                      <a:pt x="13" y="6"/>
                    </a:lnTo>
                    <a:lnTo>
                      <a:pt x="25" y="9"/>
                    </a:lnTo>
                    <a:lnTo>
                      <a:pt x="25" y="9"/>
                    </a:lnTo>
                    <a:lnTo>
                      <a:pt x="36" y="13"/>
                    </a:lnTo>
                    <a:lnTo>
                      <a:pt x="36" y="13"/>
                    </a:lnTo>
                    <a:lnTo>
                      <a:pt x="38" y="13"/>
                    </a:lnTo>
                    <a:lnTo>
                      <a:pt x="40" y="8"/>
                    </a:lnTo>
                    <a:lnTo>
                      <a:pt x="42" y="9"/>
                    </a:lnTo>
                    <a:lnTo>
                      <a:pt x="38" y="24"/>
                    </a:lnTo>
                    <a:lnTo>
                      <a:pt x="35" y="24"/>
                    </a:lnTo>
                    <a:lnTo>
                      <a:pt x="35" y="24"/>
                    </a:lnTo>
                    <a:lnTo>
                      <a:pt x="36" y="19"/>
                    </a:lnTo>
                    <a:lnTo>
                      <a:pt x="35" y="18"/>
                    </a:lnTo>
                    <a:lnTo>
                      <a:pt x="35" y="18"/>
                    </a:lnTo>
                    <a:lnTo>
                      <a:pt x="25" y="15"/>
                    </a:lnTo>
                    <a:lnTo>
                      <a:pt x="25" y="15"/>
                    </a:lnTo>
                    <a:lnTo>
                      <a:pt x="24" y="15"/>
                    </a:lnTo>
                    <a:lnTo>
                      <a:pt x="23" y="16"/>
                    </a:lnTo>
                    <a:lnTo>
                      <a:pt x="19" y="28"/>
                    </a:lnTo>
                    <a:lnTo>
                      <a:pt x="19" y="28"/>
                    </a:lnTo>
                    <a:lnTo>
                      <a:pt x="19" y="30"/>
                    </a:lnTo>
                    <a:lnTo>
                      <a:pt x="21" y="30"/>
                    </a:lnTo>
                    <a:lnTo>
                      <a:pt x="21" y="30"/>
                    </a:lnTo>
                    <a:lnTo>
                      <a:pt x="31" y="33"/>
                    </a:lnTo>
                    <a:lnTo>
                      <a:pt x="31" y="33"/>
                    </a:lnTo>
                    <a:lnTo>
                      <a:pt x="33" y="32"/>
                    </a:lnTo>
                    <a:lnTo>
                      <a:pt x="34" y="28"/>
                    </a:lnTo>
                    <a:lnTo>
                      <a:pt x="36" y="28"/>
                    </a:lnTo>
                    <a:lnTo>
                      <a:pt x="32" y="44"/>
                    </a:lnTo>
                    <a:lnTo>
                      <a:pt x="3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55">
                <a:extLst>
                  <a:ext uri="{FF2B5EF4-FFF2-40B4-BE49-F238E27FC236}">
                    <a16:creationId xmlns:a16="http://schemas.microsoft.com/office/drawing/2014/main" id="{91E2E89F-E7E8-074C-8AB6-61902E425735}"/>
                  </a:ext>
                </a:extLst>
              </p:cNvPr>
              <p:cNvSpPr>
                <a:spLocks noEditPoints="1"/>
              </p:cNvSpPr>
              <p:nvPr userDrawn="1"/>
            </p:nvSpPr>
            <p:spPr bwMode="auto">
              <a:xfrm>
                <a:off x="7900988" y="311150"/>
                <a:ext cx="30163" cy="28575"/>
              </a:xfrm>
              <a:custGeom>
                <a:avLst/>
                <a:gdLst>
                  <a:gd name="T0" fmla="*/ 29 w 38"/>
                  <a:gd name="T1" fmla="*/ 26 h 35"/>
                  <a:gd name="T2" fmla="*/ 29 w 38"/>
                  <a:gd name="T3" fmla="*/ 20 h 35"/>
                  <a:gd name="T4" fmla="*/ 21 w 38"/>
                  <a:gd name="T5" fmla="*/ 21 h 35"/>
                  <a:gd name="T6" fmla="*/ 13 w 38"/>
                  <a:gd name="T7" fmla="*/ 21 h 35"/>
                  <a:gd name="T8" fmla="*/ 16 w 38"/>
                  <a:gd name="T9" fmla="*/ 27 h 35"/>
                  <a:gd name="T10" fmla="*/ 18 w 38"/>
                  <a:gd name="T11" fmla="*/ 29 h 35"/>
                  <a:gd name="T12" fmla="*/ 23 w 38"/>
                  <a:gd name="T13" fmla="*/ 29 h 35"/>
                  <a:gd name="T14" fmla="*/ 29 w 38"/>
                  <a:gd name="T15" fmla="*/ 26 h 35"/>
                  <a:gd name="T16" fmla="*/ 12 w 38"/>
                  <a:gd name="T17" fmla="*/ 17 h 35"/>
                  <a:gd name="T18" fmla="*/ 11 w 38"/>
                  <a:gd name="T19" fmla="*/ 13 h 35"/>
                  <a:gd name="T20" fmla="*/ 9 w 38"/>
                  <a:gd name="T21" fmla="*/ 12 h 35"/>
                  <a:gd name="T22" fmla="*/ 4 w 38"/>
                  <a:gd name="T23" fmla="*/ 12 h 35"/>
                  <a:gd name="T24" fmla="*/ 3 w 38"/>
                  <a:gd name="T25" fmla="*/ 13 h 35"/>
                  <a:gd name="T26" fmla="*/ 5 w 38"/>
                  <a:gd name="T27" fmla="*/ 17 h 35"/>
                  <a:gd name="T28" fmla="*/ 8 w 38"/>
                  <a:gd name="T29" fmla="*/ 18 h 35"/>
                  <a:gd name="T30" fmla="*/ 38 w 38"/>
                  <a:gd name="T31" fmla="*/ 8 h 35"/>
                  <a:gd name="T32" fmla="*/ 38 w 38"/>
                  <a:gd name="T33" fmla="*/ 11 h 35"/>
                  <a:gd name="T34" fmla="*/ 38 w 38"/>
                  <a:gd name="T35" fmla="*/ 15 h 35"/>
                  <a:gd name="T36" fmla="*/ 31 w 38"/>
                  <a:gd name="T37" fmla="*/ 19 h 35"/>
                  <a:gd name="T38" fmla="*/ 32 w 38"/>
                  <a:gd name="T39" fmla="*/ 25 h 35"/>
                  <a:gd name="T40" fmla="*/ 30 w 38"/>
                  <a:gd name="T41" fmla="*/ 29 h 35"/>
                  <a:gd name="T42" fmla="*/ 25 w 38"/>
                  <a:gd name="T43" fmla="*/ 35 h 35"/>
                  <a:gd name="T44" fmla="*/ 18 w 38"/>
                  <a:gd name="T45" fmla="*/ 34 h 35"/>
                  <a:gd name="T46" fmla="*/ 16 w 38"/>
                  <a:gd name="T47" fmla="*/ 33 h 35"/>
                  <a:gd name="T48" fmla="*/ 12 w 38"/>
                  <a:gd name="T49" fmla="*/ 27 h 35"/>
                  <a:gd name="T50" fmla="*/ 12 w 38"/>
                  <a:gd name="T51" fmla="*/ 22 h 35"/>
                  <a:gd name="T52" fmla="*/ 3 w 38"/>
                  <a:gd name="T53" fmla="*/ 21 h 35"/>
                  <a:gd name="T54" fmla="*/ 2 w 38"/>
                  <a:gd name="T55" fmla="*/ 20 h 35"/>
                  <a:gd name="T56" fmla="*/ 0 w 38"/>
                  <a:gd name="T57" fmla="*/ 16 h 35"/>
                  <a:gd name="T58" fmla="*/ 1 w 38"/>
                  <a:gd name="T59" fmla="*/ 12 h 35"/>
                  <a:gd name="T60" fmla="*/ 4 w 38"/>
                  <a:gd name="T61" fmla="*/ 8 h 35"/>
                  <a:gd name="T62" fmla="*/ 10 w 38"/>
                  <a:gd name="T63" fmla="*/ 8 h 35"/>
                  <a:gd name="T64" fmla="*/ 12 w 38"/>
                  <a:gd name="T65" fmla="*/ 10 h 35"/>
                  <a:gd name="T66" fmla="*/ 13 w 38"/>
                  <a:gd name="T67" fmla="*/ 17 h 35"/>
                  <a:gd name="T68" fmla="*/ 28 w 38"/>
                  <a:gd name="T69" fmla="*/ 16 h 35"/>
                  <a:gd name="T70" fmla="*/ 26 w 38"/>
                  <a:gd name="T71" fmla="*/ 11 h 35"/>
                  <a:gd name="T72" fmla="*/ 23 w 38"/>
                  <a:gd name="T73" fmla="*/ 9 h 35"/>
                  <a:gd name="T74" fmla="*/ 20 w 38"/>
                  <a:gd name="T75" fmla="*/ 11 h 35"/>
                  <a:gd name="T76" fmla="*/ 23 w 38"/>
                  <a:gd name="T77" fmla="*/ 0 h 35"/>
                  <a:gd name="T78" fmla="*/ 25 w 38"/>
                  <a:gd name="T79" fmla="*/ 1 h 35"/>
                  <a:gd name="T80" fmla="*/ 26 w 38"/>
                  <a:gd name="T81" fmla="*/ 8 h 35"/>
                  <a:gd name="T82" fmla="*/ 30 w 38"/>
                  <a:gd name="T83" fmla="*/ 15 h 35"/>
                  <a:gd name="T84" fmla="*/ 34 w 38"/>
                  <a:gd name="T85" fmla="*/ 13 h 35"/>
                  <a:gd name="T86" fmla="*/ 36 w 38"/>
                  <a:gd name="T87" fmla="*/ 12 h 35"/>
                  <a:gd name="T88" fmla="*/ 36 w 38"/>
                  <a:gd name="T89"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8" h="35">
                    <a:moveTo>
                      <a:pt x="29" y="26"/>
                    </a:moveTo>
                    <a:lnTo>
                      <a:pt x="29" y="26"/>
                    </a:lnTo>
                    <a:lnTo>
                      <a:pt x="29" y="24"/>
                    </a:lnTo>
                    <a:lnTo>
                      <a:pt x="29" y="20"/>
                    </a:lnTo>
                    <a:lnTo>
                      <a:pt x="29" y="20"/>
                    </a:lnTo>
                    <a:lnTo>
                      <a:pt x="21" y="21"/>
                    </a:lnTo>
                    <a:lnTo>
                      <a:pt x="13" y="21"/>
                    </a:lnTo>
                    <a:lnTo>
                      <a:pt x="13" y="21"/>
                    </a:lnTo>
                    <a:lnTo>
                      <a:pt x="14" y="26"/>
                    </a:lnTo>
                    <a:lnTo>
                      <a:pt x="16" y="27"/>
                    </a:lnTo>
                    <a:lnTo>
                      <a:pt x="18" y="29"/>
                    </a:lnTo>
                    <a:lnTo>
                      <a:pt x="18" y="29"/>
                    </a:lnTo>
                    <a:lnTo>
                      <a:pt x="20" y="29"/>
                    </a:lnTo>
                    <a:lnTo>
                      <a:pt x="23" y="29"/>
                    </a:lnTo>
                    <a:lnTo>
                      <a:pt x="27" y="28"/>
                    </a:lnTo>
                    <a:lnTo>
                      <a:pt x="29" y="26"/>
                    </a:lnTo>
                    <a:close/>
                    <a:moveTo>
                      <a:pt x="12" y="17"/>
                    </a:moveTo>
                    <a:lnTo>
                      <a:pt x="12" y="17"/>
                    </a:lnTo>
                    <a:lnTo>
                      <a:pt x="11" y="16"/>
                    </a:lnTo>
                    <a:lnTo>
                      <a:pt x="11" y="13"/>
                    </a:lnTo>
                    <a:lnTo>
                      <a:pt x="9" y="12"/>
                    </a:lnTo>
                    <a:lnTo>
                      <a:pt x="9" y="12"/>
                    </a:lnTo>
                    <a:lnTo>
                      <a:pt x="5" y="11"/>
                    </a:lnTo>
                    <a:lnTo>
                      <a:pt x="4" y="12"/>
                    </a:lnTo>
                    <a:lnTo>
                      <a:pt x="3" y="13"/>
                    </a:lnTo>
                    <a:lnTo>
                      <a:pt x="3" y="13"/>
                    </a:lnTo>
                    <a:lnTo>
                      <a:pt x="3" y="16"/>
                    </a:lnTo>
                    <a:lnTo>
                      <a:pt x="5" y="17"/>
                    </a:lnTo>
                    <a:lnTo>
                      <a:pt x="5" y="17"/>
                    </a:lnTo>
                    <a:lnTo>
                      <a:pt x="8" y="18"/>
                    </a:lnTo>
                    <a:lnTo>
                      <a:pt x="12" y="17"/>
                    </a:lnTo>
                    <a:close/>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6">
                <a:extLst>
                  <a:ext uri="{FF2B5EF4-FFF2-40B4-BE49-F238E27FC236}">
                    <a16:creationId xmlns:a16="http://schemas.microsoft.com/office/drawing/2014/main" id="{EE15235B-1456-2748-B5AA-C5368A30E589}"/>
                  </a:ext>
                </a:extLst>
              </p:cNvPr>
              <p:cNvSpPr>
                <a:spLocks/>
              </p:cNvSpPr>
              <p:nvPr userDrawn="1"/>
            </p:nvSpPr>
            <p:spPr bwMode="auto">
              <a:xfrm>
                <a:off x="7912100" y="328613"/>
                <a:ext cx="12700" cy="6350"/>
              </a:xfrm>
              <a:custGeom>
                <a:avLst/>
                <a:gdLst>
                  <a:gd name="T0" fmla="*/ 16 w 16"/>
                  <a:gd name="T1" fmla="*/ 6 h 9"/>
                  <a:gd name="T2" fmla="*/ 16 w 16"/>
                  <a:gd name="T3" fmla="*/ 6 h 9"/>
                  <a:gd name="T4" fmla="*/ 16 w 16"/>
                  <a:gd name="T5" fmla="*/ 4 h 9"/>
                  <a:gd name="T6" fmla="*/ 16 w 16"/>
                  <a:gd name="T7" fmla="*/ 0 h 9"/>
                  <a:gd name="T8" fmla="*/ 16 w 16"/>
                  <a:gd name="T9" fmla="*/ 0 h 9"/>
                  <a:gd name="T10" fmla="*/ 8 w 16"/>
                  <a:gd name="T11" fmla="*/ 1 h 9"/>
                  <a:gd name="T12" fmla="*/ 0 w 16"/>
                  <a:gd name="T13" fmla="*/ 1 h 9"/>
                  <a:gd name="T14" fmla="*/ 0 w 16"/>
                  <a:gd name="T15" fmla="*/ 1 h 9"/>
                  <a:gd name="T16" fmla="*/ 1 w 16"/>
                  <a:gd name="T17" fmla="*/ 6 h 9"/>
                  <a:gd name="T18" fmla="*/ 3 w 16"/>
                  <a:gd name="T19" fmla="*/ 7 h 9"/>
                  <a:gd name="T20" fmla="*/ 5 w 16"/>
                  <a:gd name="T21" fmla="*/ 9 h 9"/>
                  <a:gd name="T22" fmla="*/ 5 w 16"/>
                  <a:gd name="T23" fmla="*/ 9 h 9"/>
                  <a:gd name="T24" fmla="*/ 7 w 16"/>
                  <a:gd name="T25" fmla="*/ 9 h 9"/>
                  <a:gd name="T26" fmla="*/ 10 w 16"/>
                  <a:gd name="T27" fmla="*/ 9 h 9"/>
                  <a:gd name="T28" fmla="*/ 14 w 16"/>
                  <a:gd name="T29" fmla="*/ 8 h 9"/>
                  <a:gd name="T30" fmla="*/ 16 w 16"/>
                  <a:gd name="T31"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9">
                    <a:moveTo>
                      <a:pt x="16" y="6"/>
                    </a:moveTo>
                    <a:lnTo>
                      <a:pt x="16" y="6"/>
                    </a:lnTo>
                    <a:lnTo>
                      <a:pt x="16" y="4"/>
                    </a:lnTo>
                    <a:lnTo>
                      <a:pt x="16" y="0"/>
                    </a:lnTo>
                    <a:lnTo>
                      <a:pt x="16" y="0"/>
                    </a:lnTo>
                    <a:lnTo>
                      <a:pt x="8" y="1"/>
                    </a:lnTo>
                    <a:lnTo>
                      <a:pt x="0" y="1"/>
                    </a:lnTo>
                    <a:lnTo>
                      <a:pt x="0" y="1"/>
                    </a:lnTo>
                    <a:lnTo>
                      <a:pt x="1" y="6"/>
                    </a:lnTo>
                    <a:lnTo>
                      <a:pt x="3" y="7"/>
                    </a:lnTo>
                    <a:lnTo>
                      <a:pt x="5" y="9"/>
                    </a:lnTo>
                    <a:lnTo>
                      <a:pt x="5" y="9"/>
                    </a:lnTo>
                    <a:lnTo>
                      <a:pt x="7" y="9"/>
                    </a:lnTo>
                    <a:lnTo>
                      <a:pt x="10" y="9"/>
                    </a:lnTo>
                    <a:lnTo>
                      <a:pt x="14" y="8"/>
                    </a:lnTo>
                    <a:lnTo>
                      <a:pt x="16"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57">
                <a:extLst>
                  <a:ext uri="{FF2B5EF4-FFF2-40B4-BE49-F238E27FC236}">
                    <a16:creationId xmlns:a16="http://schemas.microsoft.com/office/drawing/2014/main" id="{E9CB0BF6-A18B-DE49-A30B-A7EB5878410D}"/>
                  </a:ext>
                </a:extLst>
              </p:cNvPr>
              <p:cNvSpPr>
                <a:spLocks/>
              </p:cNvSpPr>
              <p:nvPr userDrawn="1"/>
            </p:nvSpPr>
            <p:spPr bwMode="auto">
              <a:xfrm>
                <a:off x="7904163" y="320675"/>
                <a:ext cx="6350" cy="4762"/>
              </a:xfrm>
              <a:custGeom>
                <a:avLst/>
                <a:gdLst>
                  <a:gd name="T0" fmla="*/ 9 w 9"/>
                  <a:gd name="T1" fmla="*/ 6 h 7"/>
                  <a:gd name="T2" fmla="*/ 9 w 9"/>
                  <a:gd name="T3" fmla="*/ 6 h 7"/>
                  <a:gd name="T4" fmla="*/ 8 w 9"/>
                  <a:gd name="T5" fmla="*/ 5 h 7"/>
                  <a:gd name="T6" fmla="*/ 8 w 9"/>
                  <a:gd name="T7" fmla="*/ 2 h 7"/>
                  <a:gd name="T8" fmla="*/ 6 w 9"/>
                  <a:gd name="T9" fmla="*/ 1 h 7"/>
                  <a:gd name="T10" fmla="*/ 6 w 9"/>
                  <a:gd name="T11" fmla="*/ 1 h 7"/>
                  <a:gd name="T12" fmla="*/ 2 w 9"/>
                  <a:gd name="T13" fmla="*/ 0 h 7"/>
                  <a:gd name="T14" fmla="*/ 1 w 9"/>
                  <a:gd name="T15" fmla="*/ 1 h 7"/>
                  <a:gd name="T16" fmla="*/ 0 w 9"/>
                  <a:gd name="T17" fmla="*/ 2 h 7"/>
                  <a:gd name="T18" fmla="*/ 0 w 9"/>
                  <a:gd name="T19" fmla="*/ 2 h 7"/>
                  <a:gd name="T20" fmla="*/ 0 w 9"/>
                  <a:gd name="T21" fmla="*/ 5 h 7"/>
                  <a:gd name="T22" fmla="*/ 2 w 9"/>
                  <a:gd name="T23" fmla="*/ 6 h 7"/>
                  <a:gd name="T24" fmla="*/ 2 w 9"/>
                  <a:gd name="T25" fmla="*/ 6 h 7"/>
                  <a:gd name="T26" fmla="*/ 5 w 9"/>
                  <a:gd name="T27" fmla="*/ 7 h 7"/>
                  <a:gd name="T28" fmla="*/ 9 w 9"/>
                  <a:gd name="T2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6"/>
                    </a:moveTo>
                    <a:lnTo>
                      <a:pt x="9" y="6"/>
                    </a:lnTo>
                    <a:lnTo>
                      <a:pt x="8" y="5"/>
                    </a:lnTo>
                    <a:lnTo>
                      <a:pt x="8" y="2"/>
                    </a:lnTo>
                    <a:lnTo>
                      <a:pt x="6" y="1"/>
                    </a:lnTo>
                    <a:lnTo>
                      <a:pt x="6" y="1"/>
                    </a:lnTo>
                    <a:lnTo>
                      <a:pt x="2" y="0"/>
                    </a:lnTo>
                    <a:lnTo>
                      <a:pt x="1" y="1"/>
                    </a:lnTo>
                    <a:lnTo>
                      <a:pt x="0" y="2"/>
                    </a:lnTo>
                    <a:lnTo>
                      <a:pt x="0" y="2"/>
                    </a:lnTo>
                    <a:lnTo>
                      <a:pt x="0" y="5"/>
                    </a:lnTo>
                    <a:lnTo>
                      <a:pt x="2" y="6"/>
                    </a:lnTo>
                    <a:lnTo>
                      <a:pt x="2" y="6"/>
                    </a:lnTo>
                    <a:lnTo>
                      <a:pt x="5" y="7"/>
                    </a:lnTo>
                    <a:lnTo>
                      <a:pt x="9"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58">
                <a:extLst>
                  <a:ext uri="{FF2B5EF4-FFF2-40B4-BE49-F238E27FC236}">
                    <a16:creationId xmlns:a16="http://schemas.microsoft.com/office/drawing/2014/main" id="{9925F229-0FF0-E94C-BF05-4B943C194A10}"/>
                  </a:ext>
                </a:extLst>
              </p:cNvPr>
              <p:cNvSpPr>
                <a:spLocks/>
              </p:cNvSpPr>
              <p:nvPr userDrawn="1"/>
            </p:nvSpPr>
            <p:spPr bwMode="auto">
              <a:xfrm>
                <a:off x="7900988" y="311150"/>
                <a:ext cx="30163" cy="28575"/>
              </a:xfrm>
              <a:custGeom>
                <a:avLst/>
                <a:gdLst>
                  <a:gd name="T0" fmla="*/ 38 w 38"/>
                  <a:gd name="T1" fmla="*/ 8 h 35"/>
                  <a:gd name="T2" fmla="*/ 38 w 38"/>
                  <a:gd name="T3" fmla="*/ 8 h 35"/>
                  <a:gd name="T4" fmla="*/ 38 w 38"/>
                  <a:gd name="T5" fmla="*/ 11 h 35"/>
                  <a:gd name="T6" fmla="*/ 38 w 38"/>
                  <a:gd name="T7" fmla="*/ 15 h 35"/>
                  <a:gd name="T8" fmla="*/ 38 w 38"/>
                  <a:gd name="T9" fmla="*/ 15 h 35"/>
                  <a:gd name="T10" fmla="*/ 36 w 38"/>
                  <a:gd name="T11" fmla="*/ 18 h 35"/>
                  <a:gd name="T12" fmla="*/ 31 w 38"/>
                  <a:gd name="T13" fmla="*/ 19 h 35"/>
                  <a:gd name="T14" fmla="*/ 31 w 38"/>
                  <a:gd name="T15" fmla="*/ 19 h 35"/>
                  <a:gd name="T16" fmla="*/ 32 w 38"/>
                  <a:gd name="T17" fmla="*/ 25 h 35"/>
                  <a:gd name="T18" fmla="*/ 30 w 38"/>
                  <a:gd name="T19" fmla="*/ 29 h 35"/>
                  <a:gd name="T20" fmla="*/ 30 w 38"/>
                  <a:gd name="T21" fmla="*/ 29 h 35"/>
                  <a:gd name="T22" fmla="*/ 28 w 38"/>
                  <a:gd name="T23" fmla="*/ 33 h 35"/>
                  <a:gd name="T24" fmla="*/ 25 w 38"/>
                  <a:gd name="T25" fmla="*/ 35 h 35"/>
                  <a:gd name="T26" fmla="*/ 21 w 38"/>
                  <a:gd name="T27" fmla="*/ 35 h 35"/>
                  <a:gd name="T28" fmla="*/ 18 w 38"/>
                  <a:gd name="T29" fmla="*/ 34 h 35"/>
                  <a:gd name="T30" fmla="*/ 18 w 38"/>
                  <a:gd name="T31" fmla="*/ 34 h 35"/>
                  <a:gd name="T32" fmla="*/ 16 w 38"/>
                  <a:gd name="T33" fmla="*/ 33 h 35"/>
                  <a:gd name="T34" fmla="*/ 13 w 38"/>
                  <a:gd name="T35" fmla="*/ 30 h 35"/>
                  <a:gd name="T36" fmla="*/ 12 w 38"/>
                  <a:gd name="T37" fmla="*/ 27 h 35"/>
                  <a:gd name="T38" fmla="*/ 12 w 38"/>
                  <a:gd name="T39" fmla="*/ 22 h 35"/>
                  <a:gd name="T40" fmla="*/ 12 w 38"/>
                  <a:gd name="T41" fmla="*/ 22 h 35"/>
                  <a:gd name="T42" fmla="*/ 6 w 38"/>
                  <a:gd name="T43" fmla="*/ 22 h 35"/>
                  <a:gd name="T44" fmla="*/ 3 w 38"/>
                  <a:gd name="T45" fmla="*/ 21 h 35"/>
                  <a:gd name="T46" fmla="*/ 3 w 38"/>
                  <a:gd name="T47" fmla="*/ 21 h 35"/>
                  <a:gd name="T48" fmla="*/ 2 w 38"/>
                  <a:gd name="T49" fmla="*/ 20 h 35"/>
                  <a:gd name="T50" fmla="*/ 1 w 38"/>
                  <a:gd name="T51" fmla="*/ 18 h 35"/>
                  <a:gd name="T52" fmla="*/ 0 w 38"/>
                  <a:gd name="T53" fmla="*/ 16 h 35"/>
                  <a:gd name="T54" fmla="*/ 1 w 38"/>
                  <a:gd name="T55" fmla="*/ 12 h 35"/>
                  <a:gd name="T56" fmla="*/ 1 w 38"/>
                  <a:gd name="T57" fmla="*/ 12 h 35"/>
                  <a:gd name="T58" fmla="*/ 3 w 38"/>
                  <a:gd name="T59" fmla="*/ 10 h 35"/>
                  <a:gd name="T60" fmla="*/ 4 w 38"/>
                  <a:gd name="T61" fmla="*/ 8 h 35"/>
                  <a:gd name="T62" fmla="*/ 6 w 38"/>
                  <a:gd name="T63" fmla="*/ 8 h 35"/>
                  <a:gd name="T64" fmla="*/ 10 w 38"/>
                  <a:gd name="T65" fmla="*/ 8 h 35"/>
                  <a:gd name="T66" fmla="*/ 10 w 38"/>
                  <a:gd name="T67" fmla="*/ 8 h 35"/>
                  <a:gd name="T68" fmla="*/ 12 w 38"/>
                  <a:gd name="T69" fmla="*/ 10 h 35"/>
                  <a:gd name="T70" fmla="*/ 13 w 38"/>
                  <a:gd name="T71" fmla="*/ 12 h 35"/>
                  <a:gd name="T72" fmla="*/ 13 w 38"/>
                  <a:gd name="T73" fmla="*/ 17 h 35"/>
                  <a:gd name="T74" fmla="*/ 13 w 38"/>
                  <a:gd name="T75" fmla="*/ 17 h 35"/>
                  <a:gd name="T76" fmla="*/ 28 w 38"/>
                  <a:gd name="T77" fmla="*/ 16 h 35"/>
                  <a:gd name="T78" fmla="*/ 28 w 38"/>
                  <a:gd name="T79" fmla="*/ 16 h 35"/>
                  <a:gd name="T80" fmla="*/ 26 w 38"/>
                  <a:gd name="T81" fmla="*/ 11 h 35"/>
                  <a:gd name="T82" fmla="*/ 23 w 38"/>
                  <a:gd name="T83" fmla="*/ 9 h 35"/>
                  <a:gd name="T84" fmla="*/ 23 w 38"/>
                  <a:gd name="T85" fmla="*/ 9 h 35"/>
                  <a:gd name="T86" fmla="*/ 22 w 38"/>
                  <a:gd name="T87" fmla="*/ 9 h 35"/>
                  <a:gd name="T88" fmla="*/ 20 w 38"/>
                  <a:gd name="T89" fmla="*/ 11 h 35"/>
                  <a:gd name="T90" fmla="*/ 19 w 38"/>
                  <a:gd name="T91" fmla="*/ 10 h 35"/>
                  <a:gd name="T92" fmla="*/ 23 w 38"/>
                  <a:gd name="T93" fmla="*/ 0 h 35"/>
                  <a:gd name="T94" fmla="*/ 25 w 38"/>
                  <a:gd name="T95" fmla="*/ 1 h 35"/>
                  <a:gd name="T96" fmla="*/ 25 w 38"/>
                  <a:gd name="T97" fmla="*/ 1 h 35"/>
                  <a:gd name="T98" fmla="*/ 25 w 38"/>
                  <a:gd name="T99" fmla="*/ 4 h 35"/>
                  <a:gd name="T100" fmla="*/ 26 w 38"/>
                  <a:gd name="T101" fmla="*/ 8 h 35"/>
                  <a:gd name="T102" fmla="*/ 26 w 38"/>
                  <a:gd name="T103" fmla="*/ 8 h 35"/>
                  <a:gd name="T104" fmla="*/ 30 w 38"/>
                  <a:gd name="T105" fmla="*/ 15 h 35"/>
                  <a:gd name="T106" fmla="*/ 30 w 38"/>
                  <a:gd name="T107" fmla="*/ 15 h 35"/>
                  <a:gd name="T108" fmla="*/ 34 w 38"/>
                  <a:gd name="T109" fmla="*/ 13 h 35"/>
                  <a:gd name="T110" fmla="*/ 36 w 38"/>
                  <a:gd name="T111" fmla="*/ 12 h 35"/>
                  <a:gd name="T112" fmla="*/ 36 w 38"/>
                  <a:gd name="T113" fmla="*/ 12 h 35"/>
                  <a:gd name="T114" fmla="*/ 37 w 38"/>
                  <a:gd name="T115" fmla="*/ 9 h 35"/>
                  <a:gd name="T116" fmla="*/ 36 w 38"/>
                  <a:gd name="T117" fmla="*/ 7 h 35"/>
                  <a:gd name="T118" fmla="*/ 38 w 38"/>
                  <a:gd name="T119" fmla="*/ 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35">
                    <a:moveTo>
                      <a:pt x="38" y="8"/>
                    </a:moveTo>
                    <a:lnTo>
                      <a:pt x="38" y="8"/>
                    </a:lnTo>
                    <a:lnTo>
                      <a:pt x="38" y="11"/>
                    </a:lnTo>
                    <a:lnTo>
                      <a:pt x="38" y="15"/>
                    </a:lnTo>
                    <a:lnTo>
                      <a:pt x="38" y="15"/>
                    </a:lnTo>
                    <a:lnTo>
                      <a:pt x="36" y="18"/>
                    </a:lnTo>
                    <a:lnTo>
                      <a:pt x="31" y="19"/>
                    </a:lnTo>
                    <a:lnTo>
                      <a:pt x="31" y="19"/>
                    </a:lnTo>
                    <a:lnTo>
                      <a:pt x="32" y="25"/>
                    </a:lnTo>
                    <a:lnTo>
                      <a:pt x="30" y="29"/>
                    </a:lnTo>
                    <a:lnTo>
                      <a:pt x="30" y="29"/>
                    </a:lnTo>
                    <a:lnTo>
                      <a:pt x="28" y="33"/>
                    </a:lnTo>
                    <a:lnTo>
                      <a:pt x="25" y="35"/>
                    </a:lnTo>
                    <a:lnTo>
                      <a:pt x="21" y="35"/>
                    </a:lnTo>
                    <a:lnTo>
                      <a:pt x="18" y="34"/>
                    </a:lnTo>
                    <a:lnTo>
                      <a:pt x="18" y="34"/>
                    </a:lnTo>
                    <a:lnTo>
                      <a:pt x="16" y="33"/>
                    </a:lnTo>
                    <a:lnTo>
                      <a:pt x="13" y="30"/>
                    </a:lnTo>
                    <a:lnTo>
                      <a:pt x="12" y="27"/>
                    </a:lnTo>
                    <a:lnTo>
                      <a:pt x="12" y="22"/>
                    </a:lnTo>
                    <a:lnTo>
                      <a:pt x="12" y="22"/>
                    </a:lnTo>
                    <a:lnTo>
                      <a:pt x="6" y="22"/>
                    </a:lnTo>
                    <a:lnTo>
                      <a:pt x="3" y="21"/>
                    </a:lnTo>
                    <a:lnTo>
                      <a:pt x="3" y="21"/>
                    </a:lnTo>
                    <a:lnTo>
                      <a:pt x="2" y="20"/>
                    </a:lnTo>
                    <a:lnTo>
                      <a:pt x="1" y="18"/>
                    </a:lnTo>
                    <a:lnTo>
                      <a:pt x="0" y="16"/>
                    </a:lnTo>
                    <a:lnTo>
                      <a:pt x="1" y="12"/>
                    </a:lnTo>
                    <a:lnTo>
                      <a:pt x="1" y="12"/>
                    </a:lnTo>
                    <a:lnTo>
                      <a:pt x="3" y="10"/>
                    </a:lnTo>
                    <a:lnTo>
                      <a:pt x="4" y="8"/>
                    </a:lnTo>
                    <a:lnTo>
                      <a:pt x="6" y="8"/>
                    </a:lnTo>
                    <a:lnTo>
                      <a:pt x="10" y="8"/>
                    </a:lnTo>
                    <a:lnTo>
                      <a:pt x="10" y="8"/>
                    </a:lnTo>
                    <a:lnTo>
                      <a:pt x="12" y="10"/>
                    </a:lnTo>
                    <a:lnTo>
                      <a:pt x="13" y="12"/>
                    </a:lnTo>
                    <a:lnTo>
                      <a:pt x="13" y="17"/>
                    </a:lnTo>
                    <a:lnTo>
                      <a:pt x="13" y="17"/>
                    </a:lnTo>
                    <a:lnTo>
                      <a:pt x="28" y="16"/>
                    </a:lnTo>
                    <a:lnTo>
                      <a:pt x="28" y="16"/>
                    </a:lnTo>
                    <a:lnTo>
                      <a:pt x="26" y="11"/>
                    </a:lnTo>
                    <a:lnTo>
                      <a:pt x="23" y="9"/>
                    </a:lnTo>
                    <a:lnTo>
                      <a:pt x="23" y="9"/>
                    </a:lnTo>
                    <a:lnTo>
                      <a:pt x="22" y="9"/>
                    </a:lnTo>
                    <a:lnTo>
                      <a:pt x="20" y="11"/>
                    </a:lnTo>
                    <a:lnTo>
                      <a:pt x="19" y="10"/>
                    </a:lnTo>
                    <a:lnTo>
                      <a:pt x="23" y="0"/>
                    </a:lnTo>
                    <a:lnTo>
                      <a:pt x="25" y="1"/>
                    </a:lnTo>
                    <a:lnTo>
                      <a:pt x="25" y="1"/>
                    </a:lnTo>
                    <a:lnTo>
                      <a:pt x="25" y="4"/>
                    </a:lnTo>
                    <a:lnTo>
                      <a:pt x="26" y="8"/>
                    </a:lnTo>
                    <a:lnTo>
                      <a:pt x="26" y="8"/>
                    </a:lnTo>
                    <a:lnTo>
                      <a:pt x="30" y="15"/>
                    </a:lnTo>
                    <a:lnTo>
                      <a:pt x="30" y="15"/>
                    </a:lnTo>
                    <a:lnTo>
                      <a:pt x="34" y="13"/>
                    </a:lnTo>
                    <a:lnTo>
                      <a:pt x="36" y="12"/>
                    </a:lnTo>
                    <a:lnTo>
                      <a:pt x="36" y="12"/>
                    </a:lnTo>
                    <a:lnTo>
                      <a:pt x="37" y="9"/>
                    </a:lnTo>
                    <a:lnTo>
                      <a:pt x="36" y="7"/>
                    </a:lnTo>
                    <a:lnTo>
                      <a:pt x="38"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59">
                <a:extLst>
                  <a:ext uri="{FF2B5EF4-FFF2-40B4-BE49-F238E27FC236}">
                    <a16:creationId xmlns:a16="http://schemas.microsoft.com/office/drawing/2014/main" id="{203CE36A-2215-9D48-934A-5D8559437D54}"/>
                  </a:ext>
                </a:extLst>
              </p:cNvPr>
              <p:cNvSpPr>
                <a:spLocks/>
              </p:cNvSpPr>
              <p:nvPr userDrawn="1"/>
            </p:nvSpPr>
            <p:spPr bwMode="auto">
              <a:xfrm>
                <a:off x="7918450" y="268288"/>
                <a:ext cx="36513" cy="39687"/>
              </a:xfrm>
              <a:custGeom>
                <a:avLst/>
                <a:gdLst>
                  <a:gd name="T0" fmla="*/ 25 w 48"/>
                  <a:gd name="T1" fmla="*/ 48 h 49"/>
                  <a:gd name="T2" fmla="*/ 27 w 48"/>
                  <a:gd name="T3" fmla="*/ 43 h 49"/>
                  <a:gd name="T4" fmla="*/ 17 w 48"/>
                  <a:gd name="T5" fmla="*/ 36 h 49"/>
                  <a:gd name="T6" fmla="*/ 6 w 48"/>
                  <a:gd name="T7" fmla="*/ 29 h 49"/>
                  <a:gd name="T8" fmla="*/ 5 w 48"/>
                  <a:gd name="T9" fmla="*/ 29 h 49"/>
                  <a:gd name="T10" fmla="*/ 0 w 48"/>
                  <a:gd name="T11" fmla="*/ 31 h 49"/>
                  <a:gd name="T12" fmla="*/ 11 w 48"/>
                  <a:gd name="T13" fmla="*/ 19 h 49"/>
                  <a:gd name="T14" fmla="*/ 9 w 48"/>
                  <a:gd name="T15" fmla="*/ 22 h 49"/>
                  <a:gd name="T16" fmla="*/ 9 w 48"/>
                  <a:gd name="T17" fmla="*/ 24 h 49"/>
                  <a:gd name="T18" fmla="*/ 17 w 48"/>
                  <a:gd name="T19" fmla="*/ 29 h 49"/>
                  <a:gd name="T20" fmla="*/ 18 w 48"/>
                  <a:gd name="T21" fmla="*/ 30 h 49"/>
                  <a:gd name="T22" fmla="*/ 26 w 48"/>
                  <a:gd name="T23" fmla="*/ 19 h 49"/>
                  <a:gd name="T24" fmla="*/ 26 w 48"/>
                  <a:gd name="T25" fmla="*/ 17 h 49"/>
                  <a:gd name="T26" fmla="*/ 23 w 48"/>
                  <a:gd name="T27" fmla="*/ 15 h 49"/>
                  <a:gd name="T28" fmla="*/ 18 w 48"/>
                  <a:gd name="T29" fmla="*/ 12 h 49"/>
                  <a:gd name="T30" fmla="*/ 16 w 48"/>
                  <a:gd name="T31" fmla="*/ 12 h 49"/>
                  <a:gd name="T32" fmla="*/ 11 w 48"/>
                  <a:gd name="T33" fmla="*/ 14 h 49"/>
                  <a:gd name="T34" fmla="*/ 23 w 48"/>
                  <a:gd name="T35" fmla="*/ 2 h 49"/>
                  <a:gd name="T36" fmla="*/ 21 w 48"/>
                  <a:gd name="T37" fmla="*/ 6 h 49"/>
                  <a:gd name="T38" fmla="*/ 22 w 48"/>
                  <a:gd name="T39" fmla="*/ 7 h 49"/>
                  <a:gd name="T40" fmla="*/ 32 w 48"/>
                  <a:gd name="T41" fmla="*/ 14 h 49"/>
                  <a:gd name="T42" fmla="*/ 42 w 48"/>
                  <a:gd name="T43" fmla="*/ 22 h 49"/>
                  <a:gd name="T44" fmla="*/ 47 w 48"/>
                  <a:gd name="T45" fmla="*/ 19 h 49"/>
                  <a:gd name="T46" fmla="*/ 39 w 48"/>
                  <a:gd name="T47" fmla="*/ 32 h 49"/>
                  <a:gd name="T48" fmla="*/ 36 w 48"/>
                  <a:gd name="T49" fmla="*/ 31 h 49"/>
                  <a:gd name="T50" fmla="*/ 39 w 48"/>
                  <a:gd name="T51" fmla="*/ 26 h 49"/>
                  <a:gd name="T52" fmla="*/ 30 w 48"/>
                  <a:gd name="T53" fmla="*/ 20 h 49"/>
                  <a:gd name="T54" fmla="*/ 28 w 48"/>
                  <a:gd name="T55" fmla="*/ 20 h 49"/>
                  <a:gd name="T56" fmla="*/ 21 w 48"/>
                  <a:gd name="T57" fmla="*/ 30 h 49"/>
                  <a:gd name="T58" fmla="*/ 21 w 48"/>
                  <a:gd name="T59" fmla="*/ 31 h 49"/>
                  <a:gd name="T60" fmla="*/ 22 w 48"/>
                  <a:gd name="T61" fmla="*/ 32 h 49"/>
                  <a:gd name="T62" fmla="*/ 30 w 48"/>
                  <a:gd name="T63" fmla="*/ 38 h 49"/>
                  <a:gd name="T64" fmla="*/ 34 w 48"/>
                  <a:gd name="T65" fmla="*/ 36 h 49"/>
                  <a:gd name="T66" fmla="*/ 27 w 48"/>
                  <a:gd name="T67"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 h="49">
                    <a:moveTo>
                      <a:pt x="25" y="48"/>
                    </a:moveTo>
                    <a:lnTo>
                      <a:pt x="25" y="48"/>
                    </a:lnTo>
                    <a:lnTo>
                      <a:pt x="27" y="45"/>
                    </a:lnTo>
                    <a:lnTo>
                      <a:pt x="27" y="43"/>
                    </a:lnTo>
                    <a:lnTo>
                      <a:pt x="27" y="43"/>
                    </a:lnTo>
                    <a:lnTo>
                      <a:pt x="17" y="36"/>
                    </a:lnTo>
                    <a:lnTo>
                      <a:pt x="17" y="36"/>
                    </a:lnTo>
                    <a:lnTo>
                      <a:pt x="6" y="29"/>
                    </a:lnTo>
                    <a:lnTo>
                      <a:pt x="6" y="29"/>
                    </a:lnTo>
                    <a:lnTo>
                      <a:pt x="5" y="29"/>
                    </a:lnTo>
                    <a:lnTo>
                      <a:pt x="1" y="32"/>
                    </a:lnTo>
                    <a:lnTo>
                      <a:pt x="0" y="31"/>
                    </a:lnTo>
                    <a:lnTo>
                      <a:pt x="9" y="17"/>
                    </a:lnTo>
                    <a:lnTo>
                      <a:pt x="11" y="19"/>
                    </a:lnTo>
                    <a:lnTo>
                      <a:pt x="11" y="19"/>
                    </a:lnTo>
                    <a:lnTo>
                      <a:pt x="9" y="22"/>
                    </a:lnTo>
                    <a:lnTo>
                      <a:pt x="9" y="24"/>
                    </a:lnTo>
                    <a:lnTo>
                      <a:pt x="9" y="24"/>
                    </a:lnTo>
                    <a:lnTo>
                      <a:pt x="15" y="28"/>
                    </a:lnTo>
                    <a:lnTo>
                      <a:pt x="17" y="29"/>
                    </a:lnTo>
                    <a:lnTo>
                      <a:pt x="17" y="29"/>
                    </a:lnTo>
                    <a:lnTo>
                      <a:pt x="18" y="30"/>
                    </a:lnTo>
                    <a:lnTo>
                      <a:pt x="19" y="29"/>
                    </a:lnTo>
                    <a:lnTo>
                      <a:pt x="26" y="19"/>
                    </a:lnTo>
                    <a:lnTo>
                      <a:pt x="26" y="19"/>
                    </a:lnTo>
                    <a:lnTo>
                      <a:pt x="26" y="17"/>
                    </a:lnTo>
                    <a:lnTo>
                      <a:pt x="25" y="17"/>
                    </a:lnTo>
                    <a:lnTo>
                      <a:pt x="23" y="15"/>
                    </a:lnTo>
                    <a:lnTo>
                      <a:pt x="23" y="15"/>
                    </a:lnTo>
                    <a:lnTo>
                      <a:pt x="18" y="12"/>
                    </a:lnTo>
                    <a:lnTo>
                      <a:pt x="18" y="12"/>
                    </a:lnTo>
                    <a:lnTo>
                      <a:pt x="16" y="12"/>
                    </a:lnTo>
                    <a:lnTo>
                      <a:pt x="14" y="15"/>
                    </a:lnTo>
                    <a:lnTo>
                      <a:pt x="11" y="14"/>
                    </a:lnTo>
                    <a:lnTo>
                      <a:pt x="22" y="0"/>
                    </a:lnTo>
                    <a:lnTo>
                      <a:pt x="23" y="2"/>
                    </a:lnTo>
                    <a:lnTo>
                      <a:pt x="23" y="2"/>
                    </a:lnTo>
                    <a:lnTo>
                      <a:pt x="21" y="6"/>
                    </a:lnTo>
                    <a:lnTo>
                      <a:pt x="22" y="7"/>
                    </a:lnTo>
                    <a:lnTo>
                      <a:pt x="22" y="7"/>
                    </a:lnTo>
                    <a:lnTo>
                      <a:pt x="32" y="14"/>
                    </a:lnTo>
                    <a:lnTo>
                      <a:pt x="32" y="14"/>
                    </a:lnTo>
                    <a:lnTo>
                      <a:pt x="42" y="22"/>
                    </a:lnTo>
                    <a:lnTo>
                      <a:pt x="42" y="22"/>
                    </a:lnTo>
                    <a:lnTo>
                      <a:pt x="43" y="22"/>
                    </a:lnTo>
                    <a:lnTo>
                      <a:pt x="47" y="19"/>
                    </a:lnTo>
                    <a:lnTo>
                      <a:pt x="48" y="20"/>
                    </a:lnTo>
                    <a:lnTo>
                      <a:pt x="39" y="32"/>
                    </a:lnTo>
                    <a:lnTo>
                      <a:pt x="36" y="31"/>
                    </a:lnTo>
                    <a:lnTo>
                      <a:pt x="36" y="31"/>
                    </a:lnTo>
                    <a:lnTo>
                      <a:pt x="39" y="28"/>
                    </a:lnTo>
                    <a:lnTo>
                      <a:pt x="39" y="26"/>
                    </a:lnTo>
                    <a:lnTo>
                      <a:pt x="39" y="26"/>
                    </a:lnTo>
                    <a:lnTo>
                      <a:pt x="30" y="20"/>
                    </a:lnTo>
                    <a:lnTo>
                      <a:pt x="30" y="20"/>
                    </a:lnTo>
                    <a:lnTo>
                      <a:pt x="28" y="20"/>
                    </a:lnTo>
                    <a:lnTo>
                      <a:pt x="27" y="20"/>
                    </a:lnTo>
                    <a:lnTo>
                      <a:pt x="21" y="30"/>
                    </a:lnTo>
                    <a:lnTo>
                      <a:pt x="21" y="30"/>
                    </a:lnTo>
                    <a:lnTo>
                      <a:pt x="21" y="31"/>
                    </a:lnTo>
                    <a:lnTo>
                      <a:pt x="22" y="32"/>
                    </a:lnTo>
                    <a:lnTo>
                      <a:pt x="22" y="32"/>
                    </a:lnTo>
                    <a:lnTo>
                      <a:pt x="30" y="38"/>
                    </a:lnTo>
                    <a:lnTo>
                      <a:pt x="30" y="38"/>
                    </a:lnTo>
                    <a:lnTo>
                      <a:pt x="32" y="38"/>
                    </a:lnTo>
                    <a:lnTo>
                      <a:pt x="34" y="36"/>
                    </a:lnTo>
                    <a:lnTo>
                      <a:pt x="36" y="37"/>
                    </a:lnTo>
                    <a:lnTo>
                      <a:pt x="27" y="49"/>
                    </a:lnTo>
                    <a:lnTo>
                      <a:pt x="25"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60">
                <a:extLst>
                  <a:ext uri="{FF2B5EF4-FFF2-40B4-BE49-F238E27FC236}">
                    <a16:creationId xmlns:a16="http://schemas.microsoft.com/office/drawing/2014/main" id="{9E7259DF-4707-BC4A-8CBD-F5075AB5910C}"/>
                  </a:ext>
                </a:extLst>
              </p:cNvPr>
              <p:cNvSpPr>
                <a:spLocks/>
              </p:cNvSpPr>
              <p:nvPr userDrawn="1"/>
            </p:nvSpPr>
            <p:spPr bwMode="auto">
              <a:xfrm>
                <a:off x="7937500" y="244475"/>
                <a:ext cx="31750" cy="31750"/>
              </a:xfrm>
              <a:custGeom>
                <a:avLst/>
                <a:gdLst>
                  <a:gd name="T0" fmla="*/ 0 w 41"/>
                  <a:gd name="T1" fmla="*/ 26 h 39"/>
                  <a:gd name="T2" fmla="*/ 10 w 41"/>
                  <a:gd name="T3" fmla="*/ 15 h 39"/>
                  <a:gd name="T4" fmla="*/ 13 w 41"/>
                  <a:gd name="T5" fmla="*/ 16 h 39"/>
                  <a:gd name="T6" fmla="*/ 13 w 41"/>
                  <a:gd name="T7" fmla="*/ 16 h 39"/>
                  <a:gd name="T8" fmla="*/ 9 w 41"/>
                  <a:gd name="T9" fmla="*/ 19 h 39"/>
                  <a:gd name="T10" fmla="*/ 10 w 41"/>
                  <a:gd name="T11" fmla="*/ 20 h 39"/>
                  <a:gd name="T12" fmla="*/ 10 w 41"/>
                  <a:gd name="T13" fmla="*/ 20 h 39"/>
                  <a:gd name="T14" fmla="*/ 23 w 41"/>
                  <a:gd name="T15" fmla="*/ 33 h 39"/>
                  <a:gd name="T16" fmla="*/ 23 w 41"/>
                  <a:gd name="T17" fmla="*/ 33 h 39"/>
                  <a:gd name="T18" fmla="*/ 25 w 41"/>
                  <a:gd name="T19" fmla="*/ 34 h 39"/>
                  <a:gd name="T20" fmla="*/ 28 w 41"/>
                  <a:gd name="T21" fmla="*/ 35 h 39"/>
                  <a:gd name="T22" fmla="*/ 32 w 41"/>
                  <a:gd name="T23" fmla="*/ 35 h 39"/>
                  <a:gd name="T24" fmla="*/ 35 w 41"/>
                  <a:gd name="T25" fmla="*/ 33 h 39"/>
                  <a:gd name="T26" fmla="*/ 35 w 41"/>
                  <a:gd name="T27" fmla="*/ 33 h 39"/>
                  <a:gd name="T28" fmla="*/ 37 w 41"/>
                  <a:gd name="T29" fmla="*/ 28 h 39"/>
                  <a:gd name="T30" fmla="*/ 37 w 41"/>
                  <a:gd name="T31" fmla="*/ 25 h 39"/>
                  <a:gd name="T32" fmla="*/ 35 w 41"/>
                  <a:gd name="T33" fmla="*/ 21 h 39"/>
                  <a:gd name="T34" fmla="*/ 31 w 41"/>
                  <a:gd name="T35" fmla="*/ 17 h 39"/>
                  <a:gd name="T36" fmla="*/ 31 w 41"/>
                  <a:gd name="T37" fmla="*/ 17 h 39"/>
                  <a:gd name="T38" fmla="*/ 22 w 41"/>
                  <a:gd name="T39" fmla="*/ 8 h 39"/>
                  <a:gd name="T40" fmla="*/ 22 w 41"/>
                  <a:gd name="T41" fmla="*/ 8 h 39"/>
                  <a:gd name="T42" fmla="*/ 20 w 41"/>
                  <a:gd name="T43" fmla="*/ 8 h 39"/>
                  <a:gd name="T44" fmla="*/ 16 w 41"/>
                  <a:gd name="T45" fmla="*/ 11 h 39"/>
                  <a:gd name="T46" fmla="*/ 15 w 41"/>
                  <a:gd name="T47" fmla="*/ 9 h 39"/>
                  <a:gd name="T48" fmla="*/ 24 w 41"/>
                  <a:gd name="T49" fmla="*/ 0 h 39"/>
                  <a:gd name="T50" fmla="*/ 25 w 41"/>
                  <a:gd name="T51" fmla="*/ 1 h 39"/>
                  <a:gd name="T52" fmla="*/ 25 w 41"/>
                  <a:gd name="T53" fmla="*/ 1 h 39"/>
                  <a:gd name="T54" fmla="*/ 23 w 41"/>
                  <a:gd name="T55" fmla="*/ 4 h 39"/>
                  <a:gd name="T56" fmla="*/ 23 w 41"/>
                  <a:gd name="T57" fmla="*/ 6 h 39"/>
                  <a:gd name="T58" fmla="*/ 23 w 41"/>
                  <a:gd name="T59" fmla="*/ 6 h 39"/>
                  <a:gd name="T60" fmla="*/ 35 w 41"/>
                  <a:gd name="T61" fmla="*/ 17 h 39"/>
                  <a:gd name="T62" fmla="*/ 35 w 41"/>
                  <a:gd name="T63" fmla="*/ 17 h 39"/>
                  <a:gd name="T64" fmla="*/ 39 w 41"/>
                  <a:gd name="T65" fmla="*/ 20 h 39"/>
                  <a:gd name="T66" fmla="*/ 41 w 41"/>
                  <a:gd name="T67" fmla="*/ 25 h 39"/>
                  <a:gd name="T68" fmla="*/ 41 w 41"/>
                  <a:gd name="T69" fmla="*/ 27 h 39"/>
                  <a:gd name="T70" fmla="*/ 41 w 41"/>
                  <a:gd name="T71" fmla="*/ 29 h 39"/>
                  <a:gd name="T72" fmla="*/ 39 w 41"/>
                  <a:gd name="T73" fmla="*/ 33 h 39"/>
                  <a:gd name="T74" fmla="*/ 36 w 41"/>
                  <a:gd name="T75" fmla="*/ 35 h 39"/>
                  <a:gd name="T76" fmla="*/ 36 w 41"/>
                  <a:gd name="T77" fmla="*/ 35 h 39"/>
                  <a:gd name="T78" fmla="*/ 33 w 41"/>
                  <a:gd name="T79" fmla="*/ 38 h 39"/>
                  <a:gd name="T80" fmla="*/ 28 w 41"/>
                  <a:gd name="T81" fmla="*/ 39 h 39"/>
                  <a:gd name="T82" fmla="*/ 24 w 41"/>
                  <a:gd name="T83" fmla="*/ 39 h 39"/>
                  <a:gd name="T84" fmla="*/ 18 w 41"/>
                  <a:gd name="T85" fmla="*/ 36 h 39"/>
                  <a:gd name="T86" fmla="*/ 18 w 41"/>
                  <a:gd name="T87" fmla="*/ 36 h 39"/>
                  <a:gd name="T88" fmla="*/ 6 w 41"/>
                  <a:gd name="T89" fmla="*/ 25 h 39"/>
                  <a:gd name="T90" fmla="*/ 6 w 41"/>
                  <a:gd name="T91" fmla="*/ 25 h 39"/>
                  <a:gd name="T92" fmla="*/ 5 w 41"/>
                  <a:gd name="T93" fmla="*/ 25 h 39"/>
                  <a:gd name="T94" fmla="*/ 1 w 41"/>
                  <a:gd name="T95" fmla="*/ 28 h 39"/>
                  <a:gd name="T96" fmla="*/ 0 w 41"/>
                  <a:gd name="T97" fmla="*/ 2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 h="39">
                    <a:moveTo>
                      <a:pt x="0" y="26"/>
                    </a:moveTo>
                    <a:lnTo>
                      <a:pt x="10" y="15"/>
                    </a:lnTo>
                    <a:lnTo>
                      <a:pt x="13" y="16"/>
                    </a:lnTo>
                    <a:lnTo>
                      <a:pt x="13" y="16"/>
                    </a:lnTo>
                    <a:lnTo>
                      <a:pt x="9" y="19"/>
                    </a:lnTo>
                    <a:lnTo>
                      <a:pt x="10" y="20"/>
                    </a:lnTo>
                    <a:lnTo>
                      <a:pt x="10" y="20"/>
                    </a:lnTo>
                    <a:lnTo>
                      <a:pt x="23" y="33"/>
                    </a:lnTo>
                    <a:lnTo>
                      <a:pt x="23" y="33"/>
                    </a:lnTo>
                    <a:lnTo>
                      <a:pt x="25" y="34"/>
                    </a:lnTo>
                    <a:lnTo>
                      <a:pt x="28" y="35"/>
                    </a:lnTo>
                    <a:lnTo>
                      <a:pt x="32" y="35"/>
                    </a:lnTo>
                    <a:lnTo>
                      <a:pt x="35" y="33"/>
                    </a:lnTo>
                    <a:lnTo>
                      <a:pt x="35" y="33"/>
                    </a:lnTo>
                    <a:lnTo>
                      <a:pt x="37" y="28"/>
                    </a:lnTo>
                    <a:lnTo>
                      <a:pt x="37" y="25"/>
                    </a:lnTo>
                    <a:lnTo>
                      <a:pt x="35" y="21"/>
                    </a:lnTo>
                    <a:lnTo>
                      <a:pt x="31" y="17"/>
                    </a:lnTo>
                    <a:lnTo>
                      <a:pt x="31" y="17"/>
                    </a:lnTo>
                    <a:lnTo>
                      <a:pt x="22" y="8"/>
                    </a:lnTo>
                    <a:lnTo>
                      <a:pt x="22" y="8"/>
                    </a:lnTo>
                    <a:lnTo>
                      <a:pt x="20" y="8"/>
                    </a:lnTo>
                    <a:lnTo>
                      <a:pt x="16" y="11"/>
                    </a:lnTo>
                    <a:lnTo>
                      <a:pt x="15" y="9"/>
                    </a:lnTo>
                    <a:lnTo>
                      <a:pt x="24" y="0"/>
                    </a:lnTo>
                    <a:lnTo>
                      <a:pt x="25" y="1"/>
                    </a:lnTo>
                    <a:lnTo>
                      <a:pt x="25" y="1"/>
                    </a:lnTo>
                    <a:lnTo>
                      <a:pt x="23" y="4"/>
                    </a:lnTo>
                    <a:lnTo>
                      <a:pt x="23" y="6"/>
                    </a:lnTo>
                    <a:lnTo>
                      <a:pt x="23" y="6"/>
                    </a:lnTo>
                    <a:lnTo>
                      <a:pt x="35" y="17"/>
                    </a:lnTo>
                    <a:lnTo>
                      <a:pt x="35" y="17"/>
                    </a:lnTo>
                    <a:lnTo>
                      <a:pt x="39" y="20"/>
                    </a:lnTo>
                    <a:lnTo>
                      <a:pt x="41" y="25"/>
                    </a:lnTo>
                    <a:lnTo>
                      <a:pt x="41" y="27"/>
                    </a:lnTo>
                    <a:lnTo>
                      <a:pt x="41" y="29"/>
                    </a:lnTo>
                    <a:lnTo>
                      <a:pt x="39" y="33"/>
                    </a:lnTo>
                    <a:lnTo>
                      <a:pt x="36" y="35"/>
                    </a:lnTo>
                    <a:lnTo>
                      <a:pt x="36" y="35"/>
                    </a:lnTo>
                    <a:lnTo>
                      <a:pt x="33" y="38"/>
                    </a:lnTo>
                    <a:lnTo>
                      <a:pt x="28" y="39"/>
                    </a:lnTo>
                    <a:lnTo>
                      <a:pt x="24" y="39"/>
                    </a:lnTo>
                    <a:lnTo>
                      <a:pt x="18" y="36"/>
                    </a:lnTo>
                    <a:lnTo>
                      <a:pt x="18" y="36"/>
                    </a:lnTo>
                    <a:lnTo>
                      <a:pt x="6" y="25"/>
                    </a:lnTo>
                    <a:lnTo>
                      <a:pt x="6" y="25"/>
                    </a:lnTo>
                    <a:lnTo>
                      <a:pt x="5" y="25"/>
                    </a:lnTo>
                    <a:lnTo>
                      <a:pt x="1" y="28"/>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61">
                <a:extLst>
                  <a:ext uri="{FF2B5EF4-FFF2-40B4-BE49-F238E27FC236}">
                    <a16:creationId xmlns:a16="http://schemas.microsoft.com/office/drawing/2014/main" id="{9979D890-E5CA-3343-81D6-ECCC5D7EDA24}"/>
                  </a:ext>
                </a:extLst>
              </p:cNvPr>
              <p:cNvSpPr>
                <a:spLocks/>
              </p:cNvSpPr>
              <p:nvPr userDrawn="1"/>
            </p:nvSpPr>
            <p:spPr bwMode="auto">
              <a:xfrm>
                <a:off x="7958138" y="220663"/>
                <a:ext cx="42863" cy="41275"/>
              </a:xfrm>
              <a:custGeom>
                <a:avLst/>
                <a:gdLst>
                  <a:gd name="T0" fmla="*/ 20 w 54"/>
                  <a:gd name="T1" fmla="*/ 51 h 52"/>
                  <a:gd name="T2" fmla="*/ 20 w 54"/>
                  <a:gd name="T3" fmla="*/ 51 h 52"/>
                  <a:gd name="T4" fmla="*/ 23 w 54"/>
                  <a:gd name="T5" fmla="*/ 48 h 52"/>
                  <a:gd name="T6" fmla="*/ 23 w 54"/>
                  <a:gd name="T7" fmla="*/ 47 h 52"/>
                  <a:gd name="T8" fmla="*/ 23 w 54"/>
                  <a:gd name="T9" fmla="*/ 47 h 52"/>
                  <a:gd name="T10" fmla="*/ 15 w 54"/>
                  <a:gd name="T11" fmla="*/ 37 h 52"/>
                  <a:gd name="T12" fmla="*/ 15 w 54"/>
                  <a:gd name="T13" fmla="*/ 37 h 52"/>
                  <a:gd name="T14" fmla="*/ 7 w 54"/>
                  <a:gd name="T15" fmla="*/ 27 h 52"/>
                  <a:gd name="T16" fmla="*/ 7 w 54"/>
                  <a:gd name="T17" fmla="*/ 27 h 52"/>
                  <a:gd name="T18" fmla="*/ 6 w 54"/>
                  <a:gd name="T19" fmla="*/ 26 h 52"/>
                  <a:gd name="T20" fmla="*/ 1 w 54"/>
                  <a:gd name="T21" fmla="*/ 30 h 52"/>
                  <a:gd name="T22" fmla="*/ 0 w 54"/>
                  <a:gd name="T23" fmla="*/ 27 h 52"/>
                  <a:gd name="T24" fmla="*/ 9 w 54"/>
                  <a:gd name="T25" fmla="*/ 20 h 52"/>
                  <a:gd name="T26" fmla="*/ 9 w 54"/>
                  <a:gd name="T27" fmla="*/ 20 h 52"/>
                  <a:gd name="T28" fmla="*/ 10 w 54"/>
                  <a:gd name="T29" fmla="*/ 21 h 52"/>
                  <a:gd name="T30" fmla="*/ 33 w 54"/>
                  <a:gd name="T31" fmla="*/ 33 h 52"/>
                  <a:gd name="T32" fmla="*/ 33 w 54"/>
                  <a:gd name="T33" fmla="*/ 33 h 52"/>
                  <a:gd name="T34" fmla="*/ 24 w 54"/>
                  <a:gd name="T35" fmla="*/ 8 h 52"/>
                  <a:gd name="T36" fmla="*/ 33 w 54"/>
                  <a:gd name="T37" fmla="*/ 0 h 52"/>
                  <a:gd name="T38" fmla="*/ 34 w 54"/>
                  <a:gd name="T39" fmla="*/ 1 h 52"/>
                  <a:gd name="T40" fmla="*/ 34 w 54"/>
                  <a:gd name="T41" fmla="*/ 1 h 52"/>
                  <a:gd name="T42" fmla="*/ 31 w 54"/>
                  <a:gd name="T43" fmla="*/ 5 h 52"/>
                  <a:gd name="T44" fmla="*/ 31 w 54"/>
                  <a:gd name="T45" fmla="*/ 6 h 52"/>
                  <a:gd name="T46" fmla="*/ 31 w 54"/>
                  <a:gd name="T47" fmla="*/ 6 h 52"/>
                  <a:gd name="T48" fmla="*/ 31 w 54"/>
                  <a:gd name="T49" fmla="*/ 6 h 52"/>
                  <a:gd name="T50" fmla="*/ 40 w 54"/>
                  <a:gd name="T51" fmla="*/ 16 h 52"/>
                  <a:gd name="T52" fmla="*/ 40 w 54"/>
                  <a:gd name="T53" fmla="*/ 16 h 52"/>
                  <a:gd name="T54" fmla="*/ 48 w 54"/>
                  <a:gd name="T55" fmla="*/ 25 h 52"/>
                  <a:gd name="T56" fmla="*/ 48 w 54"/>
                  <a:gd name="T57" fmla="*/ 25 h 52"/>
                  <a:gd name="T58" fmla="*/ 49 w 54"/>
                  <a:gd name="T59" fmla="*/ 25 h 52"/>
                  <a:gd name="T60" fmla="*/ 53 w 54"/>
                  <a:gd name="T61" fmla="*/ 23 h 52"/>
                  <a:gd name="T62" fmla="*/ 54 w 54"/>
                  <a:gd name="T63" fmla="*/ 24 h 52"/>
                  <a:gd name="T64" fmla="*/ 42 w 54"/>
                  <a:gd name="T65" fmla="*/ 35 h 52"/>
                  <a:gd name="T66" fmla="*/ 41 w 54"/>
                  <a:gd name="T67" fmla="*/ 33 h 52"/>
                  <a:gd name="T68" fmla="*/ 41 w 54"/>
                  <a:gd name="T69" fmla="*/ 33 h 52"/>
                  <a:gd name="T70" fmla="*/ 43 w 54"/>
                  <a:gd name="T71" fmla="*/ 31 h 52"/>
                  <a:gd name="T72" fmla="*/ 43 w 54"/>
                  <a:gd name="T73" fmla="*/ 29 h 52"/>
                  <a:gd name="T74" fmla="*/ 26 w 54"/>
                  <a:gd name="T75" fmla="*/ 9 h 52"/>
                  <a:gd name="T76" fmla="*/ 26 w 54"/>
                  <a:gd name="T77" fmla="*/ 9 h 52"/>
                  <a:gd name="T78" fmla="*/ 36 w 54"/>
                  <a:gd name="T79" fmla="*/ 35 h 52"/>
                  <a:gd name="T80" fmla="*/ 36 w 54"/>
                  <a:gd name="T81" fmla="*/ 35 h 52"/>
                  <a:gd name="T82" fmla="*/ 37 w 54"/>
                  <a:gd name="T83" fmla="*/ 38 h 52"/>
                  <a:gd name="T84" fmla="*/ 35 w 54"/>
                  <a:gd name="T85" fmla="*/ 40 h 52"/>
                  <a:gd name="T86" fmla="*/ 35 w 54"/>
                  <a:gd name="T87" fmla="*/ 40 h 52"/>
                  <a:gd name="T88" fmla="*/ 33 w 54"/>
                  <a:gd name="T89" fmla="*/ 39 h 52"/>
                  <a:gd name="T90" fmla="*/ 8 w 54"/>
                  <a:gd name="T91" fmla="*/ 25 h 52"/>
                  <a:gd name="T92" fmla="*/ 8 w 54"/>
                  <a:gd name="T93" fmla="*/ 25 h 52"/>
                  <a:gd name="T94" fmla="*/ 23 w 54"/>
                  <a:gd name="T95" fmla="*/ 41 h 52"/>
                  <a:gd name="T96" fmla="*/ 23 w 54"/>
                  <a:gd name="T97" fmla="*/ 41 h 52"/>
                  <a:gd name="T98" fmla="*/ 25 w 54"/>
                  <a:gd name="T99" fmla="*/ 44 h 52"/>
                  <a:gd name="T100" fmla="*/ 25 w 54"/>
                  <a:gd name="T101" fmla="*/ 44 h 52"/>
                  <a:gd name="T102" fmla="*/ 27 w 54"/>
                  <a:gd name="T103" fmla="*/ 44 h 52"/>
                  <a:gd name="T104" fmla="*/ 31 w 54"/>
                  <a:gd name="T105" fmla="*/ 42 h 52"/>
                  <a:gd name="T106" fmla="*/ 32 w 54"/>
                  <a:gd name="T107" fmla="*/ 44 h 52"/>
                  <a:gd name="T108" fmla="*/ 22 w 54"/>
                  <a:gd name="T109" fmla="*/ 52 h 52"/>
                  <a:gd name="T110" fmla="*/ 20 w 54"/>
                  <a:gd name="T111" fmla="*/ 5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 h="52">
                    <a:moveTo>
                      <a:pt x="20" y="51"/>
                    </a:moveTo>
                    <a:lnTo>
                      <a:pt x="20" y="51"/>
                    </a:lnTo>
                    <a:lnTo>
                      <a:pt x="23" y="48"/>
                    </a:lnTo>
                    <a:lnTo>
                      <a:pt x="23" y="47"/>
                    </a:lnTo>
                    <a:lnTo>
                      <a:pt x="23" y="47"/>
                    </a:lnTo>
                    <a:lnTo>
                      <a:pt x="15" y="37"/>
                    </a:lnTo>
                    <a:lnTo>
                      <a:pt x="15" y="37"/>
                    </a:lnTo>
                    <a:lnTo>
                      <a:pt x="7" y="27"/>
                    </a:lnTo>
                    <a:lnTo>
                      <a:pt x="7" y="27"/>
                    </a:lnTo>
                    <a:lnTo>
                      <a:pt x="6" y="26"/>
                    </a:lnTo>
                    <a:lnTo>
                      <a:pt x="1" y="30"/>
                    </a:lnTo>
                    <a:lnTo>
                      <a:pt x="0" y="27"/>
                    </a:lnTo>
                    <a:lnTo>
                      <a:pt x="9" y="20"/>
                    </a:lnTo>
                    <a:lnTo>
                      <a:pt x="9" y="20"/>
                    </a:lnTo>
                    <a:lnTo>
                      <a:pt x="10" y="21"/>
                    </a:lnTo>
                    <a:lnTo>
                      <a:pt x="33" y="33"/>
                    </a:lnTo>
                    <a:lnTo>
                      <a:pt x="33" y="33"/>
                    </a:lnTo>
                    <a:lnTo>
                      <a:pt x="24" y="8"/>
                    </a:lnTo>
                    <a:lnTo>
                      <a:pt x="33" y="0"/>
                    </a:lnTo>
                    <a:lnTo>
                      <a:pt x="34" y="1"/>
                    </a:lnTo>
                    <a:lnTo>
                      <a:pt x="34" y="1"/>
                    </a:lnTo>
                    <a:lnTo>
                      <a:pt x="31" y="5"/>
                    </a:lnTo>
                    <a:lnTo>
                      <a:pt x="31" y="6"/>
                    </a:lnTo>
                    <a:lnTo>
                      <a:pt x="31" y="6"/>
                    </a:lnTo>
                    <a:lnTo>
                      <a:pt x="31" y="6"/>
                    </a:lnTo>
                    <a:lnTo>
                      <a:pt x="40" y="16"/>
                    </a:lnTo>
                    <a:lnTo>
                      <a:pt x="40" y="16"/>
                    </a:lnTo>
                    <a:lnTo>
                      <a:pt x="48" y="25"/>
                    </a:lnTo>
                    <a:lnTo>
                      <a:pt x="48" y="25"/>
                    </a:lnTo>
                    <a:lnTo>
                      <a:pt x="49" y="25"/>
                    </a:lnTo>
                    <a:lnTo>
                      <a:pt x="53" y="23"/>
                    </a:lnTo>
                    <a:lnTo>
                      <a:pt x="54" y="24"/>
                    </a:lnTo>
                    <a:lnTo>
                      <a:pt x="42" y="35"/>
                    </a:lnTo>
                    <a:lnTo>
                      <a:pt x="41" y="33"/>
                    </a:lnTo>
                    <a:lnTo>
                      <a:pt x="41" y="33"/>
                    </a:lnTo>
                    <a:lnTo>
                      <a:pt x="43" y="31"/>
                    </a:lnTo>
                    <a:lnTo>
                      <a:pt x="43" y="29"/>
                    </a:lnTo>
                    <a:lnTo>
                      <a:pt x="26" y="9"/>
                    </a:lnTo>
                    <a:lnTo>
                      <a:pt x="26" y="9"/>
                    </a:lnTo>
                    <a:lnTo>
                      <a:pt x="36" y="35"/>
                    </a:lnTo>
                    <a:lnTo>
                      <a:pt x="36" y="35"/>
                    </a:lnTo>
                    <a:lnTo>
                      <a:pt x="37" y="38"/>
                    </a:lnTo>
                    <a:lnTo>
                      <a:pt x="35" y="40"/>
                    </a:lnTo>
                    <a:lnTo>
                      <a:pt x="35" y="40"/>
                    </a:lnTo>
                    <a:lnTo>
                      <a:pt x="33" y="39"/>
                    </a:lnTo>
                    <a:lnTo>
                      <a:pt x="8" y="25"/>
                    </a:lnTo>
                    <a:lnTo>
                      <a:pt x="8" y="25"/>
                    </a:lnTo>
                    <a:lnTo>
                      <a:pt x="23" y="41"/>
                    </a:lnTo>
                    <a:lnTo>
                      <a:pt x="23" y="41"/>
                    </a:lnTo>
                    <a:lnTo>
                      <a:pt x="25" y="44"/>
                    </a:lnTo>
                    <a:lnTo>
                      <a:pt x="25" y="44"/>
                    </a:lnTo>
                    <a:lnTo>
                      <a:pt x="27" y="44"/>
                    </a:lnTo>
                    <a:lnTo>
                      <a:pt x="31" y="42"/>
                    </a:lnTo>
                    <a:lnTo>
                      <a:pt x="32" y="44"/>
                    </a:lnTo>
                    <a:lnTo>
                      <a:pt x="22" y="52"/>
                    </a:lnTo>
                    <a:lnTo>
                      <a:pt x="20"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62">
                <a:extLst>
                  <a:ext uri="{FF2B5EF4-FFF2-40B4-BE49-F238E27FC236}">
                    <a16:creationId xmlns:a16="http://schemas.microsoft.com/office/drawing/2014/main" id="{1337016F-5A55-D74D-96D8-992511F256F0}"/>
                  </a:ext>
                </a:extLst>
              </p:cNvPr>
              <p:cNvSpPr>
                <a:spLocks noEditPoints="1"/>
              </p:cNvSpPr>
              <p:nvPr userDrawn="1"/>
            </p:nvSpPr>
            <p:spPr bwMode="auto">
              <a:xfrm>
                <a:off x="7999413" y="207963"/>
                <a:ext cx="25400" cy="30162"/>
              </a:xfrm>
              <a:custGeom>
                <a:avLst/>
                <a:gdLst>
                  <a:gd name="T0" fmla="*/ 15 w 34"/>
                  <a:gd name="T1" fmla="*/ 15 h 37"/>
                  <a:gd name="T2" fmla="*/ 15 w 34"/>
                  <a:gd name="T3" fmla="*/ 15 h 37"/>
                  <a:gd name="T4" fmla="*/ 15 w 34"/>
                  <a:gd name="T5" fmla="*/ 14 h 37"/>
                  <a:gd name="T6" fmla="*/ 15 w 34"/>
                  <a:gd name="T7" fmla="*/ 14 h 37"/>
                  <a:gd name="T8" fmla="*/ 14 w 34"/>
                  <a:gd name="T9" fmla="*/ 14 h 37"/>
                  <a:gd name="T10" fmla="*/ 3 w 34"/>
                  <a:gd name="T11" fmla="*/ 6 h 37"/>
                  <a:gd name="T12" fmla="*/ 7 w 34"/>
                  <a:gd name="T13" fmla="*/ 19 h 37"/>
                  <a:gd name="T14" fmla="*/ 7 w 34"/>
                  <a:gd name="T15" fmla="*/ 19 h 37"/>
                  <a:gd name="T16" fmla="*/ 7 w 34"/>
                  <a:gd name="T17" fmla="*/ 20 h 37"/>
                  <a:gd name="T18" fmla="*/ 7 w 34"/>
                  <a:gd name="T19" fmla="*/ 20 h 37"/>
                  <a:gd name="T20" fmla="*/ 7 w 34"/>
                  <a:gd name="T21" fmla="*/ 20 h 37"/>
                  <a:gd name="T22" fmla="*/ 15 w 34"/>
                  <a:gd name="T23" fmla="*/ 15 h 37"/>
                  <a:gd name="T24" fmla="*/ 3 w 34"/>
                  <a:gd name="T25" fmla="*/ 36 h 37"/>
                  <a:gd name="T26" fmla="*/ 3 w 34"/>
                  <a:gd name="T27" fmla="*/ 36 h 37"/>
                  <a:gd name="T28" fmla="*/ 6 w 34"/>
                  <a:gd name="T29" fmla="*/ 35 h 37"/>
                  <a:gd name="T30" fmla="*/ 7 w 34"/>
                  <a:gd name="T31" fmla="*/ 32 h 37"/>
                  <a:gd name="T32" fmla="*/ 6 w 34"/>
                  <a:gd name="T33" fmla="*/ 28 h 37"/>
                  <a:gd name="T34" fmla="*/ 1 w 34"/>
                  <a:gd name="T35" fmla="*/ 6 h 37"/>
                  <a:gd name="T36" fmla="*/ 1 w 34"/>
                  <a:gd name="T37" fmla="*/ 6 h 37"/>
                  <a:gd name="T38" fmla="*/ 0 w 34"/>
                  <a:gd name="T39" fmla="*/ 1 h 37"/>
                  <a:gd name="T40" fmla="*/ 2 w 34"/>
                  <a:gd name="T41" fmla="*/ 0 h 37"/>
                  <a:gd name="T42" fmla="*/ 2 w 34"/>
                  <a:gd name="T43" fmla="*/ 0 h 37"/>
                  <a:gd name="T44" fmla="*/ 7 w 34"/>
                  <a:gd name="T45" fmla="*/ 3 h 37"/>
                  <a:gd name="T46" fmla="*/ 27 w 34"/>
                  <a:gd name="T47" fmla="*/ 17 h 37"/>
                  <a:gd name="T48" fmla="*/ 27 w 34"/>
                  <a:gd name="T49" fmla="*/ 17 h 37"/>
                  <a:gd name="T50" fmla="*/ 29 w 34"/>
                  <a:gd name="T51" fmla="*/ 18 h 37"/>
                  <a:gd name="T52" fmla="*/ 33 w 34"/>
                  <a:gd name="T53" fmla="*/ 17 h 37"/>
                  <a:gd name="T54" fmla="*/ 34 w 34"/>
                  <a:gd name="T55" fmla="*/ 19 h 37"/>
                  <a:gd name="T56" fmla="*/ 20 w 34"/>
                  <a:gd name="T57" fmla="*/ 27 h 37"/>
                  <a:gd name="T58" fmla="*/ 20 w 34"/>
                  <a:gd name="T59" fmla="*/ 26 h 37"/>
                  <a:gd name="T60" fmla="*/ 20 w 34"/>
                  <a:gd name="T61" fmla="*/ 26 h 37"/>
                  <a:gd name="T62" fmla="*/ 23 w 34"/>
                  <a:gd name="T63" fmla="*/ 22 h 37"/>
                  <a:gd name="T64" fmla="*/ 24 w 34"/>
                  <a:gd name="T65" fmla="*/ 22 h 37"/>
                  <a:gd name="T66" fmla="*/ 23 w 34"/>
                  <a:gd name="T67" fmla="*/ 21 h 37"/>
                  <a:gd name="T68" fmla="*/ 23 w 34"/>
                  <a:gd name="T69" fmla="*/ 21 h 37"/>
                  <a:gd name="T70" fmla="*/ 17 w 34"/>
                  <a:gd name="T71" fmla="*/ 17 h 37"/>
                  <a:gd name="T72" fmla="*/ 17 w 34"/>
                  <a:gd name="T73" fmla="*/ 17 h 37"/>
                  <a:gd name="T74" fmla="*/ 17 w 34"/>
                  <a:gd name="T75" fmla="*/ 17 h 37"/>
                  <a:gd name="T76" fmla="*/ 17 w 34"/>
                  <a:gd name="T77" fmla="*/ 17 h 37"/>
                  <a:gd name="T78" fmla="*/ 10 w 34"/>
                  <a:gd name="T79" fmla="*/ 21 h 37"/>
                  <a:gd name="T80" fmla="*/ 10 w 34"/>
                  <a:gd name="T81" fmla="*/ 21 h 37"/>
                  <a:gd name="T82" fmla="*/ 8 w 34"/>
                  <a:gd name="T83" fmla="*/ 22 h 37"/>
                  <a:gd name="T84" fmla="*/ 8 w 34"/>
                  <a:gd name="T85" fmla="*/ 24 h 37"/>
                  <a:gd name="T86" fmla="*/ 8 w 34"/>
                  <a:gd name="T87" fmla="*/ 24 h 37"/>
                  <a:gd name="T88" fmla="*/ 9 w 34"/>
                  <a:gd name="T89" fmla="*/ 30 h 37"/>
                  <a:gd name="T90" fmla="*/ 9 w 34"/>
                  <a:gd name="T91" fmla="*/ 30 h 37"/>
                  <a:gd name="T92" fmla="*/ 10 w 34"/>
                  <a:gd name="T93" fmla="*/ 30 h 37"/>
                  <a:gd name="T94" fmla="*/ 15 w 34"/>
                  <a:gd name="T95" fmla="*/ 29 h 37"/>
                  <a:gd name="T96" fmla="*/ 16 w 34"/>
                  <a:gd name="T97" fmla="*/ 30 h 37"/>
                  <a:gd name="T98" fmla="*/ 5 w 34"/>
                  <a:gd name="T99" fmla="*/ 37 h 37"/>
                  <a:gd name="T100" fmla="*/ 3 w 34"/>
                  <a:gd name="T101"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 h="37">
                    <a:moveTo>
                      <a:pt x="15" y="15"/>
                    </a:moveTo>
                    <a:lnTo>
                      <a:pt x="15" y="15"/>
                    </a:lnTo>
                    <a:lnTo>
                      <a:pt x="15" y="14"/>
                    </a:lnTo>
                    <a:lnTo>
                      <a:pt x="15" y="14"/>
                    </a:lnTo>
                    <a:lnTo>
                      <a:pt x="14" y="14"/>
                    </a:lnTo>
                    <a:lnTo>
                      <a:pt x="3" y="6"/>
                    </a:lnTo>
                    <a:lnTo>
                      <a:pt x="7" y="19"/>
                    </a:lnTo>
                    <a:lnTo>
                      <a:pt x="7" y="19"/>
                    </a:lnTo>
                    <a:lnTo>
                      <a:pt x="7" y="20"/>
                    </a:lnTo>
                    <a:lnTo>
                      <a:pt x="7" y="20"/>
                    </a:lnTo>
                    <a:lnTo>
                      <a:pt x="7" y="20"/>
                    </a:lnTo>
                    <a:lnTo>
                      <a:pt x="15" y="15"/>
                    </a:lnTo>
                    <a:close/>
                    <a:moveTo>
                      <a:pt x="3" y="36"/>
                    </a:moveTo>
                    <a:lnTo>
                      <a:pt x="3" y="36"/>
                    </a:lnTo>
                    <a:lnTo>
                      <a:pt x="6" y="35"/>
                    </a:lnTo>
                    <a:lnTo>
                      <a:pt x="7" y="32"/>
                    </a:lnTo>
                    <a:lnTo>
                      <a:pt x="6" y="28"/>
                    </a:lnTo>
                    <a:lnTo>
                      <a:pt x="1" y="6"/>
                    </a:lnTo>
                    <a:lnTo>
                      <a:pt x="1" y="6"/>
                    </a:lnTo>
                    <a:lnTo>
                      <a:pt x="0" y="1"/>
                    </a:lnTo>
                    <a:lnTo>
                      <a:pt x="2" y="0"/>
                    </a:lnTo>
                    <a:lnTo>
                      <a:pt x="2" y="0"/>
                    </a:lnTo>
                    <a:lnTo>
                      <a:pt x="7" y="3"/>
                    </a:lnTo>
                    <a:lnTo>
                      <a:pt x="27" y="17"/>
                    </a:lnTo>
                    <a:lnTo>
                      <a:pt x="27" y="17"/>
                    </a:lnTo>
                    <a:lnTo>
                      <a:pt x="29" y="18"/>
                    </a:lnTo>
                    <a:lnTo>
                      <a:pt x="33" y="17"/>
                    </a:lnTo>
                    <a:lnTo>
                      <a:pt x="34" y="19"/>
                    </a:lnTo>
                    <a:lnTo>
                      <a:pt x="20" y="27"/>
                    </a:lnTo>
                    <a:lnTo>
                      <a:pt x="20" y="26"/>
                    </a:lnTo>
                    <a:lnTo>
                      <a:pt x="20" y="26"/>
                    </a:lnTo>
                    <a:lnTo>
                      <a:pt x="23" y="22"/>
                    </a:lnTo>
                    <a:lnTo>
                      <a:pt x="24" y="22"/>
                    </a:lnTo>
                    <a:lnTo>
                      <a:pt x="23" y="21"/>
                    </a:lnTo>
                    <a:lnTo>
                      <a:pt x="23" y="21"/>
                    </a:lnTo>
                    <a:lnTo>
                      <a:pt x="17" y="17"/>
                    </a:lnTo>
                    <a:lnTo>
                      <a:pt x="17" y="17"/>
                    </a:lnTo>
                    <a:lnTo>
                      <a:pt x="17" y="17"/>
                    </a:lnTo>
                    <a:lnTo>
                      <a:pt x="17" y="17"/>
                    </a:lnTo>
                    <a:lnTo>
                      <a:pt x="10" y="21"/>
                    </a:lnTo>
                    <a:lnTo>
                      <a:pt x="10" y="21"/>
                    </a:lnTo>
                    <a:lnTo>
                      <a:pt x="8" y="22"/>
                    </a:lnTo>
                    <a:lnTo>
                      <a:pt x="8" y="24"/>
                    </a:lnTo>
                    <a:lnTo>
                      <a:pt x="8" y="24"/>
                    </a:lnTo>
                    <a:lnTo>
                      <a:pt x="9" y="30"/>
                    </a:lnTo>
                    <a:lnTo>
                      <a:pt x="9" y="30"/>
                    </a:lnTo>
                    <a:lnTo>
                      <a:pt x="10" y="30"/>
                    </a:lnTo>
                    <a:lnTo>
                      <a:pt x="15" y="29"/>
                    </a:lnTo>
                    <a:lnTo>
                      <a:pt x="16" y="30"/>
                    </a:lnTo>
                    <a:lnTo>
                      <a:pt x="5" y="37"/>
                    </a:lnTo>
                    <a:lnTo>
                      <a:pt x="3"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63">
                <a:extLst>
                  <a:ext uri="{FF2B5EF4-FFF2-40B4-BE49-F238E27FC236}">
                    <a16:creationId xmlns:a16="http://schemas.microsoft.com/office/drawing/2014/main" id="{A7182B47-329A-DD40-BD9B-477F37005207}"/>
                  </a:ext>
                </a:extLst>
              </p:cNvPr>
              <p:cNvSpPr>
                <a:spLocks/>
              </p:cNvSpPr>
              <p:nvPr userDrawn="1"/>
            </p:nvSpPr>
            <p:spPr bwMode="auto">
              <a:xfrm>
                <a:off x="8015288" y="187325"/>
                <a:ext cx="31750" cy="34925"/>
              </a:xfrm>
              <a:custGeom>
                <a:avLst/>
                <a:gdLst>
                  <a:gd name="T0" fmla="*/ 13 w 39"/>
                  <a:gd name="T1" fmla="*/ 42 h 45"/>
                  <a:gd name="T2" fmla="*/ 13 w 39"/>
                  <a:gd name="T3" fmla="*/ 42 h 45"/>
                  <a:gd name="T4" fmla="*/ 17 w 39"/>
                  <a:gd name="T5" fmla="*/ 40 h 45"/>
                  <a:gd name="T6" fmla="*/ 17 w 39"/>
                  <a:gd name="T7" fmla="*/ 39 h 45"/>
                  <a:gd name="T8" fmla="*/ 17 w 39"/>
                  <a:gd name="T9" fmla="*/ 39 h 45"/>
                  <a:gd name="T10" fmla="*/ 11 w 39"/>
                  <a:gd name="T11" fmla="*/ 28 h 45"/>
                  <a:gd name="T12" fmla="*/ 11 w 39"/>
                  <a:gd name="T13" fmla="*/ 28 h 45"/>
                  <a:gd name="T14" fmla="*/ 5 w 39"/>
                  <a:gd name="T15" fmla="*/ 16 h 45"/>
                  <a:gd name="T16" fmla="*/ 5 w 39"/>
                  <a:gd name="T17" fmla="*/ 16 h 45"/>
                  <a:gd name="T18" fmla="*/ 4 w 39"/>
                  <a:gd name="T19" fmla="*/ 16 h 45"/>
                  <a:gd name="T20" fmla="*/ 0 w 39"/>
                  <a:gd name="T21" fmla="*/ 17 h 45"/>
                  <a:gd name="T22" fmla="*/ 0 w 39"/>
                  <a:gd name="T23" fmla="*/ 15 h 45"/>
                  <a:gd name="T24" fmla="*/ 7 w 39"/>
                  <a:gd name="T25" fmla="*/ 11 h 45"/>
                  <a:gd name="T26" fmla="*/ 7 w 39"/>
                  <a:gd name="T27" fmla="*/ 11 h 45"/>
                  <a:gd name="T28" fmla="*/ 10 w 39"/>
                  <a:gd name="T29" fmla="*/ 13 h 45"/>
                  <a:gd name="T30" fmla="*/ 32 w 39"/>
                  <a:gd name="T31" fmla="*/ 25 h 45"/>
                  <a:gd name="T32" fmla="*/ 32 w 39"/>
                  <a:gd name="T33" fmla="*/ 25 h 45"/>
                  <a:gd name="T34" fmla="*/ 29 w 39"/>
                  <a:gd name="T35" fmla="*/ 19 h 45"/>
                  <a:gd name="T36" fmla="*/ 29 w 39"/>
                  <a:gd name="T37" fmla="*/ 19 h 45"/>
                  <a:gd name="T38" fmla="*/ 23 w 39"/>
                  <a:gd name="T39" fmla="*/ 7 h 45"/>
                  <a:gd name="T40" fmla="*/ 23 w 39"/>
                  <a:gd name="T41" fmla="*/ 7 h 45"/>
                  <a:gd name="T42" fmla="*/ 23 w 39"/>
                  <a:gd name="T43" fmla="*/ 7 h 45"/>
                  <a:gd name="T44" fmla="*/ 22 w 39"/>
                  <a:gd name="T45" fmla="*/ 7 h 45"/>
                  <a:gd name="T46" fmla="*/ 18 w 39"/>
                  <a:gd name="T47" fmla="*/ 8 h 45"/>
                  <a:gd name="T48" fmla="*/ 17 w 39"/>
                  <a:gd name="T49" fmla="*/ 6 h 45"/>
                  <a:gd name="T50" fmla="*/ 29 w 39"/>
                  <a:gd name="T51" fmla="*/ 0 h 45"/>
                  <a:gd name="T52" fmla="*/ 30 w 39"/>
                  <a:gd name="T53" fmla="*/ 3 h 45"/>
                  <a:gd name="T54" fmla="*/ 30 w 39"/>
                  <a:gd name="T55" fmla="*/ 3 h 45"/>
                  <a:gd name="T56" fmla="*/ 27 w 39"/>
                  <a:gd name="T57" fmla="*/ 5 h 45"/>
                  <a:gd name="T58" fmla="*/ 26 w 39"/>
                  <a:gd name="T59" fmla="*/ 6 h 45"/>
                  <a:gd name="T60" fmla="*/ 27 w 39"/>
                  <a:gd name="T61" fmla="*/ 7 h 45"/>
                  <a:gd name="T62" fmla="*/ 27 w 39"/>
                  <a:gd name="T63" fmla="*/ 7 h 45"/>
                  <a:gd name="T64" fmla="*/ 30 w 39"/>
                  <a:gd name="T65" fmla="*/ 14 h 45"/>
                  <a:gd name="T66" fmla="*/ 30 w 39"/>
                  <a:gd name="T67" fmla="*/ 14 h 45"/>
                  <a:gd name="T68" fmla="*/ 39 w 39"/>
                  <a:gd name="T69" fmla="*/ 32 h 45"/>
                  <a:gd name="T70" fmla="*/ 36 w 39"/>
                  <a:gd name="T71" fmla="*/ 34 h 45"/>
                  <a:gd name="T72" fmla="*/ 36 w 39"/>
                  <a:gd name="T73" fmla="*/ 34 h 45"/>
                  <a:gd name="T74" fmla="*/ 27 w 39"/>
                  <a:gd name="T75" fmla="*/ 28 h 45"/>
                  <a:gd name="T76" fmla="*/ 9 w 39"/>
                  <a:gd name="T77" fmla="*/ 19 h 45"/>
                  <a:gd name="T78" fmla="*/ 9 w 39"/>
                  <a:gd name="T79" fmla="*/ 19 h 45"/>
                  <a:gd name="T80" fmla="*/ 13 w 39"/>
                  <a:gd name="T81" fmla="*/ 27 h 45"/>
                  <a:gd name="T82" fmla="*/ 13 w 39"/>
                  <a:gd name="T83" fmla="*/ 27 h 45"/>
                  <a:gd name="T84" fmla="*/ 19 w 39"/>
                  <a:gd name="T85" fmla="*/ 38 h 45"/>
                  <a:gd name="T86" fmla="*/ 19 w 39"/>
                  <a:gd name="T87" fmla="*/ 38 h 45"/>
                  <a:gd name="T88" fmla="*/ 19 w 39"/>
                  <a:gd name="T89" fmla="*/ 39 h 45"/>
                  <a:gd name="T90" fmla="*/ 20 w 39"/>
                  <a:gd name="T91" fmla="*/ 39 h 45"/>
                  <a:gd name="T92" fmla="*/ 26 w 39"/>
                  <a:gd name="T93" fmla="*/ 37 h 45"/>
                  <a:gd name="T94" fmla="*/ 26 w 39"/>
                  <a:gd name="T95" fmla="*/ 39 h 45"/>
                  <a:gd name="T96" fmla="*/ 13 w 39"/>
                  <a:gd name="T97" fmla="*/ 45 h 45"/>
                  <a:gd name="T98" fmla="*/ 13 w 39"/>
                  <a:gd name="T99" fmla="*/ 4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45">
                    <a:moveTo>
                      <a:pt x="13" y="42"/>
                    </a:moveTo>
                    <a:lnTo>
                      <a:pt x="13" y="42"/>
                    </a:lnTo>
                    <a:lnTo>
                      <a:pt x="17" y="40"/>
                    </a:lnTo>
                    <a:lnTo>
                      <a:pt x="17" y="39"/>
                    </a:lnTo>
                    <a:lnTo>
                      <a:pt x="17" y="39"/>
                    </a:lnTo>
                    <a:lnTo>
                      <a:pt x="11" y="28"/>
                    </a:lnTo>
                    <a:lnTo>
                      <a:pt x="11" y="28"/>
                    </a:lnTo>
                    <a:lnTo>
                      <a:pt x="5" y="16"/>
                    </a:lnTo>
                    <a:lnTo>
                      <a:pt x="5" y="16"/>
                    </a:lnTo>
                    <a:lnTo>
                      <a:pt x="4" y="16"/>
                    </a:lnTo>
                    <a:lnTo>
                      <a:pt x="0" y="17"/>
                    </a:lnTo>
                    <a:lnTo>
                      <a:pt x="0" y="15"/>
                    </a:lnTo>
                    <a:lnTo>
                      <a:pt x="7" y="11"/>
                    </a:lnTo>
                    <a:lnTo>
                      <a:pt x="7" y="11"/>
                    </a:lnTo>
                    <a:lnTo>
                      <a:pt x="10" y="13"/>
                    </a:lnTo>
                    <a:lnTo>
                      <a:pt x="32" y="25"/>
                    </a:lnTo>
                    <a:lnTo>
                      <a:pt x="32" y="25"/>
                    </a:lnTo>
                    <a:lnTo>
                      <a:pt x="29" y="19"/>
                    </a:lnTo>
                    <a:lnTo>
                      <a:pt x="29" y="19"/>
                    </a:lnTo>
                    <a:lnTo>
                      <a:pt x="23" y="7"/>
                    </a:lnTo>
                    <a:lnTo>
                      <a:pt x="23" y="7"/>
                    </a:lnTo>
                    <a:lnTo>
                      <a:pt x="23" y="7"/>
                    </a:lnTo>
                    <a:lnTo>
                      <a:pt x="22" y="7"/>
                    </a:lnTo>
                    <a:lnTo>
                      <a:pt x="18" y="8"/>
                    </a:lnTo>
                    <a:lnTo>
                      <a:pt x="17" y="6"/>
                    </a:lnTo>
                    <a:lnTo>
                      <a:pt x="29" y="0"/>
                    </a:lnTo>
                    <a:lnTo>
                      <a:pt x="30" y="3"/>
                    </a:lnTo>
                    <a:lnTo>
                      <a:pt x="30" y="3"/>
                    </a:lnTo>
                    <a:lnTo>
                      <a:pt x="27" y="5"/>
                    </a:lnTo>
                    <a:lnTo>
                      <a:pt x="26" y="6"/>
                    </a:lnTo>
                    <a:lnTo>
                      <a:pt x="27" y="7"/>
                    </a:lnTo>
                    <a:lnTo>
                      <a:pt x="27" y="7"/>
                    </a:lnTo>
                    <a:lnTo>
                      <a:pt x="30" y="14"/>
                    </a:lnTo>
                    <a:lnTo>
                      <a:pt x="30" y="14"/>
                    </a:lnTo>
                    <a:lnTo>
                      <a:pt x="39" y="32"/>
                    </a:lnTo>
                    <a:lnTo>
                      <a:pt x="36" y="34"/>
                    </a:lnTo>
                    <a:lnTo>
                      <a:pt x="36" y="34"/>
                    </a:lnTo>
                    <a:lnTo>
                      <a:pt x="27" y="28"/>
                    </a:lnTo>
                    <a:lnTo>
                      <a:pt x="9" y="19"/>
                    </a:lnTo>
                    <a:lnTo>
                      <a:pt x="9" y="19"/>
                    </a:lnTo>
                    <a:lnTo>
                      <a:pt x="13" y="27"/>
                    </a:lnTo>
                    <a:lnTo>
                      <a:pt x="13" y="27"/>
                    </a:lnTo>
                    <a:lnTo>
                      <a:pt x="19" y="38"/>
                    </a:lnTo>
                    <a:lnTo>
                      <a:pt x="19" y="38"/>
                    </a:lnTo>
                    <a:lnTo>
                      <a:pt x="19" y="39"/>
                    </a:lnTo>
                    <a:lnTo>
                      <a:pt x="20" y="39"/>
                    </a:lnTo>
                    <a:lnTo>
                      <a:pt x="26" y="37"/>
                    </a:lnTo>
                    <a:lnTo>
                      <a:pt x="26" y="39"/>
                    </a:lnTo>
                    <a:lnTo>
                      <a:pt x="13" y="45"/>
                    </a:lnTo>
                    <a:lnTo>
                      <a:pt x="1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64">
                <a:extLst>
                  <a:ext uri="{FF2B5EF4-FFF2-40B4-BE49-F238E27FC236}">
                    <a16:creationId xmlns:a16="http://schemas.microsoft.com/office/drawing/2014/main" id="{B19BAEE5-118D-CE44-B1C1-D722E4F96872}"/>
                  </a:ext>
                </a:extLst>
              </p:cNvPr>
              <p:cNvSpPr>
                <a:spLocks/>
              </p:cNvSpPr>
              <p:nvPr userDrawn="1"/>
            </p:nvSpPr>
            <p:spPr bwMode="auto">
              <a:xfrm>
                <a:off x="8061325" y="176213"/>
                <a:ext cx="20638" cy="28575"/>
              </a:xfrm>
              <a:custGeom>
                <a:avLst/>
                <a:gdLst>
                  <a:gd name="T0" fmla="*/ 6 w 27"/>
                  <a:gd name="T1" fmla="*/ 26 h 36"/>
                  <a:gd name="T2" fmla="*/ 10 w 27"/>
                  <a:gd name="T3" fmla="*/ 31 h 36"/>
                  <a:gd name="T4" fmla="*/ 17 w 27"/>
                  <a:gd name="T5" fmla="*/ 31 h 36"/>
                  <a:gd name="T6" fmla="*/ 20 w 27"/>
                  <a:gd name="T7" fmla="*/ 30 h 36"/>
                  <a:gd name="T8" fmla="*/ 23 w 27"/>
                  <a:gd name="T9" fmla="*/ 26 h 36"/>
                  <a:gd name="T10" fmla="*/ 23 w 27"/>
                  <a:gd name="T11" fmla="*/ 24 h 36"/>
                  <a:gd name="T12" fmla="*/ 20 w 27"/>
                  <a:gd name="T13" fmla="*/ 21 h 36"/>
                  <a:gd name="T14" fmla="*/ 11 w 27"/>
                  <a:gd name="T15" fmla="*/ 20 h 36"/>
                  <a:gd name="T16" fmla="*/ 7 w 27"/>
                  <a:gd name="T17" fmla="*/ 20 h 36"/>
                  <a:gd name="T18" fmla="*/ 1 w 27"/>
                  <a:gd name="T19" fmla="*/ 17 h 36"/>
                  <a:gd name="T20" fmla="*/ 0 w 27"/>
                  <a:gd name="T21" fmla="*/ 14 h 36"/>
                  <a:gd name="T22" fmla="*/ 1 w 27"/>
                  <a:gd name="T23" fmla="*/ 7 h 36"/>
                  <a:gd name="T24" fmla="*/ 9 w 27"/>
                  <a:gd name="T25" fmla="*/ 1 h 36"/>
                  <a:gd name="T26" fmla="*/ 14 w 27"/>
                  <a:gd name="T27" fmla="*/ 0 h 36"/>
                  <a:gd name="T28" fmla="*/ 18 w 27"/>
                  <a:gd name="T29" fmla="*/ 0 h 36"/>
                  <a:gd name="T30" fmla="*/ 18 w 27"/>
                  <a:gd name="T31" fmla="*/ 1 h 36"/>
                  <a:gd name="T32" fmla="*/ 18 w 27"/>
                  <a:gd name="T33" fmla="*/ 9 h 36"/>
                  <a:gd name="T34" fmla="*/ 17 w 27"/>
                  <a:gd name="T35" fmla="*/ 5 h 36"/>
                  <a:gd name="T36" fmla="*/ 11 w 27"/>
                  <a:gd name="T37" fmla="*/ 3 h 36"/>
                  <a:gd name="T38" fmla="*/ 9 w 27"/>
                  <a:gd name="T39" fmla="*/ 3 h 36"/>
                  <a:gd name="T40" fmla="*/ 5 w 27"/>
                  <a:gd name="T41" fmla="*/ 7 h 36"/>
                  <a:gd name="T42" fmla="*/ 4 w 27"/>
                  <a:gd name="T43" fmla="*/ 11 h 36"/>
                  <a:gd name="T44" fmla="*/ 6 w 27"/>
                  <a:gd name="T45" fmla="*/ 13 h 36"/>
                  <a:gd name="T46" fmla="*/ 17 w 27"/>
                  <a:gd name="T47" fmla="*/ 14 h 36"/>
                  <a:gd name="T48" fmla="*/ 20 w 27"/>
                  <a:gd name="T49" fmla="*/ 14 h 36"/>
                  <a:gd name="T50" fmla="*/ 25 w 27"/>
                  <a:gd name="T51" fmla="*/ 18 h 36"/>
                  <a:gd name="T52" fmla="*/ 26 w 27"/>
                  <a:gd name="T53" fmla="*/ 20 h 36"/>
                  <a:gd name="T54" fmla="*/ 25 w 27"/>
                  <a:gd name="T55" fmla="*/ 29 h 36"/>
                  <a:gd name="T56" fmla="*/ 17 w 27"/>
                  <a:gd name="T57" fmla="*/ 34 h 36"/>
                  <a:gd name="T58" fmla="*/ 13 w 27"/>
                  <a:gd name="T59" fmla="*/ 35 h 36"/>
                  <a:gd name="T60" fmla="*/ 7 w 27"/>
                  <a:gd name="T61" fmla="*/ 36 h 36"/>
                  <a:gd name="T62" fmla="*/ 6 w 27"/>
                  <a:gd name="T63" fmla="*/ 2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 h="36">
                    <a:moveTo>
                      <a:pt x="6" y="26"/>
                    </a:moveTo>
                    <a:lnTo>
                      <a:pt x="6" y="26"/>
                    </a:lnTo>
                    <a:lnTo>
                      <a:pt x="8" y="29"/>
                    </a:lnTo>
                    <a:lnTo>
                      <a:pt x="10" y="31"/>
                    </a:lnTo>
                    <a:lnTo>
                      <a:pt x="14" y="33"/>
                    </a:lnTo>
                    <a:lnTo>
                      <a:pt x="17" y="31"/>
                    </a:lnTo>
                    <a:lnTo>
                      <a:pt x="17" y="31"/>
                    </a:lnTo>
                    <a:lnTo>
                      <a:pt x="20" y="30"/>
                    </a:lnTo>
                    <a:lnTo>
                      <a:pt x="22" y="28"/>
                    </a:lnTo>
                    <a:lnTo>
                      <a:pt x="23" y="26"/>
                    </a:lnTo>
                    <a:lnTo>
                      <a:pt x="23" y="24"/>
                    </a:lnTo>
                    <a:lnTo>
                      <a:pt x="23" y="24"/>
                    </a:lnTo>
                    <a:lnTo>
                      <a:pt x="22" y="22"/>
                    </a:lnTo>
                    <a:lnTo>
                      <a:pt x="20" y="21"/>
                    </a:lnTo>
                    <a:lnTo>
                      <a:pt x="16" y="20"/>
                    </a:lnTo>
                    <a:lnTo>
                      <a:pt x="11" y="20"/>
                    </a:lnTo>
                    <a:lnTo>
                      <a:pt x="11" y="20"/>
                    </a:lnTo>
                    <a:lnTo>
                      <a:pt x="7" y="20"/>
                    </a:lnTo>
                    <a:lnTo>
                      <a:pt x="4" y="19"/>
                    </a:lnTo>
                    <a:lnTo>
                      <a:pt x="1" y="17"/>
                    </a:lnTo>
                    <a:lnTo>
                      <a:pt x="0" y="14"/>
                    </a:lnTo>
                    <a:lnTo>
                      <a:pt x="0" y="14"/>
                    </a:lnTo>
                    <a:lnTo>
                      <a:pt x="0" y="10"/>
                    </a:lnTo>
                    <a:lnTo>
                      <a:pt x="1" y="7"/>
                    </a:lnTo>
                    <a:lnTo>
                      <a:pt x="5" y="3"/>
                    </a:lnTo>
                    <a:lnTo>
                      <a:pt x="9" y="1"/>
                    </a:lnTo>
                    <a:lnTo>
                      <a:pt x="9" y="1"/>
                    </a:lnTo>
                    <a:lnTo>
                      <a:pt x="14" y="0"/>
                    </a:lnTo>
                    <a:lnTo>
                      <a:pt x="18" y="0"/>
                    </a:lnTo>
                    <a:lnTo>
                      <a:pt x="18" y="0"/>
                    </a:lnTo>
                    <a:lnTo>
                      <a:pt x="18" y="1"/>
                    </a:lnTo>
                    <a:lnTo>
                      <a:pt x="18" y="1"/>
                    </a:lnTo>
                    <a:lnTo>
                      <a:pt x="20" y="8"/>
                    </a:lnTo>
                    <a:lnTo>
                      <a:pt x="18" y="9"/>
                    </a:lnTo>
                    <a:lnTo>
                      <a:pt x="18" y="9"/>
                    </a:lnTo>
                    <a:lnTo>
                      <a:pt x="17" y="5"/>
                    </a:lnTo>
                    <a:lnTo>
                      <a:pt x="15" y="3"/>
                    </a:lnTo>
                    <a:lnTo>
                      <a:pt x="11" y="3"/>
                    </a:lnTo>
                    <a:lnTo>
                      <a:pt x="9" y="3"/>
                    </a:lnTo>
                    <a:lnTo>
                      <a:pt x="9" y="3"/>
                    </a:lnTo>
                    <a:lnTo>
                      <a:pt x="6" y="4"/>
                    </a:lnTo>
                    <a:lnTo>
                      <a:pt x="5" y="7"/>
                    </a:lnTo>
                    <a:lnTo>
                      <a:pt x="4" y="9"/>
                    </a:lnTo>
                    <a:lnTo>
                      <a:pt x="4" y="11"/>
                    </a:lnTo>
                    <a:lnTo>
                      <a:pt x="4" y="11"/>
                    </a:lnTo>
                    <a:lnTo>
                      <a:pt x="6" y="13"/>
                    </a:lnTo>
                    <a:lnTo>
                      <a:pt x="9" y="14"/>
                    </a:lnTo>
                    <a:lnTo>
                      <a:pt x="17" y="14"/>
                    </a:lnTo>
                    <a:lnTo>
                      <a:pt x="17" y="14"/>
                    </a:lnTo>
                    <a:lnTo>
                      <a:pt x="20" y="14"/>
                    </a:lnTo>
                    <a:lnTo>
                      <a:pt x="24" y="16"/>
                    </a:lnTo>
                    <a:lnTo>
                      <a:pt x="25" y="18"/>
                    </a:lnTo>
                    <a:lnTo>
                      <a:pt x="26" y="20"/>
                    </a:lnTo>
                    <a:lnTo>
                      <a:pt x="26" y="20"/>
                    </a:lnTo>
                    <a:lnTo>
                      <a:pt x="27" y="25"/>
                    </a:lnTo>
                    <a:lnTo>
                      <a:pt x="25" y="29"/>
                    </a:lnTo>
                    <a:lnTo>
                      <a:pt x="23" y="31"/>
                    </a:lnTo>
                    <a:lnTo>
                      <a:pt x="17" y="34"/>
                    </a:lnTo>
                    <a:lnTo>
                      <a:pt x="17" y="34"/>
                    </a:lnTo>
                    <a:lnTo>
                      <a:pt x="13" y="35"/>
                    </a:lnTo>
                    <a:lnTo>
                      <a:pt x="7" y="36"/>
                    </a:lnTo>
                    <a:lnTo>
                      <a:pt x="7" y="36"/>
                    </a:lnTo>
                    <a:lnTo>
                      <a:pt x="4" y="27"/>
                    </a:lnTo>
                    <a:lnTo>
                      <a:pt x="6"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65">
                <a:extLst>
                  <a:ext uri="{FF2B5EF4-FFF2-40B4-BE49-F238E27FC236}">
                    <a16:creationId xmlns:a16="http://schemas.microsoft.com/office/drawing/2014/main" id="{25FBCC4C-F776-6E48-BCB8-37F5A28B6808}"/>
                  </a:ext>
                </a:extLst>
              </p:cNvPr>
              <p:cNvSpPr>
                <a:spLocks/>
              </p:cNvSpPr>
              <p:nvPr userDrawn="1"/>
            </p:nvSpPr>
            <p:spPr bwMode="auto">
              <a:xfrm>
                <a:off x="8080375" y="168275"/>
                <a:ext cx="25400" cy="31750"/>
              </a:xfrm>
              <a:custGeom>
                <a:avLst/>
                <a:gdLst>
                  <a:gd name="T0" fmla="*/ 7 w 33"/>
                  <a:gd name="T1" fmla="*/ 36 h 38"/>
                  <a:gd name="T2" fmla="*/ 7 w 33"/>
                  <a:gd name="T3" fmla="*/ 36 h 38"/>
                  <a:gd name="T4" fmla="*/ 10 w 33"/>
                  <a:gd name="T5" fmla="*/ 35 h 38"/>
                  <a:gd name="T6" fmla="*/ 10 w 33"/>
                  <a:gd name="T7" fmla="*/ 34 h 38"/>
                  <a:gd name="T8" fmla="*/ 10 w 33"/>
                  <a:gd name="T9" fmla="*/ 34 h 38"/>
                  <a:gd name="T10" fmla="*/ 8 w 33"/>
                  <a:gd name="T11" fmla="*/ 21 h 38"/>
                  <a:gd name="T12" fmla="*/ 8 w 33"/>
                  <a:gd name="T13" fmla="*/ 21 h 38"/>
                  <a:gd name="T14" fmla="*/ 6 w 33"/>
                  <a:gd name="T15" fmla="*/ 9 h 38"/>
                  <a:gd name="T16" fmla="*/ 6 w 33"/>
                  <a:gd name="T17" fmla="*/ 9 h 38"/>
                  <a:gd name="T18" fmla="*/ 5 w 33"/>
                  <a:gd name="T19" fmla="*/ 8 h 38"/>
                  <a:gd name="T20" fmla="*/ 1 w 33"/>
                  <a:gd name="T21" fmla="*/ 8 h 38"/>
                  <a:gd name="T22" fmla="*/ 0 w 33"/>
                  <a:gd name="T23" fmla="*/ 5 h 38"/>
                  <a:gd name="T24" fmla="*/ 17 w 33"/>
                  <a:gd name="T25" fmla="*/ 2 h 38"/>
                  <a:gd name="T26" fmla="*/ 17 w 33"/>
                  <a:gd name="T27" fmla="*/ 2 h 38"/>
                  <a:gd name="T28" fmla="*/ 25 w 33"/>
                  <a:gd name="T29" fmla="*/ 0 h 38"/>
                  <a:gd name="T30" fmla="*/ 25 w 33"/>
                  <a:gd name="T31" fmla="*/ 0 h 38"/>
                  <a:gd name="T32" fmla="*/ 27 w 33"/>
                  <a:gd name="T33" fmla="*/ 9 h 38"/>
                  <a:gd name="T34" fmla="*/ 25 w 33"/>
                  <a:gd name="T35" fmla="*/ 10 h 38"/>
                  <a:gd name="T36" fmla="*/ 25 w 33"/>
                  <a:gd name="T37" fmla="*/ 10 h 38"/>
                  <a:gd name="T38" fmla="*/ 24 w 33"/>
                  <a:gd name="T39" fmla="*/ 6 h 38"/>
                  <a:gd name="T40" fmla="*/ 22 w 33"/>
                  <a:gd name="T41" fmla="*/ 4 h 38"/>
                  <a:gd name="T42" fmla="*/ 19 w 33"/>
                  <a:gd name="T43" fmla="*/ 4 h 38"/>
                  <a:gd name="T44" fmla="*/ 15 w 33"/>
                  <a:gd name="T45" fmla="*/ 4 h 38"/>
                  <a:gd name="T46" fmla="*/ 11 w 33"/>
                  <a:gd name="T47" fmla="*/ 5 h 38"/>
                  <a:gd name="T48" fmla="*/ 11 w 33"/>
                  <a:gd name="T49" fmla="*/ 5 h 38"/>
                  <a:gd name="T50" fmla="*/ 10 w 33"/>
                  <a:gd name="T51" fmla="*/ 6 h 38"/>
                  <a:gd name="T52" fmla="*/ 10 w 33"/>
                  <a:gd name="T53" fmla="*/ 6 h 38"/>
                  <a:gd name="T54" fmla="*/ 12 w 33"/>
                  <a:gd name="T55" fmla="*/ 17 h 38"/>
                  <a:gd name="T56" fmla="*/ 12 w 33"/>
                  <a:gd name="T57" fmla="*/ 17 h 38"/>
                  <a:gd name="T58" fmla="*/ 12 w 33"/>
                  <a:gd name="T59" fmla="*/ 18 h 38"/>
                  <a:gd name="T60" fmla="*/ 15 w 33"/>
                  <a:gd name="T61" fmla="*/ 18 h 38"/>
                  <a:gd name="T62" fmla="*/ 16 w 33"/>
                  <a:gd name="T63" fmla="*/ 18 h 38"/>
                  <a:gd name="T64" fmla="*/ 16 w 33"/>
                  <a:gd name="T65" fmla="*/ 18 h 38"/>
                  <a:gd name="T66" fmla="*/ 18 w 33"/>
                  <a:gd name="T67" fmla="*/ 17 h 38"/>
                  <a:gd name="T68" fmla="*/ 20 w 33"/>
                  <a:gd name="T69" fmla="*/ 16 h 38"/>
                  <a:gd name="T70" fmla="*/ 20 w 33"/>
                  <a:gd name="T71" fmla="*/ 14 h 38"/>
                  <a:gd name="T72" fmla="*/ 20 w 33"/>
                  <a:gd name="T73" fmla="*/ 12 h 38"/>
                  <a:gd name="T74" fmla="*/ 23 w 33"/>
                  <a:gd name="T75" fmla="*/ 12 h 38"/>
                  <a:gd name="T76" fmla="*/ 23 w 33"/>
                  <a:gd name="T77" fmla="*/ 12 h 38"/>
                  <a:gd name="T78" fmla="*/ 24 w 33"/>
                  <a:gd name="T79" fmla="*/ 17 h 38"/>
                  <a:gd name="T80" fmla="*/ 24 w 33"/>
                  <a:gd name="T81" fmla="*/ 17 h 38"/>
                  <a:gd name="T82" fmla="*/ 25 w 33"/>
                  <a:gd name="T83" fmla="*/ 22 h 38"/>
                  <a:gd name="T84" fmla="*/ 23 w 33"/>
                  <a:gd name="T85" fmla="*/ 22 h 38"/>
                  <a:gd name="T86" fmla="*/ 23 w 33"/>
                  <a:gd name="T87" fmla="*/ 22 h 38"/>
                  <a:gd name="T88" fmla="*/ 20 w 33"/>
                  <a:gd name="T89" fmla="*/ 19 h 38"/>
                  <a:gd name="T90" fmla="*/ 19 w 33"/>
                  <a:gd name="T91" fmla="*/ 19 h 38"/>
                  <a:gd name="T92" fmla="*/ 17 w 33"/>
                  <a:gd name="T93" fmla="*/ 19 h 38"/>
                  <a:gd name="T94" fmla="*/ 14 w 33"/>
                  <a:gd name="T95" fmla="*/ 20 h 38"/>
                  <a:gd name="T96" fmla="*/ 14 w 33"/>
                  <a:gd name="T97" fmla="*/ 20 h 38"/>
                  <a:gd name="T98" fmla="*/ 14 w 33"/>
                  <a:gd name="T99" fmla="*/ 21 h 38"/>
                  <a:gd name="T100" fmla="*/ 16 w 33"/>
                  <a:gd name="T101" fmla="*/ 33 h 38"/>
                  <a:gd name="T102" fmla="*/ 16 w 33"/>
                  <a:gd name="T103" fmla="*/ 33 h 38"/>
                  <a:gd name="T104" fmla="*/ 17 w 33"/>
                  <a:gd name="T105" fmla="*/ 34 h 38"/>
                  <a:gd name="T106" fmla="*/ 25 w 33"/>
                  <a:gd name="T107" fmla="*/ 31 h 38"/>
                  <a:gd name="T108" fmla="*/ 25 w 33"/>
                  <a:gd name="T109" fmla="*/ 31 h 38"/>
                  <a:gd name="T110" fmla="*/ 28 w 33"/>
                  <a:gd name="T111" fmla="*/ 30 h 38"/>
                  <a:gd name="T112" fmla="*/ 29 w 33"/>
                  <a:gd name="T113" fmla="*/ 27 h 38"/>
                  <a:gd name="T114" fmla="*/ 29 w 33"/>
                  <a:gd name="T115" fmla="*/ 23 h 38"/>
                  <a:gd name="T116" fmla="*/ 32 w 33"/>
                  <a:gd name="T117" fmla="*/ 23 h 38"/>
                  <a:gd name="T118" fmla="*/ 32 w 33"/>
                  <a:gd name="T119" fmla="*/ 23 h 38"/>
                  <a:gd name="T120" fmla="*/ 33 w 33"/>
                  <a:gd name="T121" fmla="*/ 33 h 38"/>
                  <a:gd name="T122" fmla="*/ 7 w 33"/>
                  <a:gd name="T123" fmla="*/ 38 h 38"/>
                  <a:gd name="T124" fmla="*/ 7 w 33"/>
                  <a:gd name="T12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7" y="36"/>
                    </a:moveTo>
                    <a:lnTo>
                      <a:pt x="7" y="36"/>
                    </a:lnTo>
                    <a:lnTo>
                      <a:pt x="10" y="35"/>
                    </a:lnTo>
                    <a:lnTo>
                      <a:pt x="10" y="34"/>
                    </a:lnTo>
                    <a:lnTo>
                      <a:pt x="10" y="34"/>
                    </a:lnTo>
                    <a:lnTo>
                      <a:pt x="8" y="21"/>
                    </a:lnTo>
                    <a:lnTo>
                      <a:pt x="8" y="21"/>
                    </a:lnTo>
                    <a:lnTo>
                      <a:pt x="6" y="9"/>
                    </a:lnTo>
                    <a:lnTo>
                      <a:pt x="6" y="9"/>
                    </a:lnTo>
                    <a:lnTo>
                      <a:pt x="5" y="8"/>
                    </a:lnTo>
                    <a:lnTo>
                      <a:pt x="1" y="8"/>
                    </a:lnTo>
                    <a:lnTo>
                      <a:pt x="0" y="5"/>
                    </a:lnTo>
                    <a:lnTo>
                      <a:pt x="17" y="2"/>
                    </a:lnTo>
                    <a:lnTo>
                      <a:pt x="17" y="2"/>
                    </a:lnTo>
                    <a:lnTo>
                      <a:pt x="25" y="0"/>
                    </a:lnTo>
                    <a:lnTo>
                      <a:pt x="25" y="0"/>
                    </a:lnTo>
                    <a:lnTo>
                      <a:pt x="27" y="9"/>
                    </a:lnTo>
                    <a:lnTo>
                      <a:pt x="25" y="10"/>
                    </a:lnTo>
                    <a:lnTo>
                      <a:pt x="25" y="10"/>
                    </a:lnTo>
                    <a:lnTo>
                      <a:pt x="24" y="6"/>
                    </a:lnTo>
                    <a:lnTo>
                      <a:pt x="22" y="4"/>
                    </a:lnTo>
                    <a:lnTo>
                      <a:pt x="19" y="4"/>
                    </a:lnTo>
                    <a:lnTo>
                      <a:pt x="15" y="4"/>
                    </a:lnTo>
                    <a:lnTo>
                      <a:pt x="11" y="5"/>
                    </a:lnTo>
                    <a:lnTo>
                      <a:pt x="11" y="5"/>
                    </a:lnTo>
                    <a:lnTo>
                      <a:pt x="10" y="6"/>
                    </a:lnTo>
                    <a:lnTo>
                      <a:pt x="10" y="6"/>
                    </a:lnTo>
                    <a:lnTo>
                      <a:pt x="12" y="17"/>
                    </a:lnTo>
                    <a:lnTo>
                      <a:pt x="12" y="17"/>
                    </a:lnTo>
                    <a:lnTo>
                      <a:pt x="12" y="18"/>
                    </a:lnTo>
                    <a:lnTo>
                      <a:pt x="15" y="18"/>
                    </a:lnTo>
                    <a:lnTo>
                      <a:pt x="16" y="18"/>
                    </a:lnTo>
                    <a:lnTo>
                      <a:pt x="16" y="18"/>
                    </a:lnTo>
                    <a:lnTo>
                      <a:pt x="18" y="17"/>
                    </a:lnTo>
                    <a:lnTo>
                      <a:pt x="20" y="16"/>
                    </a:lnTo>
                    <a:lnTo>
                      <a:pt x="20" y="14"/>
                    </a:lnTo>
                    <a:lnTo>
                      <a:pt x="20" y="12"/>
                    </a:lnTo>
                    <a:lnTo>
                      <a:pt x="23" y="12"/>
                    </a:lnTo>
                    <a:lnTo>
                      <a:pt x="23" y="12"/>
                    </a:lnTo>
                    <a:lnTo>
                      <a:pt x="24" y="17"/>
                    </a:lnTo>
                    <a:lnTo>
                      <a:pt x="24" y="17"/>
                    </a:lnTo>
                    <a:lnTo>
                      <a:pt x="25" y="22"/>
                    </a:lnTo>
                    <a:lnTo>
                      <a:pt x="23" y="22"/>
                    </a:lnTo>
                    <a:lnTo>
                      <a:pt x="23" y="22"/>
                    </a:lnTo>
                    <a:lnTo>
                      <a:pt x="20" y="19"/>
                    </a:lnTo>
                    <a:lnTo>
                      <a:pt x="19" y="19"/>
                    </a:lnTo>
                    <a:lnTo>
                      <a:pt x="17" y="19"/>
                    </a:lnTo>
                    <a:lnTo>
                      <a:pt x="14" y="20"/>
                    </a:lnTo>
                    <a:lnTo>
                      <a:pt x="14" y="20"/>
                    </a:lnTo>
                    <a:lnTo>
                      <a:pt x="14" y="21"/>
                    </a:lnTo>
                    <a:lnTo>
                      <a:pt x="16" y="33"/>
                    </a:lnTo>
                    <a:lnTo>
                      <a:pt x="16" y="33"/>
                    </a:lnTo>
                    <a:lnTo>
                      <a:pt x="17" y="34"/>
                    </a:lnTo>
                    <a:lnTo>
                      <a:pt x="25" y="31"/>
                    </a:lnTo>
                    <a:lnTo>
                      <a:pt x="25" y="31"/>
                    </a:lnTo>
                    <a:lnTo>
                      <a:pt x="28" y="30"/>
                    </a:lnTo>
                    <a:lnTo>
                      <a:pt x="29" y="27"/>
                    </a:lnTo>
                    <a:lnTo>
                      <a:pt x="29" y="23"/>
                    </a:lnTo>
                    <a:lnTo>
                      <a:pt x="32" y="23"/>
                    </a:lnTo>
                    <a:lnTo>
                      <a:pt x="32" y="23"/>
                    </a:lnTo>
                    <a:lnTo>
                      <a:pt x="33" y="33"/>
                    </a:lnTo>
                    <a:lnTo>
                      <a:pt x="7" y="38"/>
                    </a:lnTo>
                    <a:lnTo>
                      <a:pt x="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66">
                <a:extLst>
                  <a:ext uri="{FF2B5EF4-FFF2-40B4-BE49-F238E27FC236}">
                    <a16:creationId xmlns:a16="http://schemas.microsoft.com/office/drawing/2014/main" id="{80E158AC-2184-0A4A-94B8-910163B63F82}"/>
                  </a:ext>
                </a:extLst>
              </p:cNvPr>
              <p:cNvSpPr>
                <a:spLocks noEditPoints="1"/>
              </p:cNvSpPr>
              <p:nvPr userDrawn="1"/>
            </p:nvSpPr>
            <p:spPr bwMode="auto">
              <a:xfrm>
                <a:off x="8105775" y="166688"/>
                <a:ext cx="30163" cy="26987"/>
              </a:xfrm>
              <a:custGeom>
                <a:avLst/>
                <a:gdLst>
                  <a:gd name="T0" fmla="*/ 12 w 37"/>
                  <a:gd name="T1" fmla="*/ 15 h 34"/>
                  <a:gd name="T2" fmla="*/ 16 w 37"/>
                  <a:gd name="T3" fmla="*/ 16 h 34"/>
                  <a:gd name="T4" fmla="*/ 20 w 37"/>
                  <a:gd name="T5" fmla="*/ 15 h 34"/>
                  <a:gd name="T6" fmla="*/ 24 w 37"/>
                  <a:gd name="T7" fmla="*/ 11 h 34"/>
                  <a:gd name="T8" fmla="*/ 24 w 37"/>
                  <a:gd name="T9" fmla="*/ 8 h 34"/>
                  <a:gd name="T10" fmla="*/ 20 w 37"/>
                  <a:gd name="T11" fmla="*/ 4 h 34"/>
                  <a:gd name="T12" fmla="*/ 15 w 37"/>
                  <a:gd name="T13" fmla="*/ 3 h 34"/>
                  <a:gd name="T14" fmla="*/ 11 w 37"/>
                  <a:gd name="T15" fmla="*/ 3 h 34"/>
                  <a:gd name="T16" fmla="*/ 12 w 37"/>
                  <a:gd name="T17" fmla="*/ 15 h 34"/>
                  <a:gd name="T18" fmla="*/ 3 w 37"/>
                  <a:gd name="T19" fmla="*/ 32 h 34"/>
                  <a:gd name="T20" fmla="*/ 8 w 37"/>
                  <a:gd name="T21" fmla="*/ 30 h 34"/>
                  <a:gd name="T22" fmla="*/ 7 w 37"/>
                  <a:gd name="T23" fmla="*/ 17 h 34"/>
                  <a:gd name="T24" fmla="*/ 5 w 37"/>
                  <a:gd name="T25" fmla="*/ 5 h 34"/>
                  <a:gd name="T26" fmla="*/ 4 w 37"/>
                  <a:gd name="T27" fmla="*/ 4 h 34"/>
                  <a:gd name="T28" fmla="*/ 0 w 37"/>
                  <a:gd name="T29" fmla="*/ 3 h 34"/>
                  <a:gd name="T30" fmla="*/ 18 w 37"/>
                  <a:gd name="T31" fmla="*/ 0 h 34"/>
                  <a:gd name="T32" fmla="*/ 26 w 37"/>
                  <a:gd name="T33" fmla="*/ 2 h 34"/>
                  <a:gd name="T34" fmla="*/ 28 w 37"/>
                  <a:gd name="T35" fmla="*/ 4 h 34"/>
                  <a:gd name="T36" fmla="*/ 29 w 37"/>
                  <a:gd name="T37" fmla="*/ 7 h 34"/>
                  <a:gd name="T38" fmla="*/ 28 w 37"/>
                  <a:gd name="T39" fmla="*/ 12 h 34"/>
                  <a:gd name="T40" fmla="*/ 22 w 37"/>
                  <a:gd name="T41" fmla="*/ 16 h 34"/>
                  <a:gd name="T42" fmla="*/ 24 w 37"/>
                  <a:gd name="T43" fmla="*/ 17 h 34"/>
                  <a:gd name="T44" fmla="*/ 32 w 37"/>
                  <a:gd name="T45" fmla="*/ 26 h 34"/>
                  <a:gd name="T46" fmla="*/ 37 w 37"/>
                  <a:gd name="T47" fmla="*/ 29 h 34"/>
                  <a:gd name="T48" fmla="*/ 29 w 37"/>
                  <a:gd name="T49" fmla="*/ 32 h 34"/>
                  <a:gd name="T50" fmla="*/ 17 w 37"/>
                  <a:gd name="T51" fmla="*/ 19 h 34"/>
                  <a:gd name="T52" fmla="*/ 15 w 37"/>
                  <a:gd name="T53" fmla="*/ 19 h 34"/>
                  <a:gd name="T54" fmla="*/ 12 w 37"/>
                  <a:gd name="T55" fmla="*/ 19 h 34"/>
                  <a:gd name="T56" fmla="*/ 13 w 37"/>
                  <a:gd name="T57" fmla="*/ 30 h 34"/>
                  <a:gd name="T58" fmla="*/ 15 w 37"/>
                  <a:gd name="T59" fmla="*/ 31 h 34"/>
                  <a:gd name="T60" fmla="*/ 19 w 37"/>
                  <a:gd name="T61" fmla="*/ 33 h 34"/>
                  <a:gd name="T62" fmla="*/ 3 w 37"/>
                  <a:gd name="T63" fmla="*/ 3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 h="34">
                    <a:moveTo>
                      <a:pt x="12" y="15"/>
                    </a:moveTo>
                    <a:lnTo>
                      <a:pt x="12" y="15"/>
                    </a:lnTo>
                    <a:lnTo>
                      <a:pt x="12" y="16"/>
                    </a:lnTo>
                    <a:lnTo>
                      <a:pt x="16" y="16"/>
                    </a:lnTo>
                    <a:lnTo>
                      <a:pt x="16" y="16"/>
                    </a:lnTo>
                    <a:lnTo>
                      <a:pt x="20" y="15"/>
                    </a:lnTo>
                    <a:lnTo>
                      <a:pt x="22" y="13"/>
                    </a:lnTo>
                    <a:lnTo>
                      <a:pt x="24" y="11"/>
                    </a:lnTo>
                    <a:lnTo>
                      <a:pt x="24" y="8"/>
                    </a:lnTo>
                    <a:lnTo>
                      <a:pt x="24" y="8"/>
                    </a:lnTo>
                    <a:lnTo>
                      <a:pt x="22" y="6"/>
                    </a:lnTo>
                    <a:lnTo>
                      <a:pt x="20" y="4"/>
                    </a:lnTo>
                    <a:lnTo>
                      <a:pt x="18" y="3"/>
                    </a:lnTo>
                    <a:lnTo>
                      <a:pt x="15" y="3"/>
                    </a:lnTo>
                    <a:lnTo>
                      <a:pt x="15" y="3"/>
                    </a:lnTo>
                    <a:lnTo>
                      <a:pt x="11" y="3"/>
                    </a:lnTo>
                    <a:lnTo>
                      <a:pt x="11" y="4"/>
                    </a:lnTo>
                    <a:lnTo>
                      <a:pt x="12" y="15"/>
                    </a:lnTo>
                    <a:close/>
                    <a:moveTo>
                      <a:pt x="3" y="32"/>
                    </a:moveTo>
                    <a:lnTo>
                      <a:pt x="3" y="32"/>
                    </a:lnTo>
                    <a:lnTo>
                      <a:pt x="8" y="32"/>
                    </a:lnTo>
                    <a:lnTo>
                      <a:pt x="8" y="30"/>
                    </a:lnTo>
                    <a:lnTo>
                      <a:pt x="8" y="30"/>
                    </a:lnTo>
                    <a:lnTo>
                      <a:pt x="7" y="17"/>
                    </a:lnTo>
                    <a:lnTo>
                      <a:pt x="7" y="17"/>
                    </a:lnTo>
                    <a:lnTo>
                      <a:pt x="5" y="5"/>
                    </a:lnTo>
                    <a:lnTo>
                      <a:pt x="5" y="5"/>
                    </a:lnTo>
                    <a:lnTo>
                      <a:pt x="4" y="4"/>
                    </a:lnTo>
                    <a:lnTo>
                      <a:pt x="0" y="4"/>
                    </a:lnTo>
                    <a:lnTo>
                      <a:pt x="0" y="3"/>
                    </a:lnTo>
                    <a:lnTo>
                      <a:pt x="18" y="0"/>
                    </a:lnTo>
                    <a:lnTo>
                      <a:pt x="18" y="0"/>
                    </a:lnTo>
                    <a:lnTo>
                      <a:pt x="22" y="0"/>
                    </a:lnTo>
                    <a:lnTo>
                      <a:pt x="26" y="2"/>
                    </a:lnTo>
                    <a:lnTo>
                      <a:pt x="26" y="2"/>
                    </a:lnTo>
                    <a:lnTo>
                      <a:pt x="28" y="4"/>
                    </a:lnTo>
                    <a:lnTo>
                      <a:pt x="29" y="7"/>
                    </a:lnTo>
                    <a:lnTo>
                      <a:pt x="29" y="7"/>
                    </a:lnTo>
                    <a:lnTo>
                      <a:pt x="29" y="9"/>
                    </a:lnTo>
                    <a:lnTo>
                      <a:pt x="28" y="12"/>
                    </a:lnTo>
                    <a:lnTo>
                      <a:pt x="26" y="14"/>
                    </a:lnTo>
                    <a:lnTo>
                      <a:pt x="22" y="16"/>
                    </a:lnTo>
                    <a:lnTo>
                      <a:pt x="22" y="16"/>
                    </a:lnTo>
                    <a:lnTo>
                      <a:pt x="24" y="17"/>
                    </a:lnTo>
                    <a:lnTo>
                      <a:pt x="32" y="26"/>
                    </a:lnTo>
                    <a:lnTo>
                      <a:pt x="32" y="26"/>
                    </a:lnTo>
                    <a:lnTo>
                      <a:pt x="34" y="29"/>
                    </a:lnTo>
                    <a:lnTo>
                      <a:pt x="37" y="29"/>
                    </a:lnTo>
                    <a:lnTo>
                      <a:pt x="37" y="31"/>
                    </a:lnTo>
                    <a:lnTo>
                      <a:pt x="29" y="32"/>
                    </a:lnTo>
                    <a:lnTo>
                      <a:pt x="17" y="19"/>
                    </a:lnTo>
                    <a:lnTo>
                      <a:pt x="17" y="19"/>
                    </a:lnTo>
                    <a:lnTo>
                      <a:pt x="15" y="19"/>
                    </a:lnTo>
                    <a:lnTo>
                      <a:pt x="15" y="19"/>
                    </a:lnTo>
                    <a:lnTo>
                      <a:pt x="12" y="19"/>
                    </a:lnTo>
                    <a:lnTo>
                      <a:pt x="12" y="19"/>
                    </a:lnTo>
                    <a:lnTo>
                      <a:pt x="12" y="19"/>
                    </a:lnTo>
                    <a:lnTo>
                      <a:pt x="13" y="30"/>
                    </a:lnTo>
                    <a:lnTo>
                      <a:pt x="13" y="30"/>
                    </a:lnTo>
                    <a:lnTo>
                      <a:pt x="15" y="31"/>
                    </a:lnTo>
                    <a:lnTo>
                      <a:pt x="19" y="31"/>
                    </a:lnTo>
                    <a:lnTo>
                      <a:pt x="19" y="33"/>
                    </a:lnTo>
                    <a:lnTo>
                      <a:pt x="3" y="34"/>
                    </a:lnTo>
                    <a:lnTo>
                      <a:pt x="3"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67">
                <a:extLst>
                  <a:ext uri="{FF2B5EF4-FFF2-40B4-BE49-F238E27FC236}">
                    <a16:creationId xmlns:a16="http://schemas.microsoft.com/office/drawing/2014/main" id="{54A19964-C70C-E447-97CF-E29AF5DE2EA0}"/>
                  </a:ext>
                </a:extLst>
              </p:cNvPr>
              <p:cNvSpPr>
                <a:spLocks/>
              </p:cNvSpPr>
              <p:nvPr userDrawn="1"/>
            </p:nvSpPr>
            <p:spPr bwMode="auto">
              <a:xfrm>
                <a:off x="8131175" y="165100"/>
                <a:ext cx="28575" cy="26987"/>
              </a:xfrm>
              <a:custGeom>
                <a:avLst/>
                <a:gdLst>
                  <a:gd name="T0" fmla="*/ 0 w 37"/>
                  <a:gd name="T1" fmla="*/ 1 h 34"/>
                  <a:gd name="T2" fmla="*/ 17 w 37"/>
                  <a:gd name="T3" fmla="*/ 1 h 34"/>
                  <a:gd name="T4" fmla="*/ 17 w 37"/>
                  <a:gd name="T5" fmla="*/ 2 h 34"/>
                  <a:gd name="T6" fmla="*/ 15 w 37"/>
                  <a:gd name="T7" fmla="*/ 2 h 34"/>
                  <a:gd name="T8" fmla="*/ 15 w 37"/>
                  <a:gd name="T9" fmla="*/ 2 h 34"/>
                  <a:gd name="T10" fmla="*/ 13 w 37"/>
                  <a:gd name="T11" fmla="*/ 4 h 34"/>
                  <a:gd name="T12" fmla="*/ 12 w 37"/>
                  <a:gd name="T13" fmla="*/ 5 h 34"/>
                  <a:gd name="T14" fmla="*/ 12 w 37"/>
                  <a:gd name="T15" fmla="*/ 5 h 34"/>
                  <a:gd name="T16" fmla="*/ 17 w 37"/>
                  <a:gd name="T17" fmla="*/ 17 h 34"/>
                  <a:gd name="T18" fmla="*/ 21 w 37"/>
                  <a:gd name="T19" fmla="*/ 26 h 34"/>
                  <a:gd name="T20" fmla="*/ 24 w 37"/>
                  <a:gd name="T21" fmla="*/ 17 h 34"/>
                  <a:gd name="T22" fmla="*/ 24 w 37"/>
                  <a:gd name="T23" fmla="*/ 17 h 34"/>
                  <a:gd name="T24" fmla="*/ 29 w 37"/>
                  <a:gd name="T25" fmla="*/ 4 h 34"/>
                  <a:gd name="T26" fmla="*/ 29 w 37"/>
                  <a:gd name="T27" fmla="*/ 4 h 34"/>
                  <a:gd name="T28" fmla="*/ 28 w 37"/>
                  <a:gd name="T29" fmla="*/ 2 h 34"/>
                  <a:gd name="T30" fmla="*/ 23 w 37"/>
                  <a:gd name="T31" fmla="*/ 2 h 34"/>
                  <a:gd name="T32" fmla="*/ 23 w 37"/>
                  <a:gd name="T33" fmla="*/ 0 h 34"/>
                  <a:gd name="T34" fmla="*/ 37 w 37"/>
                  <a:gd name="T35" fmla="*/ 0 h 34"/>
                  <a:gd name="T36" fmla="*/ 37 w 37"/>
                  <a:gd name="T37" fmla="*/ 2 h 34"/>
                  <a:gd name="T38" fmla="*/ 34 w 37"/>
                  <a:gd name="T39" fmla="*/ 2 h 34"/>
                  <a:gd name="T40" fmla="*/ 34 w 37"/>
                  <a:gd name="T41" fmla="*/ 2 h 34"/>
                  <a:gd name="T42" fmla="*/ 33 w 37"/>
                  <a:gd name="T43" fmla="*/ 2 h 34"/>
                  <a:gd name="T44" fmla="*/ 32 w 37"/>
                  <a:gd name="T45" fmla="*/ 4 h 34"/>
                  <a:gd name="T46" fmla="*/ 30 w 37"/>
                  <a:gd name="T47" fmla="*/ 9 h 34"/>
                  <a:gd name="T48" fmla="*/ 30 w 37"/>
                  <a:gd name="T49" fmla="*/ 9 h 34"/>
                  <a:gd name="T50" fmla="*/ 23 w 37"/>
                  <a:gd name="T51" fmla="*/ 27 h 34"/>
                  <a:gd name="T52" fmla="*/ 21 w 37"/>
                  <a:gd name="T53" fmla="*/ 34 h 34"/>
                  <a:gd name="T54" fmla="*/ 17 w 37"/>
                  <a:gd name="T55" fmla="*/ 34 h 34"/>
                  <a:gd name="T56" fmla="*/ 17 w 37"/>
                  <a:gd name="T57" fmla="*/ 34 h 34"/>
                  <a:gd name="T58" fmla="*/ 13 w 37"/>
                  <a:gd name="T59" fmla="*/ 22 h 34"/>
                  <a:gd name="T60" fmla="*/ 7 w 37"/>
                  <a:gd name="T61" fmla="*/ 7 h 34"/>
                  <a:gd name="T62" fmla="*/ 7 w 37"/>
                  <a:gd name="T63" fmla="*/ 7 h 34"/>
                  <a:gd name="T64" fmla="*/ 5 w 37"/>
                  <a:gd name="T65" fmla="*/ 4 h 34"/>
                  <a:gd name="T66" fmla="*/ 0 w 37"/>
                  <a:gd name="T67" fmla="*/ 4 h 34"/>
                  <a:gd name="T68" fmla="*/ 0 w 37"/>
                  <a:gd name="T69" fmla="*/ 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 h="34">
                    <a:moveTo>
                      <a:pt x="0" y="1"/>
                    </a:moveTo>
                    <a:lnTo>
                      <a:pt x="17" y="1"/>
                    </a:lnTo>
                    <a:lnTo>
                      <a:pt x="17" y="2"/>
                    </a:lnTo>
                    <a:lnTo>
                      <a:pt x="15" y="2"/>
                    </a:lnTo>
                    <a:lnTo>
                      <a:pt x="15" y="2"/>
                    </a:lnTo>
                    <a:lnTo>
                      <a:pt x="13" y="4"/>
                    </a:lnTo>
                    <a:lnTo>
                      <a:pt x="12" y="5"/>
                    </a:lnTo>
                    <a:lnTo>
                      <a:pt x="12" y="5"/>
                    </a:lnTo>
                    <a:lnTo>
                      <a:pt x="17" y="17"/>
                    </a:lnTo>
                    <a:lnTo>
                      <a:pt x="21" y="26"/>
                    </a:lnTo>
                    <a:lnTo>
                      <a:pt x="24" y="17"/>
                    </a:lnTo>
                    <a:lnTo>
                      <a:pt x="24" y="17"/>
                    </a:lnTo>
                    <a:lnTo>
                      <a:pt x="29" y="4"/>
                    </a:lnTo>
                    <a:lnTo>
                      <a:pt x="29" y="4"/>
                    </a:lnTo>
                    <a:lnTo>
                      <a:pt x="28" y="2"/>
                    </a:lnTo>
                    <a:lnTo>
                      <a:pt x="23" y="2"/>
                    </a:lnTo>
                    <a:lnTo>
                      <a:pt x="23" y="0"/>
                    </a:lnTo>
                    <a:lnTo>
                      <a:pt x="37" y="0"/>
                    </a:lnTo>
                    <a:lnTo>
                      <a:pt x="37" y="2"/>
                    </a:lnTo>
                    <a:lnTo>
                      <a:pt x="34" y="2"/>
                    </a:lnTo>
                    <a:lnTo>
                      <a:pt x="34" y="2"/>
                    </a:lnTo>
                    <a:lnTo>
                      <a:pt x="33" y="2"/>
                    </a:lnTo>
                    <a:lnTo>
                      <a:pt x="32" y="4"/>
                    </a:lnTo>
                    <a:lnTo>
                      <a:pt x="30" y="9"/>
                    </a:lnTo>
                    <a:lnTo>
                      <a:pt x="30" y="9"/>
                    </a:lnTo>
                    <a:lnTo>
                      <a:pt x="23" y="27"/>
                    </a:lnTo>
                    <a:lnTo>
                      <a:pt x="21" y="34"/>
                    </a:lnTo>
                    <a:lnTo>
                      <a:pt x="17" y="34"/>
                    </a:lnTo>
                    <a:lnTo>
                      <a:pt x="17" y="34"/>
                    </a:lnTo>
                    <a:lnTo>
                      <a:pt x="13" y="22"/>
                    </a:lnTo>
                    <a:lnTo>
                      <a:pt x="7" y="7"/>
                    </a:lnTo>
                    <a:lnTo>
                      <a:pt x="7" y="7"/>
                    </a:lnTo>
                    <a:lnTo>
                      <a:pt x="5" y="4"/>
                    </a:lnTo>
                    <a:lnTo>
                      <a:pt x="0" y="4"/>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68">
                <a:extLst>
                  <a:ext uri="{FF2B5EF4-FFF2-40B4-BE49-F238E27FC236}">
                    <a16:creationId xmlns:a16="http://schemas.microsoft.com/office/drawing/2014/main" id="{A835B7D0-F790-0941-B159-09DB1DD4E155}"/>
                  </a:ext>
                </a:extLst>
              </p:cNvPr>
              <p:cNvSpPr>
                <a:spLocks/>
              </p:cNvSpPr>
              <p:nvPr userDrawn="1"/>
            </p:nvSpPr>
            <p:spPr bwMode="auto">
              <a:xfrm>
                <a:off x="8159750" y="166688"/>
                <a:ext cx="14288" cy="26987"/>
              </a:xfrm>
              <a:custGeom>
                <a:avLst/>
                <a:gdLst>
                  <a:gd name="T0" fmla="*/ 0 w 19"/>
                  <a:gd name="T1" fmla="*/ 31 h 34"/>
                  <a:gd name="T2" fmla="*/ 0 w 19"/>
                  <a:gd name="T3" fmla="*/ 31 h 34"/>
                  <a:gd name="T4" fmla="*/ 5 w 19"/>
                  <a:gd name="T5" fmla="*/ 31 h 34"/>
                  <a:gd name="T6" fmla="*/ 5 w 19"/>
                  <a:gd name="T7" fmla="*/ 30 h 34"/>
                  <a:gd name="T8" fmla="*/ 5 w 19"/>
                  <a:gd name="T9" fmla="*/ 30 h 34"/>
                  <a:gd name="T10" fmla="*/ 6 w 19"/>
                  <a:gd name="T11" fmla="*/ 17 h 34"/>
                  <a:gd name="T12" fmla="*/ 6 w 19"/>
                  <a:gd name="T13" fmla="*/ 17 h 34"/>
                  <a:gd name="T14" fmla="*/ 8 w 19"/>
                  <a:gd name="T15" fmla="*/ 5 h 34"/>
                  <a:gd name="T16" fmla="*/ 8 w 19"/>
                  <a:gd name="T17" fmla="*/ 5 h 34"/>
                  <a:gd name="T18" fmla="*/ 6 w 19"/>
                  <a:gd name="T19" fmla="*/ 3 h 34"/>
                  <a:gd name="T20" fmla="*/ 2 w 19"/>
                  <a:gd name="T21" fmla="*/ 3 h 34"/>
                  <a:gd name="T22" fmla="*/ 3 w 19"/>
                  <a:gd name="T23" fmla="*/ 0 h 34"/>
                  <a:gd name="T24" fmla="*/ 19 w 19"/>
                  <a:gd name="T25" fmla="*/ 1 h 34"/>
                  <a:gd name="T26" fmla="*/ 19 w 19"/>
                  <a:gd name="T27" fmla="*/ 4 h 34"/>
                  <a:gd name="T28" fmla="*/ 19 w 19"/>
                  <a:gd name="T29" fmla="*/ 4 h 34"/>
                  <a:gd name="T30" fmla="*/ 14 w 19"/>
                  <a:gd name="T31" fmla="*/ 4 h 34"/>
                  <a:gd name="T32" fmla="*/ 13 w 19"/>
                  <a:gd name="T33" fmla="*/ 5 h 34"/>
                  <a:gd name="T34" fmla="*/ 13 w 19"/>
                  <a:gd name="T35" fmla="*/ 5 h 34"/>
                  <a:gd name="T36" fmla="*/ 12 w 19"/>
                  <a:gd name="T37" fmla="*/ 17 h 34"/>
                  <a:gd name="T38" fmla="*/ 12 w 19"/>
                  <a:gd name="T39" fmla="*/ 17 h 34"/>
                  <a:gd name="T40" fmla="*/ 12 w 19"/>
                  <a:gd name="T41" fmla="*/ 30 h 34"/>
                  <a:gd name="T42" fmla="*/ 12 w 19"/>
                  <a:gd name="T43" fmla="*/ 30 h 34"/>
                  <a:gd name="T44" fmla="*/ 12 w 19"/>
                  <a:gd name="T45" fmla="*/ 31 h 34"/>
                  <a:gd name="T46" fmla="*/ 12 w 19"/>
                  <a:gd name="T47" fmla="*/ 31 h 34"/>
                  <a:gd name="T48" fmla="*/ 17 w 19"/>
                  <a:gd name="T49" fmla="*/ 32 h 34"/>
                  <a:gd name="T50" fmla="*/ 17 w 19"/>
                  <a:gd name="T51" fmla="*/ 34 h 34"/>
                  <a:gd name="T52" fmla="*/ 0 w 19"/>
                  <a:gd name="T53" fmla="*/ 33 h 34"/>
                  <a:gd name="T54" fmla="*/ 0 w 19"/>
                  <a:gd name="T55" fmla="*/ 3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34">
                    <a:moveTo>
                      <a:pt x="0" y="31"/>
                    </a:moveTo>
                    <a:lnTo>
                      <a:pt x="0" y="31"/>
                    </a:lnTo>
                    <a:lnTo>
                      <a:pt x="5" y="31"/>
                    </a:lnTo>
                    <a:lnTo>
                      <a:pt x="5" y="30"/>
                    </a:lnTo>
                    <a:lnTo>
                      <a:pt x="5" y="30"/>
                    </a:lnTo>
                    <a:lnTo>
                      <a:pt x="6" y="17"/>
                    </a:lnTo>
                    <a:lnTo>
                      <a:pt x="6" y="17"/>
                    </a:lnTo>
                    <a:lnTo>
                      <a:pt x="8" y="5"/>
                    </a:lnTo>
                    <a:lnTo>
                      <a:pt x="8" y="5"/>
                    </a:lnTo>
                    <a:lnTo>
                      <a:pt x="6" y="3"/>
                    </a:lnTo>
                    <a:lnTo>
                      <a:pt x="2" y="3"/>
                    </a:lnTo>
                    <a:lnTo>
                      <a:pt x="3" y="0"/>
                    </a:lnTo>
                    <a:lnTo>
                      <a:pt x="19" y="1"/>
                    </a:lnTo>
                    <a:lnTo>
                      <a:pt x="19" y="4"/>
                    </a:lnTo>
                    <a:lnTo>
                      <a:pt x="19" y="4"/>
                    </a:lnTo>
                    <a:lnTo>
                      <a:pt x="14" y="4"/>
                    </a:lnTo>
                    <a:lnTo>
                      <a:pt x="13" y="5"/>
                    </a:lnTo>
                    <a:lnTo>
                      <a:pt x="13" y="5"/>
                    </a:lnTo>
                    <a:lnTo>
                      <a:pt x="12" y="17"/>
                    </a:lnTo>
                    <a:lnTo>
                      <a:pt x="12" y="17"/>
                    </a:lnTo>
                    <a:lnTo>
                      <a:pt x="12" y="30"/>
                    </a:lnTo>
                    <a:lnTo>
                      <a:pt x="12" y="30"/>
                    </a:lnTo>
                    <a:lnTo>
                      <a:pt x="12" y="31"/>
                    </a:lnTo>
                    <a:lnTo>
                      <a:pt x="12" y="31"/>
                    </a:lnTo>
                    <a:lnTo>
                      <a:pt x="17" y="32"/>
                    </a:lnTo>
                    <a:lnTo>
                      <a:pt x="17" y="34"/>
                    </a:lnTo>
                    <a:lnTo>
                      <a:pt x="0"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69">
                <a:extLst>
                  <a:ext uri="{FF2B5EF4-FFF2-40B4-BE49-F238E27FC236}">
                    <a16:creationId xmlns:a16="http://schemas.microsoft.com/office/drawing/2014/main" id="{A9A55F55-C0A1-FB49-B624-58E6B7E65F3A}"/>
                  </a:ext>
                </a:extLst>
              </p:cNvPr>
              <p:cNvSpPr>
                <a:spLocks/>
              </p:cNvSpPr>
              <p:nvPr userDrawn="1"/>
            </p:nvSpPr>
            <p:spPr bwMode="auto">
              <a:xfrm>
                <a:off x="8177213" y="168275"/>
                <a:ext cx="22225" cy="26987"/>
              </a:xfrm>
              <a:custGeom>
                <a:avLst/>
                <a:gdLst>
                  <a:gd name="T0" fmla="*/ 30 w 30"/>
                  <a:gd name="T1" fmla="*/ 28 h 34"/>
                  <a:gd name="T2" fmla="*/ 30 w 30"/>
                  <a:gd name="T3" fmla="*/ 28 h 34"/>
                  <a:gd name="T4" fmla="*/ 25 w 30"/>
                  <a:gd name="T5" fmla="*/ 30 h 34"/>
                  <a:gd name="T6" fmla="*/ 22 w 30"/>
                  <a:gd name="T7" fmla="*/ 33 h 34"/>
                  <a:gd name="T8" fmla="*/ 18 w 30"/>
                  <a:gd name="T9" fmla="*/ 34 h 34"/>
                  <a:gd name="T10" fmla="*/ 14 w 30"/>
                  <a:gd name="T11" fmla="*/ 34 h 34"/>
                  <a:gd name="T12" fmla="*/ 14 w 30"/>
                  <a:gd name="T13" fmla="*/ 34 h 34"/>
                  <a:gd name="T14" fmla="*/ 8 w 30"/>
                  <a:gd name="T15" fmla="*/ 31 h 34"/>
                  <a:gd name="T16" fmla="*/ 4 w 30"/>
                  <a:gd name="T17" fmla="*/ 28 h 34"/>
                  <a:gd name="T18" fmla="*/ 2 w 30"/>
                  <a:gd name="T19" fmla="*/ 25 h 34"/>
                  <a:gd name="T20" fmla="*/ 1 w 30"/>
                  <a:gd name="T21" fmla="*/ 22 h 34"/>
                  <a:gd name="T22" fmla="*/ 0 w 30"/>
                  <a:gd name="T23" fmla="*/ 18 h 34"/>
                  <a:gd name="T24" fmla="*/ 1 w 30"/>
                  <a:gd name="T25" fmla="*/ 14 h 34"/>
                  <a:gd name="T26" fmla="*/ 1 w 30"/>
                  <a:gd name="T27" fmla="*/ 14 h 34"/>
                  <a:gd name="T28" fmla="*/ 2 w 30"/>
                  <a:gd name="T29" fmla="*/ 8 h 34"/>
                  <a:gd name="T30" fmla="*/ 7 w 30"/>
                  <a:gd name="T31" fmla="*/ 3 h 34"/>
                  <a:gd name="T32" fmla="*/ 9 w 30"/>
                  <a:gd name="T33" fmla="*/ 1 h 34"/>
                  <a:gd name="T34" fmla="*/ 13 w 30"/>
                  <a:gd name="T35" fmla="*/ 0 h 34"/>
                  <a:gd name="T36" fmla="*/ 16 w 30"/>
                  <a:gd name="T37" fmla="*/ 0 h 34"/>
                  <a:gd name="T38" fmla="*/ 20 w 30"/>
                  <a:gd name="T39" fmla="*/ 0 h 34"/>
                  <a:gd name="T40" fmla="*/ 20 w 30"/>
                  <a:gd name="T41" fmla="*/ 0 h 34"/>
                  <a:gd name="T42" fmla="*/ 30 w 30"/>
                  <a:gd name="T43" fmla="*/ 3 h 34"/>
                  <a:gd name="T44" fmla="*/ 30 w 30"/>
                  <a:gd name="T45" fmla="*/ 3 h 34"/>
                  <a:gd name="T46" fmla="*/ 30 w 30"/>
                  <a:gd name="T47" fmla="*/ 12 h 34"/>
                  <a:gd name="T48" fmla="*/ 27 w 30"/>
                  <a:gd name="T49" fmla="*/ 12 h 34"/>
                  <a:gd name="T50" fmla="*/ 27 w 30"/>
                  <a:gd name="T51" fmla="*/ 12 h 34"/>
                  <a:gd name="T52" fmla="*/ 26 w 30"/>
                  <a:gd name="T53" fmla="*/ 9 h 34"/>
                  <a:gd name="T54" fmla="*/ 25 w 30"/>
                  <a:gd name="T55" fmla="*/ 5 h 34"/>
                  <a:gd name="T56" fmla="*/ 23 w 30"/>
                  <a:gd name="T57" fmla="*/ 3 h 34"/>
                  <a:gd name="T58" fmla="*/ 19 w 30"/>
                  <a:gd name="T59" fmla="*/ 2 h 34"/>
                  <a:gd name="T60" fmla="*/ 19 w 30"/>
                  <a:gd name="T61" fmla="*/ 2 h 34"/>
                  <a:gd name="T62" fmla="*/ 15 w 30"/>
                  <a:gd name="T63" fmla="*/ 2 h 34"/>
                  <a:gd name="T64" fmla="*/ 11 w 30"/>
                  <a:gd name="T65" fmla="*/ 4 h 34"/>
                  <a:gd name="T66" fmla="*/ 9 w 30"/>
                  <a:gd name="T67" fmla="*/ 9 h 34"/>
                  <a:gd name="T68" fmla="*/ 7 w 30"/>
                  <a:gd name="T69" fmla="*/ 14 h 34"/>
                  <a:gd name="T70" fmla="*/ 7 w 30"/>
                  <a:gd name="T71" fmla="*/ 14 h 34"/>
                  <a:gd name="T72" fmla="*/ 7 w 30"/>
                  <a:gd name="T73" fmla="*/ 21 h 34"/>
                  <a:gd name="T74" fmla="*/ 8 w 30"/>
                  <a:gd name="T75" fmla="*/ 26 h 34"/>
                  <a:gd name="T76" fmla="*/ 11 w 30"/>
                  <a:gd name="T77" fmla="*/ 29 h 34"/>
                  <a:gd name="T78" fmla="*/ 15 w 30"/>
                  <a:gd name="T79" fmla="*/ 30 h 34"/>
                  <a:gd name="T80" fmla="*/ 15 w 30"/>
                  <a:gd name="T81" fmla="*/ 30 h 34"/>
                  <a:gd name="T82" fmla="*/ 18 w 30"/>
                  <a:gd name="T83" fmla="*/ 30 h 34"/>
                  <a:gd name="T84" fmla="*/ 22 w 30"/>
                  <a:gd name="T85" fmla="*/ 30 h 34"/>
                  <a:gd name="T86" fmla="*/ 25 w 30"/>
                  <a:gd name="T87" fmla="*/ 28 h 34"/>
                  <a:gd name="T88" fmla="*/ 27 w 30"/>
                  <a:gd name="T89" fmla="*/ 26 h 34"/>
                  <a:gd name="T90" fmla="*/ 30 w 30"/>
                  <a:gd name="T9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 h="34">
                    <a:moveTo>
                      <a:pt x="30" y="28"/>
                    </a:moveTo>
                    <a:lnTo>
                      <a:pt x="30" y="28"/>
                    </a:lnTo>
                    <a:lnTo>
                      <a:pt x="25" y="30"/>
                    </a:lnTo>
                    <a:lnTo>
                      <a:pt x="22" y="33"/>
                    </a:lnTo>
                    <a:lnTo>
                      <a:pt x="18" y="34"/>
                    </a:lnTo>
                    <a:lnTo>
                      <a:pt x="14" y="34"/>
                    </a:lnTo>
                    <a:lnTo>
                      <a:pt x="14" y="34"/>
                    </a:lnTo>
                    <a:lnTo>
                      <a:pt x="8" y="31"/>
                    </a:lnTo>
                    <a:lnTo>
                      <a:pt x="4" y="28"/>
                    </a:lnTo>
                    <a:lnTo>
                      <a:pt x="2" y="25"/>
                    </a:lnTo>
                    <a:lnTo>
                      <a:pt x="1" y="22"/>
                    </a:lnTo>
                    <a:lnTo>
                      <a:pt x="0" y="18"/>
                    </a:lnTo>
                    <a:lnTo>
                      <a:pt x="1" y="14"/>
                    </a:lnTo>
                    <a:lnTo>
                      <a:pt x="1" y="14"/>
                    </a:lnTo>
                    <a:lnTo>
                      <a:pt x="2" y="8"/>
                    </a:lnTo>
                    <a:lnTo>
                      <a:pt x="7" y="3"/>
                    </a:lnTo>
                    <a:lnTo>
                      <a:pt x="9" y="1"/>
                    </a:lnTo>
                    <a:lnTo>
                      <a:pt x="13" y="0"/>
                    </a:lnTo>
                    <a:lnTo>
                      <a:pt x="16" y="0"/>
                    </a:lnTo>
                    <a:lnTo>
                      <a:pt x="20" y="0"/>
                    </a:lnTo>
                    <a:lnTo>
                      <a:pt x="20" y="0"/>
                    </a:lnTo>
                    <a:lnTo>
                      <a:pt x="30" y="3"/>
                    </a:lnTo>
                    <a:lnTo>
                      <a:pt x="30" y="3"/>
                    </a:lnTo>
                    <a:lnTo>
                      <a:pt x="30" y="12"/>
                    </a:lnTo>
                    <a:lnTo>
                      <a:pt x="27" y="12"/>
                    </a:lnTo>
                    <a:lnTo>
                      <a:pt x="27" y="12"/>
                    </a:lnTo>
                    <a:lnTo>
                      <a:pt x="26" y="9"/>
                    </a:lnTo>
                    <a:lnTo>
                      <a:pt x="25" y="5"/>
                    </a:lnTo>
                    <a:lnTo>
                      <a:pt x="23" y="3"/>
                    </a:lnTo>
                    <a:lnTo>
                      <a:pt x="19" y="2"/>
                    </a:lnTo>
                    <a:lnTo>
                      <a:pt x="19" y="2"/>
                    </a:lnTo>
                    <a:lnTo>
                      <a:pt x="15" y="2"/>
                    </a:lnTo>
                    <a:lnTo>
                      <a:pt x="11" y="4"/>
                    </a:lnTo>
                    <a:lnTo>
                      <a:pt x="9" y="9"/>
                    </a:lnTo>
                    <a:lnTo>
                      <a:pt x="7" y="14"/>
                    </a:lnTo>
                    <a:lnTo>
                      <a:pt x="7" y="14"/>
                    </a:lnTo>
                    <a:lnTo>
                      <a:pt x="7" y="21"/>
                    </a:lnTo>
                    <a:lnTo>
                      <a:pt x="8" y="26"/>
                    </a:lnTo>
                    <a:lnTo>
                      <a:pt x="11" y="29"/>
                    </a:lnTo>
                    <a:lnTo>
                      <a:pt x="15" y="30"/>
                    </a:lnTo>
                    <a:lnTo>
                      <a:pt x="15" y="30"/>
                    </a:lnTo>
                    <a:lnTo>
                      <a:pt x="18" y="30"/>
                    </a:lnTo>
                    <a:lnTo>
                      <a:pt x="22" y="30"/>
                    </a:lnTo>
                    <a:lnTo>
                      <a:pt x="25" y="28"/>
                    </a:lnTo>
                    <a:lnTo>
                      <a:pt x="27" y="26"/>
                    </a:lnTo>
                    <a:lnTo>
                      <a:pt x="3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70">
                <a:extLst>
                  <a:ext uri="{FF2B5EF4-FFF2-40B4-BE49-F238E27FC236}">
                    <a16:creationId xmlns:a16="http://schemas.microsoft.com/office/drawing/2014/main" id="{67B03A05-6CAF-FB49-803C-D6DDC5F45F59}"/>
                  </a:ext>
                </a:extLst>
              </p:cNvPr>
              <p:cNvSpPr>
                <a:spLocks/>
              </p:cNvSpPr>
              <p:nvPr userDrawn="1"/>
            </p:nvSpPr>
            <p:spPr bwMode="auto">
              <a:xfrm>
                <a:off x="8199438" y="173038"/>
                <a:ext cx="25400" cy="28575"/>
              </a:xfrm>
              <a:custGeom>
                <a:avLst/>
                <a:gdLst>
                  <a:gd name="T0" fmla="*/ 2 w 33"/>
                  <a:gd name="T1" fmla="*/ 30 h 38"/>
                  <a:gd name="T2" fmla="*/ 2 w 33"/>
                  <a:gd name="T3" fmla="*/ 30 h 38"/>
                  <a:gd name="T4" fmla="*/ 5 w 33"/>
                  <a:gd name="T5" fmla="*/ 30 h 38"/>
                  <a:gd name="T6" fmla="*/ 6 w 33"/>
                  <a:gd name="T7" fmla="*/ 29 h 38"/>
                  <a:gd name="T8" fmla="*/ 6 w 33"/>
                  <a:gd name="T9" fmla="*/ 29 h 38"/>
                  <a:gd name="T10" fmla="*/ 9 w 33"/>
                  <a:gd name="T11" fmla="*/ 17 h 38"/>
                  <a:gd name="T12" fmla="*/ 9 w 33"/>
                  <a:gd name="T13" fmla="*/ 17 h 38"/>
                  <a:gd name="T14" fmla="*/ 13 w 33"/>
                  <a:gd name="T15" fmla="*/ 5 h 38"/>
                  <a:gd name="T16" fmla="*/ 13 w 33"/>
                  <a:gd name="T17" fmla="*/ 5 h 38"/>
                  <a:gd name="T18" fmla="*/ 13 w 33"/>
                  <a:gd name="T19" fmla="*/ 4 h 38"/>
                  <a:gd name="T20" fmla="*/ 8 w 33"/>
                  <a:gd name="T21" fmla="*/ 1 h 38"/>
                  <a:gd name="T22" fmla="*/ 9 w 33"/>
                  <a:gd name="T23" fmla="*/ 0 h 38"/>
                  <a:gd name="T24" fmla="*/ 26 w 33"/>
                  <a:gd name="T25" fmla="*/ 5 h 38"/>
                  <a:gd name="T26" fmla="*/ 26 w 33"/>
                  <a:gd name="T27" fmla="*/ 5 h 38"/>
                  <a:gd name="T28" fmla="*/ 33 w 33"/>
                  <a:gd name="T29" fmla="*/ 6 h 38"/>
                  <a:gd name="T30" fmla="*/ 33 w 33"/>
                  <a:gd name="T31" fmla="*/ 6 h 38"/>
                  <a:gd name="T32" fmla="*/ 32 w 33"/>
                  <a:gd name="T33" fmla="*/ 15 h 38"/>
                  <a:gd name="T34" fmla="*/ 30 w 33"/>
                  <a:gd name="T35" fmla="*/ 14 h 38"/>
                  <a:gd name="T36" fmla="*/ 30 w 33"/>
                  <a:gd name="T37" fmla="*/ 14 h 38"/>
                  <a:gd name="T38" fmla="*/ 30 w 33"/>
                  <a:gd name="T39" fmla="*/ 10 h 38"/>
                  <a:gd name="T40" fmla="*/ 29 w 33"/>
                  <a:gd name="T41" fmla="*/ 8 h 38"/>
                  <a:gd name="T42" fmla="*/ 28 w 33"/>
                  <a:gd name="T43" fmla="*/ 7 h 38"/>
                  <a:gd name="T44" fmla="*/ 23 w 33"/>
                  <a:gd name="T45" fmla="*/ 6 h 38"/>
                  <a:gd name="T46" fmla="*/ 20 w 33"/>
                  <a:gd name="T47" fmla="*/ 5 h 38"/>
                  <a:gd name="T48" fmla="*/ 20 w 33"/>
                  <a:gd name="T49" fmla="*/ 5 h 38"/>
                  <a:gd name="T50" fmla="*/ 19 w 33"/>
                  <a:gd name="T51" fmla="*/ 5 h 38"/>
                  <a:gd name="T52" fmla="*/ 15 w 33"/>
                  <a:gd name="T53" fmla="*/ 15 h 38"/>
                  <a:gd name="T54" fmla="*/ 15 w 33"/>
                  <a:gd name="T55" fmla="*/ 15 h 38"/>
                  <a:gd name="T56" fmla="*/ 15 w 33"/>
                  <a:gd name="T57" fmla="*/ 16 h 38"/>
                  <a:gd name="T58" fmla="*/ 16 w 33"/>
                  <a:gd name="T59" fmla="*/ 17 h 38"/>
                  <a:gd name="T60" fmla="*/ 17 w 33"/>
                  <a:gd name="T61" fmla="*/ 17 h 38"/>
                  <a:gd name="T62" fmla="*/ 17 w 33"/>
                  <a:gd name="T63" fmla="*/ 17 h 38"/>
                  <a:gd name="T64" fmla="*/ 21 w 33"/>
                  <a:gd name="T65" fmla="*/ 17 h 38"/>
                  <a:gd name="T66" fmla="*/ 23 w 33"/>
                  <a:gd name="T67" fmla="*/ 17 h 38"/>
                  <a:gd name="T68" fmla="*/ 24 w 33"/>
                  <a:gd name="T69" fmla="*/ 16 h 38"/>
                  <a:gd name="T70" fmla="*/ 24 w 33"/>
                  <a:gd name="T71" fmla="*/ 15 h 38"/>
                  <a:gd name="T72" fmla="*/ 26 w 33"/>
                  <a:gd name="T73" fmla="*/ 15 h 38"/>
                  <a:gd name="T74" fmla="*/ 26 w 33"/>
                  <a:gd name="T75" fmla="*/ 15 h 38"/>
                  <a:gd name="T76" fmla="*/ 25 w 33"/>
                  <a:gd name="T77" fmla="*/ 21 h 38"/>
                  <a:gd name="T78" fmla="*/ 25 w 33"/>
                  <a:gd name="T79" fmla="*/ 21 h 38"/>
                  <a:gd name="T80" fmla="*/ 24 w 33"/>
                  <a:gd name="T81" fmla="*/ 25 h 38"/>
                  <a:gd name="T82" fmla="*/ 22 w 33"/>
                  <a:gd name="T83" fmla="*/ 25 h 38"/>
                  <a:gd name="T84" fmla="*/ 22 w 33"/>
                  <a:gd name="T85" fmla="*/ 25 h 38"/>
                  <a:gd name="T86" fmla="*/ 22 w 33"/>
                  <a:gd name="T87" fmla="*/ 22 h 38"/>
                  <a:gd name="T88" fmla="*/ 21 w 33"/>
                  <a:gd name="T89" fmla="*/ 21 h 38"/>
                  <a:gd name="T90" fmla="*/ 19 w 33"/>
                  <a:gd name="T91" fmla="*/ 19 h 38"/>
                  <a:gd name="T92" fmla="*/ 15 w 33"/>
                  <a:gd name="T93" fmla="*/ 18 h 38"/>
                  <a:gd name="T94" fmla="*/ 15 w 33"/>
                  <a:gd name="T95" fmla="*/ 18 h 38"/>
                  <a:gd name="T96" fmla="*/ 15 w 33"/>
                  <a:gd name="T97" fmla="*/ 18 h 38"/>
                  <a:gd name="T98" fmla="*/ 14 w 33"/>
                  <a:gd name="T99" fmla="*/ 19 h 38"/>
                  <a:gd name="T100" fmla="*/ 12 w 33"/>
                  <a:gd name="T101" fmla="*/ 31 h 38"/>
                  <a:gd name="T102" fmla="*/ 12 w 33"/>
                  <a:gd name="T103" fmla="*/ 31 h 38"/>
                  <a:gd name="T104" fmla="*/ 12 w 33"/>
                  <a:gd name="T105" fmla="*/ 32 h 38"/>
                  <a:gd name="T106" fmla="*/ 20 w 33"/>
                  <a:gd name="T107" fmla="*/ 34 h 38"/>
                  <a:gd name="T108" fmla="*/ 20 w 33"/>
                  <a:gd name="T109" fmla="*/ 34 h 38"/>
                  <a:gd name="T110" fmla="*/ 23 w 33"/>
                  <a:gd name="T111" fmla="*/ 34 h 38"/>
                  <a:gd name="T112" fmla="*/ 26 w 33"/>
                  <a:gd name="T113" fmla="*/ 32 h 38"/>
                  <a:gd name="T114" fmla="*/ 28 w 33"/>
                  <a:gd name="T115" fmla="*/ 29 h 38"/>
                  <a:gd name="T116" fmla="*/ 30 w 33"/>
                  <a:gd name="T117" fmla="*/ 30 h 38"/>
                  <a:gd name="T118" fmla="*/ 30 w 33"/>
                  <a:gd name="T119" fmla="*/ 30 h 38"/>
                  <a:gd name="T120" fmla="*/ 26 w 33"/>
                  <a:gd name="T121" fmla="*/ 38 h 38"/>
                  <a:gd name="T122" fmla="*/ 0 w 33"/>
                  <a:gd name="T123" fmla="*/ 31 h 38"/>
                  <a:gd name="T124" fmla="*/ 2 w 33"/>
                  <a:gd name="T125"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 h="38">
                    <a:moveTo>
                      <a:pt x="2" y="30"/>
                    </a:moveTo>
                    <a:lnTo>
                      <a:pt x="2" y="30"/>
                    </a:lnTo>
                    <a:lnTo>
                      <a:pt x="5" y="30"/>
                    </a:lnTo>
                    <a:lnTo>
                      <a:pt x="6" y="29"/>
                    </a:lnTo>
                    <a:lnTo>
                      <a:pt x="6" y="29"/>
                    </a:lnTo>
                    <a:lnTo>
                      <a:pt x="9" y="17"/>
                    </a:lnTo>
                    <a:lnTo>
                      <a:pt x="9" y="17"/>
                    </a:lnTo>
                    <a:lnTo>
                      <a:pt x="13" y="5"/>
                    </a:lnTo>
                    <a:lnTo>
                      <a:pt x="13" y="5"/>
                    </a:lnTo>
                    <a:lnTo>
                      <a:pt x="13" y="4"/>
                    </a:lnTo>
                    <a:lnTo>
                      <a:pt x="8" y="1"/>
                    </a:lnTo>
                    <a:lnTo>
                      <a:pt x="9" y="0"/>
                    </a:lnTo>
                    <a:lnTo>
                      <a:pt x="26" y="5"/>
                    </a:lnTo>
                    <a:lnTo>
                      <a:pt x="26" y="5"/>
                    </a:lnTo>
                    <a:lnTo>
                      <a:pt x="33" y="6"/>
                    </a:lnTo>
                    <a:lnTo>
                      <a:pt x="33" y="6"/>
                    </a:lnTo>
                    <a:lnTo>
                      <a:pt x="32" y="15"/>
                    </a:lnTo>
                    <a:lnTo>
                      <a:pt x="30" y="14"/>
                    </a:lnTo>
                    <a:lnTo>
                      <a:pt x="30" y="14"/>
                    </a:lnTo>
                    <a:lnTo>
                      <a:pt x="30" y="10"/>
                    </a:lnTo>
                    <a:lnTo>
                      <a:pt x="29" y="8"/>
                    </a:lnTo>
                    <a:lnTo>
                      <a:pt x="28" y="7"/>
                    </a:lnTo>
                    <a:lnTo>
                      <a:pt x="23" y="6"/>
                    </a:lnTo>
                    <a:lnTo>
                      <a:pt x="20" y="5"/>
                    </a:lnTo>
                    <a:lnTo>
                      <a:pt x="20" y="5"/>
                    </a:lnTo>
                    <a:lnTo>
                      <a:pt x="19" y="5"/>
                    </a:lnTo>
                    <a:lnTo>
                      <a:pt x="15" y="15"/>
                    </a:lnTo>
                    <a:lnTo>
                      <a:pt x="15" y="15"/>
                    </a:lnTo>
                    <a:lnTo>
                      <a:pt x="15" y="16"/>
                    </a:lnTo>
                    <a:lnTo>
                      <a:pt x="16" y="17"/>
                    </a:lnTo>
                    <a:lnTo>
                      <a:pt x="17" y="17"/>
                    </a:lnTo>
                    <a:lnTo>
                      <a:pt x="17" y="17"/>
                    </a:lnTo>
                    <a:lnTo>
                      <a:pt x="21" y="17"/>
                    </a:lnTo>
                    <a:lnTo>
                      <a:pt x="23" y="17"/>
                    </a:lnTo>
                    <a:lnTo>
                      <a:pt x="24" y="16"/>
                    </a:lnTo>
                    <a:lnTo>
                      <a:pt x="24" y="15"/>
                    </a:lnTo>
                    <a:lnTo>
                      <a:pt x="26" y="15"/>
                    </a:lnTo>
                    <a:lnTo>
                      <a:pt x="26" y="15"/>
                    </a:lnTo>
                    <a:lnTo>
                      <a:pt x="25" y="21"/>
                    </a:lnTo>
                    <a:lnTo>
                      <a:pt x="25" y="21"/>
                    </a:lnTo>
                    <a:lnTo>
                      <a:pt x="24" y="25"/>
                    </a:lnTo>
                    <a:lnTo>
                      <a:pt x="22" y="25"/>
                    </a:lnTo>
                    <a:lnTo>
                      <a:pt x="22" y="25"/>
                    </a:lnTo>
                    <a:lnTo>
                      <a:pt x="22" y="22"/>
                    </a:lnTo>
                    <a:lnTo>
                      <a:pt x="21" y="21"/>
                    </a:lnTo>
                    <a:lnTo>
                      <a:pt x="19" y="19"/>
                    </a:lnTo>
                    <a:lnTo>
                      <a:pt x="15" y="18"/>
                    </a:lnTo>
                    <a:lnTo>
                      <a:pt x="15" y="18"/>
                    </a:lnTo>
                    <a:lnTo>
                      <a:pt x="15" y="18"/>
                    </a:lnTo>
                    <a:lnTo>
                      <a:pt x="14" y="19"/>
                    </a:lnTo>
                    <a:lnTo>
                      <a:pt x="12" y="31"/>
                    </a:lnTo>
                    <a:lnTo>
                      <a:pt x="12" y="31"/>
                    </a:lnTo>
                    <a:lnTo>
                      <a:pt x="12" y="32"/>
                    </a:lnTo>
                    <a:lnTo>
                      <a:pt x="20" y="34"/>
                    </a:lnTo>
                    <a:lnTo>
                      <a:pt x="20" y="34"/>
                    </a:lnTo>
                    <a:lnTo>
                      <a:pt x="23" y="34"/>
                    </a:lnTo>
                    <a:lnTo>
                      <a:pt x="26" y="32"/>
                    </a:lnTo>
                    <a:lnTo>
                      <a:pt x="28" y="29"/>
                    </a:lnTo>
                    <a:lnTo>
                      <a:pt x="30" y="30"/>
                    </a:lnTo>
                    <a:lnTo>
                      <a:pt x="30" y="30"/>
                    </a:lnTo>
                    <a:lnTo>
                      <a:pt x="26" y="38"/>
                    </a:lnTo>
                    <a:lnTo>
                      <a:pt x="0" y="31"/>
                    </a:lnTo>
                    <a:lnTo>
                      <a:pt x="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71">
                <a:extLst>
                  <a:ext uri="{FF2B5EF4-FFF2-40B4-BE49-F238E27FC236}">
                    <a16:creationId xmlns:a16="http://schemas.microsoft.com/office/drawing/2014/main" id="{893EB663-7635-DE4F-99D4-F37B1C55F415}"/>
                  </a:ext>
                </a:extLst>
              </p:cNvPr>
              <p:cNvSpPr>
                <a:spLocks/>
              </p:cNvSpPr>
              <p:nvPr userDrawn="1"/>
            </p:nvSpPr>
            <p:spPr bwMode="auto">
              <a:xfrm>
                <a:off x="8224838" y="180975"/>
                <a:ext cx="23813" cy="26987"/>
              </a:xfrm>
              <a:custGeom>
                <a:avLst/>
                <a:gdLst>
                  <a:gd name="T0" fmla="*/ 5 w 31"/>
                  <a:gd name="T1" fmla="*/ 18 h 34"/>
                  <a:gd name="T2" fmla="*/ 6 w 31"/>
                  <a:gd name="T3" fmla="*/ 26 h 34"/>
                  <a:gd name="T4" fmla="*/ 10 w 31"/>
                  <a:gd name="T5" fmla="*/ 30 h 34"/>
                  <a:gd name="T6" fmla="*/ 14 w 31"/>
                  <a:gd name="T7" fmla="*/ 31 h 34"/>
                  <a:gd name="T8" fmla="*/ 18 w 31"/>
                  <a:gd name="T9" fmla="*/ 29 h 34"/>
                  <a:gd name="T10" fmla="*/ 19 w 31"/>
                  <a:gd name="T11" fmla="*/ 28 h 34"/>
                  <a:gd name="T12" fmla="*/ 19 w 31"/>
                  <a:gd name="T13" fmla="*/ 23 h 34"/>
                  <a:gd name="T14" fmla="*/ 13 w 31"/>
                  <a:gd name="T15" fmla="*/ 18 h 34"/>
                  <a:gd name="T16" fmla="*/ 9 w 31"/>
                  <a:gd name="T17" fmla="*/ 14 h 34"/>
                  <a:gd name="T18" fmla="*/ 7 w 31"/>
                  <a:gd name="T19" fmla="*/ 9 h 34"/>
                  <a:gd name="T20" fmla="*/ 8 w 31"/>
                  <a:gd name="T21" fmla="*/ 6 h 34"/>
                  <a:gd name="T22" fmla="*/ 14 w 31"/>
                  <a:gd name="T23" fmla="*/ 1 h 34"/>
                  <a:gd name="T24" fmla="*/ 23 w 31"/>
                  <a:gd name="T25" fmla="*/ 1 h 34"/>
                  <a:gd name="T26" fmla="*/ 27 w 31"/>
                  <a:gd name="T27" fmla="*/ 3 h 34"/>
                  <a:gd name="T28" fmla="*/ 31 w 31"/>
                  <a:gd name="T29" fmla="*/ 5 h 34"/>
                  <a:gd name="T30" fmla="*/ 30 w 31"/>
                  <a:gd name="T31" fmla="*/ 7 h 34"/>
                  <a:gd name="T32" fmla="*/ 26 w 31"/>
                  <a:gd name="T33" fmla="*/ 13 h 34"/>
                  <a:gd name="T34" fmla="*/ 26 w 31"/>
                  <a:gd name="T35" fmla="*/ 9 h 34"/>
                  <a:gd name="T36" fmla="*/ 24 w 31"/>
                  <a:gd name="T37" fmla="*/ 4 h 34"/>
                  <a:gd name="T38" fmla="*/ 20 w 31"/>
                  <a:gd name="T39" fmla="*/ 3 h 34"/>
                  <a:gd name="T40" fmla="*/ 16 w 31"/>
                  <a:gd name="T41" fmla="*/ 2 h 34"/>
                  <a:gd name="T42" fmla="*/ 13 w 31"/>
                  <a:gd name="T43" fmla="*/ 5 h 34"/>
                  <a:gd name="T44" fmla="*/ 13 w 31"/>
                  <a:gd name="T45" fmla="*/ 9 h 34"/>
                  <a:gd name="T46" fmla="*/ 22 w 31"/>
                  <a:gd name="T47" fmla="*/ 17 h 34"/>
                  <a:gd name="T48" fmla="*/ 24 w 31"/>
                  <a:gd name="T49" fmla="*/ 19 h 34"/>
                  <a:gd name="T50" fmla="*/ 25 w 31"/>
                  <a:gd name="T51" fmla="*/ 24 h 34"/>
                  <a:gd name="T52" fmla="*/ 25 w 31"/>
                  <a:gd name="T53" fmla="*/ 27 h 34"/>
                  <a:gd name="T54" fmla="*/ 18 w 31"/>
                  <a:gd name="T55" fmla="*/ 34 h 34"/>
                  <a:gd name="T56" fmla="*/ 9 w 31"/>
                  <a:gd name="T57" fmla="*/ 32 h 34"/>
                  <a:gd name="T58" fmla="*/ 5 w 31"/>
                  <a:gd name="T59" fmla="*/ 30 h 34"/>
                  <a:gd name="T60" fmla="*/ 0 w 31"/>
                  <a:gd name="T61" fmla="*/ 28 h 34"/>
                  <a:gd name="T62" fmla="*/ 5 w 31"/>
                  <a:gd name="T63" fmla="*/ 1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 h="34">
                    <a:moveTo>
                      <a:pt x="5" y="18"/>
                    </a:moveTo>
                    <a:lnTo>
                      <a:pt x="5" y="18"/>
                    </a:lnTo>
                    <a:lnTo>
                      <a:pt x="5" y="22"/>
                    </a:lnTo>
                    <a:lnTo>
                      <a:pt x="6" y="26"/>
                    </a:lnTo>
                    <a:lnTo>
                      <a:pt x="7" y="28"/>
                    </a:lnTo>
                    <a:lnTo>
                      <a:pt x="10" y="30"/>
                    </a:lnTo>
                    <a:lnTo>
                      <a:pt x="10" y="30"/>
                    </a:lnTo>
                    <a:lnTo>
                      <a:pt x="14" y="31"/>
                    </a:lnTo>
                    <a:lnTo>
                      <a:pt x="16" y="30"/>
                    </a:lnTo>
                    <a:lnTo>
                      <a:pt x="18" y="29"/>
                    </a:lnTo>
                    <a:lnTo>
                      <a:pt x="19" y="28"/>
                    </a:lnTo>
                    <a:lnTo>
                      <a:pt x="19" y="28"/>
                    </a:lnTo>
                    <a:lnTo>
                      <a:pt x="19" y="26"/>
                    </a:lnTo>
                    <a:lnTo>
                      <a:pt x="19" y="23"/>
                    </a:lnTo>
                    <a:lnTo>
                      <a:pt x="16" y="20"/>
                    </a:lnTo>
                    <a:lnTo>
                      <a:pt x="13" y="18"/>
                    </a:lnTo>
                    <a:lnTo>
                      <a:pt x="13" y="18"/>
                    </a:lnTo>
                    <a:lnTo>
                      <a:pt x="9" y="14"/>
                    </a:lnTo>
                    <a:lnTo>
                      <a:pt x="7" y="11"/>
                    </a:lnTo>
                    <a:lnTo>
                      <a:pt x="7" y="9"/>
                    </a:lnTo>
                    <a:lnTo>
                      <a:pt x="8" y="6"/>
                    </a:lnTo>
                    <a:lnTo>
                      <a:pt x="8" y="6"/>
                    </a:lnTo>
                    <a:lnTo>
                      <a:pt x="10" y="3"/>
                    </a:lnTo>
                    <a:lnTo>
                      <a:pt x="14" y="1"/>
                    </a:lnTo>
                    <a:lnTo>
                      <a:pt x="17" y="0"/>
                    </a:lnTo>
                    <a:lnTo>
                      <a:pt x="23" y="1"/>
                    </a:lnTo>
                    <a:lnTo>
                      <a:pt x="23" y="1"/>
                    </a:lnTo>
                    <a:lnTo>
                      <a:pt x="27" y="3"/>
                    </a:lnTo>
                    <a:lnTo>
                      <a:pt x="31" y="5"/>
                    </a:lnTo>
                    <a:lnTo>
                      <a:pt x="31" y="5"/>
                    </a:lnTo>
                    <a:lnTo>
                      <a:pt x="30" y="7"/>
                    </a:lnTo>
                    <a:lnTo>
                      <a:pt x="30" y="7"/>
                    </a:lnTo>
                    <a:lnTo>
                      <a:pt x="27" y="13"/>
                    </a:lnTo>
                    <a:lnTo>
                      <a:pt x="26" y="13"/>
                    </a:lnTo>
                    <a:lnTo>
                      <a:pt x="26" y="13"/>
                    </a:lnTo>
                    <a:lnTo>
                      <a:pt x="26" y="9"/>
                    </a:lnTo>
                    <a:lnTo>
                      <a:pt x="25" y="6"/>
                    </a:lnTo>
                    <a:lnTo>
                      <a:pt x="24" y="4"/>
                    </a:lnTo>
                    <a:lnTo>
                      <a:pt x="20" y="3"/>
                    </a:lnTo>
                    <a:lnTo>
                      <a:pt x="20" y="3"/>
                    </a:lnTo>
                    <a:lnTo>
                      <a:pt x="18" y="2"/>
                    </a:lnTo>
                    <a:lnTo>
                      <a:pt x="16" y="2"/>
                    </a:lnTo>
                    <a:lnTo>
                      <a:pt x="14" y="3"/>
                    </a:lnTo>
                    <a:lnTo>
                      <a:pt x="13" y="5"/>
                    </a:lnTo>
                    <a:lnTo>
                      <a:pt x="13" y="5"/>
                    </a:lnTo>
                    <a:lnTo>
                      <a:pt x="13" y="9"/>
                    </a:lnTo>
                    <a:lnTo>
                      <a:pt x="15" y="11"/>
                    </a:lnTo>
                    <a:lnTo>
                      <a:pt x="22" y="17"/>
                    </a:lnTo>
                    <a:lnTo>
                      <a:pt x="22" y="17"/>
                    </a:lnTo>
                    <a:lnTo>
                      <a:pt x="24" y="19"/>
                    </a:lnTo>
                    <a:lnTo>
                      <a:pt x="25" y="21"/>
                    </a:lnTo>
                    <a:lnTo>
                      <a:pt x="25" y="24"/>
                    </a:lnTo>
                    <a:lnTo>
                      <a:pt x="25" y="27"/>
                    </a:lnTo>
                    <a:lnTo>
                      <a:pt x="25" y="27"/>
                    </a:lnTo>
                    <a:lnTo>
                      <a:pt x="23" y="31"/>
                    </a:lnTo>
                    <a:lnTo>
                      <a:pt x="18" y="34"/>
                    </a:lnTo>
                    <a:lnTo>
                      <a:pt x="14" y="34"/>
                    </a:lnTo>
                    <a:lnTo>
                      <a:pt x="9" y="32"/>
                    </a:lnTo>
                    <a:lnTo>
                      <a:pt x="9" y="32"/>
                    </a:lnTo>
                    <a:lnTo>
                      <a:pt x="5" y="30"/>
                    </a:lnTo>
                    <a:lnTo>
                      <a:pt x="0" y="28"/>
                    </a:lnTo>
                    <a:lnTo>
                      <a:pt x="0" y="28"/>
                    </a:lnTo>
                    <a:lnTo>
                      <a:pt x="2" y="18"/>
                    </a:lnTo>
                    <a:lnTo>
                      <a:pt x="5"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72">
                <a:extLst>
                  <a:ext uri="{FF2B5EF4-FFF2-40B4-BE49-F238E27FC236}">
                    <a16:creationId xmlns:a16="http://schemas.microsoft.com/office/drawing/2014/main" id="{CF923BF1-9E03-C447-961E-BA898399CF3B}"/>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73">
                <a:extLst>
                  <a:ext uri="{FF2B5EF4-FFF2-40B4-BE49-F238E27FC236}">
                    <a16:creationId xmlns:a16="http://schemas.microsoft.com/office/drawing/2014/main" id="{34AF4EFE-7FF6-6844-B076-D7D8F1800C68}"/>
                  </a:ext>
                </a:extLst>
              </p:cNvPr>
              <p:cNvSpPr>
                <a:spLocks/>
              </p:cNvSpPr>
              <p:nvPr userDrawn="1"/>
            </p:nvSpPr>
            <p:spPr bwMode="auto">
              <a:xfrm>
                <a:off x="8255000" y="201613"/>
                <a:ext cx="4763" cy="4762"/>
              </a:xfrm>
              <a:custGeom>
                <a:avLst/>
                <a:gdLst>
                  <a:gd name="T0" fmla="*/ 4 w 5"/>
                  <a:gd name="T1" fmla="*/ 0 h 7"/>
                  <a:gd name="T2" fmla="*/ 4 w 5"/>
                  <a:gd name="T3" fmla="*/ 0 h 7"/>
                  <a:gd name="T4" fmla="*/ 5 w 5"/>
                  <a:gd name="T5" fmla="*/ 3 h 7"/>
                  <a:gd name="T6" fmla="*/ 5 w 5"/>
                  <a:gd name="T7" fmla="*/ 5 h 7"/>
                  <a:gd name="T8" fmla="*/ 5 w 5"/>
                  <a:gd name="T9" fmla="*/ 5 h 7"/>
                  <a:gd name="T10" fmla="*/ 3 w 5"/>
                  <a:gd name="T11" fmla="*/ 7 h 7"/>
                  <a:gd name="T12" fmla="*/ 1 w 5"/>
                  <a:gd name="T13" fmla="*/ 6 h 7"/>
                  <a:gd name="T14" fmla="*/ 1 w 5"/>
                  <a:gd name="T15" fmla="*/ 6 h 7"/>
                  <a:gd name="T16" fmla="*/ 0 w 5"/>
                  <a:gd name="T17" fmla="*/ 5 h 7"/>
                  <a:gd name="T18" fmla="*/ 0 w 5"/>
                  <a:gd name="T19" fmla="*/ 3 h 7"/>
                  <a:gd name="T20" fmla="*/ 0 w 5"/>
                  <a:gd name="T21" fmla="*/ 3 h 7"/>
                  <a:gd name="T22" fmla="*/ 1 w 5"/>
                  <a:gd name="T23" fmla="*/ 0 h 7"/>
                  <a:gd name="T24" fmla="*/ 4 w 5"/>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7">
                    <a:moveTo>
                      <a:pt x="4" y="0"/>
                    </a:moveTo>
                    <a:lnTo>
                      <a:pt x="4" y="0"/>
                    </a:lnTo>
                    <a:lnTo>
                      <a:pt x="5" y="3"/>
                    </a:lnTo>
                    <a:lnTo>
                      <a:pt x="5" y="5"/>
                    </a:lnTo>
                    <a:lnTo>
                      <a:pt x="5" y="5"/>
                    </a:lnTo>
                    <a:lnTo>
                      <a:pt x="3" y="7"/>
                    </a:lnTo>
                    <a:lnTo>
                      <a:pt x="1" y="6"/>
                    </a:lnTo>
                    <a:lnTo>
                      <a:pt x="1" y="6"/>
                    </a:lnTo>
                    <a:lnTo>
                      <a:pt x="0" y="5"/>
                    </a:lnTo>
                    <a:lnTo>
                      <a:pt x="0" y="3"/>
                    </a:lnTo>
                    <a:lnTo>
                      <a:pt x="0" y="3"/>
                    </a:lnTo>
                    <a:lnTo>
                      <a:pt x="1"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74">
                <a:extLst>
                  <a:ext uri="{FF2B5EF4-FFF2-40B4-BE49-F238E27FC236}">
                    <a16:creationId xmlns:a16="http://schemas.microsoft.com/office/drawing/2014/main" id="{37428D63-9111-2A4B-AFAD-5DC80C934158}"/>
                  </a:ext>
                </a:extLst>
              </p:cNvPr>
              <p:cNvSpPr>
                <a:spLocks/>
              </p:cNvSpPr>
              <p:nvPr userDrawn="1"/>
            </p:nvSpPr>
            <p:spPr bwMode="auto">
              <a:xfrm>
                <a:off x="8262938" y="195263"/>
                <a:ext cx="31750" cy="31750"/>
              </a:xfrm>
              <a:custGeom>
                <a:avLst/>
                <a:gdLst>
                  <a:gd name="T0" fmla="*/ 8 w 40"/>
                  <a:gd name="T1" fmla="*/ 0 h 40"/>
                  <a:gd name="T2" fmla="*/ 21 w 40"/>
                  <a:gd name="T3" fmla="*/ 7 h 40"/>
                  <a:gd name="T4" fmla="*/ 20 w 40"/>
                  <a:gd name="T5" fmla="*/ 10 h 40"/>
                  <a:gd name="T6" fmla="*/ 20 w 40"/>
                  <a:gd name="T7" fmla="*/ 10 h 40"/>
                  <a:gd name="T8" fmla="*/ 17 w 40"/>
                  <a:gd name="T9" fmla="*/ 7 h 40"/>
                  <a:gd name="T10" fmla="*/ 16 w 40"/>
                  <a:gd name="T11" fmla="*/ 9 h 40"/>
                  <a:gd name="T12" fmla="*/ 16 w 40"/>
                  <a:gd name="T13" fmla="*/ 9 h 40"/>
                  <a:gd name="T14" fmla="*/ 7 w 40"/>
                  <a:gd name="T15" fmla="*/ 23 h 40"/>
                  <a:gd name="T16" fmla="*/ 7 w 40"/>
                  <a:gd name="T17" fmla="*/ 23 h 40"/>
                  <a:gd name="T18" fmla="*/ 6 w 40"/>
                  <a:gd name="T19" fmla="*/ 26 h 40"/>
                  <a:gd name="T20" fmla="*/ 4 w 40"/>
                  <a:gd name="T21" fmla="*/ 29 h 40"/>
                  <a:gd name="T22" fmla="*/ 6 w 40"/>
                  <a:gd name="T23" fmla="*/ 32 h 40"/>
                  <a:gd name="T24" fmla="*/ 9 w 40"/>
                  <a:gd name="T25" fmla="*/ 36 h 40"/>
                  <a:gd name="T26" fmla="*/ 9 w 40"/>
                  <a:gd name="T27" fmla="*/ 36 h 40"/>
                  <a:gd name="T28" fmla="*/ 13 w 40"/>
                  <a:gd name="T29" fmla="*/ 38 h 40"/>
                  <a:gd name="T30" fmla="*/ 17 w 40"/>
                  <a:gd name="T31" fmla="*/ 37 h 40"/>
                  <a:gd name="T32" fmla="*/ 20 w 40"/>
                  <a:gd name="T33" fmla="*/ 34 h 40"/>
                  <a:gd name="T34" fmla="*/ 24 w 40"/>
                  <a:gd name="T35" fmla="*/ 29 h 40"/>
                  <a:gd name="T36" fmla="*/ 24 w 40"/>
                  <a:gd name="T37" fmla="*/ 29 h 40"/>
                  <a:gd name="T38" fmla="*/ 30 w 40"/>
                  <a:gd name="T39" fmla="*/ 18 h 40"/>
                  <a:gd name="T40" fmla="*/ 30 w 40"/>
                  <a:gd name="T41" fmla="*/ 18 h 40"/>
                  <a:gd name="T42" fmla="*/ 30 w 40"/>
                  <a:gd name="T43" fmla="*/ 15 h 40"/>
                  <a:gd name="T44" fmla="*/ 26 w 40"/>
                  <a:gd name="T45" fmla="*/ 13 h 40"/>
                  <a:gd name="T46" fmla="*/ 27 w 40"/>
                  <a:gd name="T47" fmla="*/ 11 h 40"/>
                  <a:gd name="T48" fmla="*/ 40 w 40"/>
                  <a:gd name="T49" fmla="*/ 18 h 40"/>
                  <a:gd name="T50" fmla="*/ 38 w 40"/>
                  <a:gd name="T51" fmla="*/ 20 h 40"/>
                  <a:gd name="T52" fmla="*/ 38 w 40"/>
                  <a:gd name="T53" fmla="*/ 20 h 40"/>
                  <a:gd name="T54" fmla="*/ 34 w 40"/>
                  <a:gd name="T55" fmla="*/ 18 h 40"/>
                  <a:gd name="T56" fmla="*/ 33 w 40"/>
                  <a:gd name="T57" fmla="*/ 19 h 40"/>
                  <a:gd name="T58" fmla="*/ 33 w 40"/>
                  <a:gd name="T59" fmla="*/ 19 h 40"/>
                  <a:gd name="T60" fmla="*/ 25 w 40"/>
                  <a:gd name="T61" fmla="*/ 32 h 40"/>
                  <a:gd name="T62" fmla="*/ 25 w 40"/>
                  <a:gd name="T63" fmla="*/ 32 h 40"/>
                  <a:gd name="T64" fmla="*/ 21 w 40"/>
                  <a:gd name="T65" fmla="*/ 36 h 40"/>
                  <a:gd name="T66" fmla="*/ 18 w 40"/>
                  <a:gd name="T67" fmla="*/ 39 h 40"/>
                  <a:gd name="T68" fmla="*/ 16 w 40"/>
                  <a:gd name="T69" fmla="*/ 40 h 40"/>
                  <a:gd name="T70" fmla="*/ 13 w 40"/>
                  <a:gd name="T71" fmla="*/ 40 h 40"/>
                  <a:gd name="T72" fmla="*/ 10 w 40"/>
                  <a:gd name="T73" fmla="*/ 39 h 40"/>
                  <a:gd name="T74" fmla="*/ 7 w 40"/>
                  <a:gd name="T75" fmla="*/ 38 h 40"/>
                  <a:gd name="T76" fmla="*/ 7 w 40"/>
                  <a:gd name="T77" fmla="*/ 38 h 40"/>
                  <a:gd name="T78" fmla="*/ 2 w 40"/>
                  <a:gd name="T79" fmla="*/ 35 h 40"/>
                  <a:gd name="T80" fmla="*/ 0 w 40"/>
                  <a:gd name="T81" fmla="*/ 30 h 40"/>
                  <a:gd name="T82" fmla="*/ 0 w 40"/>
                  <a:gd name="T83" fmla="*/ 26 h 40"/>
                  <a:gd name="T84" fmla="*/ 2 w 40"/>
                  <a:gd name="T85" fmla="*/ 20 h 40"/>
                  <a:gd name="T86" fmla="*/ 2 w 40"/>
                  <a:gd name="T87" fmla="*/ 20 h 40"/>
                  <a:gd name="T88" fmla="*/ 10 w 40"/>
                  <a:gd name="T89" fmla="*/ 5 h 40"/>
                  <a:gd name="T90" fmla="*/ 10 w 40"/>
                  <a:gd name="T91" fmla="*/ 5 h 40"/>
                  <a:gd name="T92" fmla="*/ 10 w 40"/>
                  <a:gd name="T93" fmla="*/ 4 h 40"/>
                  <a:gd name="T94" fmla="*/ 7 w 40"/>
                  <a:gd name="T95" fmla="*/ 2 h 40"/>
                  <a:gd name="T96" fmla="*/ 8 w 40"/>
                  <a:gd name="T9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 h="40">
                    <a:moveTo>
                      <a:pt x="8" y="0"/>
                    </a:moveTo>
                    <a:lnTo>
                      <a:pt x="21" y="7"/>
                    </a:lnTo>
                    <a:lnTo>
                      <a:pt x="20" y="10"/>
                    </a:lnTo>
                    <a:lnTo>
                      <a:pt x="20" y="10"/>
                    </a:lnTo>
                    <a:lnTo>
                      <a:pt x="17" y="7"/>
                    </a:lnTo>
                    <a:lnTo>
                      <a:pt x="16" y="9"/>
                    </a:lnTo>
                    <a:lnTo>
                      <a:pt x="16" y="9"/>
                    </a:lnTo>
                    <a:lnTo>
                      <a:pt x="7" y="23"/>
                    </a:lnTo>
                    <a:lnTo>
                      <a:pt x="7" y="23"/>
                    </a:lnTo>
                    <a:lnTo>
                      <a:pt x="6" y="26"/>
                    </a:lnTo>
                    <a:lnTo>
                      <a:pt x="4" y="29"/>
                    </a:lnTo>
                    <a:lnTo>
                      <a:pt x="6" y="32"/>
                    </a:lnTo>
                    <a:lnTo>
                      <a:pt x="9" y="36"/>
                    </a:lnTo>
                    <a:lnTo>
                      <a:pt x="9" y="36"/>
                    </a:lnTo>
                    <a:lnTo>
                      <a:pt x="13" y="38"/>
                    </a:lnTo>
                    <a:lnTo>
                      <a:pt x="17" y="37"/>
                    </a:lnTo>
                    <a:lnTo>
                      <a:pt x="20" y="34"/>
                    </a:lnTo>
                    <a:lnTo>
                      <a:pt x="24" y="29"/>
                    </a:lnTo>
                    <a:lnTo>
                      <a:pt x="24" y="29"/>
                    </a:lnTo>
                    <a:lnTo>
                      <a:pt x="30" y="18"/>
                    </a:lnTo>
                    <a:lnTo>
                      <a:pt x="30" y="18"/>
                    </a:lnTo>
                    <a:lnTo>
                      <a:pt x="30" y="15"/>
                    </a:lnTo>
                    <a:lnTo>
                      <a:pt x="26" y="13"/>
                    </a:lnTo>
                    <a:lnTo>
                      <a:pt x="27" y="11"/>
                    </a:lnTo>
                    <a:lnTo>
                      <a:pt x="40" y="18"/>
                    </a:lnTo>
                    <a:lnTo>
                      <a:pt x="38" y="20"/>
                    </a:lnTo>
                    <a:lnTo>
                      <a:pt x="38" y="20"/>
                    </a:lnTo>
                    <a:lnTo>
                      <a:pt x="34" y="18"/>
                    </a:lnTo>
                    <a:lnTo>
                      <a:pt x="33" y="19"/>
                    </a:lnTo>
                    <a:lnTo>
                      <a:pt x="33" y="19"/>
                    </a:lnTo>
                    <a:lnTo>
                      <a:pt x="25" y="32"/>
                    </a:lnTo>
                    <a:lnTo>
                      <a:pt x="25" y="32"/>
                    </a:lnTo>
                    <a:lnTo>
                      <a:pt x="21" y="36"/>
                    </a:lnTo>
                    <a:lnTo>
                      <a:pt x="18" y="39"/>
                    </a:lnTo>
                    <a:lnTo>
                      <a:pt x="16" y="40"/>
                    </a:lnTo>
                    <a:lnTo>
                      <a:pt x="13" y="40"/>
                    </a:lnTo>
                    <a:lnTo>
                      <a:pt x="10" y="39"/>
                    </a:lnTo>
                    <a:lnTo>
                      <a:pt x="7" y="38"/>
                    </a:lnTo>
                    <a:lnTo>
                      <a:pt x="7" y="38"/>
                    </a:lnTo>
                    <a:lnTo>
                      <a:pt x="2" y="35"/>
                    </a:lnTo>
                    <a:lnTo>
                      <a:pt x="0" y="30"/>
                    </a:lnTo>
                    <a:lnTo>
                      <a:pt x="0" y="26"/>
                    </a:lnTo>
                    <a:lnTo>
                      <a:pt x="2" y="20"/>
                    </a:lnTo>
                    <a:lnTo>
                      <a:pt x="2" y="20"/>
                    </a:lnTo>
                    <a:lnTo>
                      <a:pt x="10" y="5"/>
                    </a:lnTo>
                    <a:lnTo>
                      <a:pt x="10" y="5"/>
                    </a:lnTo>
                    <a:lnTo>
                      <a:pt x="10" y="4"/>
                    </a:lnTo>
                    <a:lnTo>
                      <a:pt x="7" y="2"/>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75">
                <a:extLst>
                  <a:ext uri="{FF2B5EF4-FFF2-40B4-BE49-F238E27FC236}">
                    <a16:creationId xmlns:a16="http://schemas.microsoft.com/office/drawing/2014/main" id="{43EB1004-D34F-754E-A66F-905967FCF84C}"/>
                  </a:ext>
                </a:extLst>
              </p:cNvPr>
              <p:cNvSpPr>
                <a:spLocks/>
              </p:cNvSpPr>
              <p:nvPr userDrawn="1"/>
            </p:nvSpPr>
            <p:spPr bwMode="auto">
              <a:xfrm>
                <a:off x="8283575" y="215900"/>
                <a:ext cx="28575" cy="25400"/>
              </a:xfrm>
              <a:custGeom>
                <a:avLst/>
                <a:gdLst>
                  <a:gd name="T0" fmla="*/ 7 w 35"/>
                  <a:gd name="T1" fmla="*/ 14 h 32"/>
                  <a:gd name="T2" fmla="*/ 7 w 35"/>
                  <a:gd name="T3" fmla="*/ 14 h 32"/>
                  <a:gd name="T4" fmla="*/ 6 w 35"/>
                  <a:gd name="T5" fmla="*/ 19 h 32"/>
                  <a:gd name="T6" fmla="*/ 6 w 35"/>
                  <a:gd name="T7" fmla="*/ 22 h 32"/>
                  <a:gd name="T8" fmla="*/ 7 w 35"/>
                  <a:gd name="T9" fmla="*/ 25 h 32"/>
                  <a:gd name="T10" fmla="*/ 9 w 35"/>
                  <a:gd name="T11" fmla="*/ 28 h 32"/>
                  <a:gd name="T12" fmla="*/ 9 w 35"/>
                  <a:gd name="T13" fmla="*/ 28 h 32"/>
                  <a:gd name="T14" fmla="*/ 11 w 35"/>
                  <a:gd name="T15" fmla="*/ 29 h 32"/>
                  <a:gd name="T16" fmla="*/ 15 w 35"/>
                  <a:gd name="T17" fmla="*/ 29 h 32"/>
                  <a:gd name="T18" fmla="*/ 17 w 35"/>
                  <a:gd name="T19" fmla="*/ 29 h 32"/>
                  <a:gd name="T20" fmla="*/ 18 w 35"/>
                  <a:gd name="T21" fmla="*/ 28 h 32"/>
                  <a:gd name="T22" fmla="*/ 18 w 35"/>
                  <a:gd name="T23" fmla="*/ 28 h 32"/>
                  <a:gd name="T24" fmla="*/ 19 w 35"/>
                  <a:gd name="T25" fmla="*/ 26 h 32"/>
                  <a:gd name="T26" fmla="*/ 19 w 35"/>
                  <a:gd name="T27" fmla="*/ 23 h 32"/>
                  <a:gd name="T28" fmla="*/ 17 w 35"/>
                  <a:gd name="T29" fmla="*/ 20 h 32"/>
                  <a:gd name="T30" fmla="*/ 15 w 35"/>
                  <a:gd name="T31" fmla="*/ 17 h 32"/>
                  <a:gd name="T32" fmla="*/ 15 w 35"/>
                  <a:gd name="T33" fmla="*/ 17 h 32"/>
                  <a:gd name="T34" fmla="*/ 12 w 35"/>
                  <a:gd name="T35" fmla="*/ 12 h 32"/>
                  <a:gd name="T36" fmla="*/ 11 w 35"/>
                  <a:gd name="T37" fmla="*/ 9 h 32"/>
                  <a:gd name="T38" fmla="*/ 11 w 35"/>
                  <a:gd name="T39" fmla="*/ 6 h 32"/>
                  <a:gd name="T40" fmla="*/ 12 w 35"/>
                  <a:gd name="T41" fmla="*/ 4 h 32"/>
                  <a:gd name="T42" fmla="*/ 12 w 35"/>
                  <a:gd name="T43" fmla="*/ 4 h 32"/>
                  <a:gd name="T44" fmla="*/ 16 w 35"/>
                  <a:gd name="T45" fmla="*/ 1 h 32"/>
                  <a:gd name="T46" fmla="*/ 20 w 35"/>
                  <a:gd name="T47" fmla="*/ 0 h 32"/>
                  <a:gd name="T48" fmla="*/ 25 w 35"/>
                  <a:gd name="T49" fmla="*/ 1 h 32"/>
                  <a:gd name="T50" fmla="*/ 28 w 35"/>
                  <a:gd name="T51" fmla="*/ 3 h 32"/>
                  <a:gd name="T52" fmla="*/ 28 w 35"/>
                  <a:gd name="T53" fmla="*/ 3 h 32"/>
                  <a:gd name="T54" fmla="*/ 35 w 35"/>
                  <a:gd name="T55" fmla="*/ 9 h 32"/>
                  <a:gd name="T56" fmla="*/ 35 w 35"/>
                  <a:gd name="T57" fmla="*/ 9 h 32"/>
                  <a:gd name="T58" fmla="*/ 34 w 35"/>
                  <a:gd name="T59" fmla="*/ 11 h 32"/>
                  <a:gd name="T60" fmla="*/ 34 w 35"/>
                  <a:gd name="T61" fmla="*/ 11 h 32"/>
                  <a:gd name="T62" fmla="*/ 30 w 35"/>
                  <a:gd name="T63" fmla="*/ 17 h 32"/>
                  <a:gd name="T64" fmla="*/ 28 w 35"/>
                  <a:gd name="T65" fmla="*/ 15 h 32"/>
                  <a:gd name="T66" fmla="*/ 28 w 35"/>
                  <a:gd name="T67" fmla="*/ 15 h 32"/>
                  <a:gd name="T68" fmla="*/ 30 w 35"/>
                  <a:gd name="T69" fmla="*/ 12 h 32"/>
                  <a:gd name="T70" fmla="*/ 30 w 35"/>
                  <a:gd name="T71" fmla="*/ 9 h 32"/>
                  <a:gd name="T72" fmla="*/ 29 w 35"/>
                  <a:gd name="T73" fmla="*/ 6 h 32"/>
                  <a:gd name="T74" fmla="*/ 27 w 35"/>
                  <a:gd name="T75" fmla="*/ 4 h 32"/>
                  <a:gd name="T76" fmla="*/ 27 w 35"/>
                  <a:gd name="T77" fmla="*/ 4 h 32"/>
                  <a:gd name="T78" fmla="*/ 24 w 35"/>
                  <a:gd name="T79" fmla="*/ 3 h 32"/>
                  <a:gd name="T80" fmla="*/ 21 w 35"/>
                  <a:gd name="T81" fmla="*/ 2 h 32"/>
                  <a:gd name="T82" fmla="*/ 19 w 35"/>
                  <a:gd name="T83" fmla="*/ 3 h 32"/>
                  <a:gd name="T84" fmla="*/ 18 w 35"/>
                  <a:gd name="T85" fmla="*/ 4 h 32"/>
                  <a:gd name="T86" fmla="*/ 18 w 35"/>
                  <a:gd name="T87" fmla="*/ 4 h 32"/>
                  <a:gd name="T88" fmla="*/ 17 w 35"/>
                  <a:gd name="T89" fmla="*/ 6 h 32"/>
                  <a:gd name="T90" fmla="*/ 18 w 35"/>
                  <a:gd name="T91" fmla="*/ 11 h 32"/>
                  <a:gd name="T92" fmla="*/ 23 w 35"/>
                  <a:gd name="T93" fmla="*/ 18 h 32"/>
                  <a:gd name="T94" fmla="*/ 23 w 35"/>
                  <a:gd name="T95" fmla="*/ 18 h 32"/>
                  <a:gd name="T96" fmla="*/ 25 w 35"/>
                  <a:gd name="T97" fmla="*/ 21 h 32"/>
                  <a:gd name="T98" fmla="*/ 26 w 35"/>
                  <a:gd name="T99" fmla="*/ 23 h 32"/>
                  <a:gd name="T100" fmla="*/ 25 w 35"/>
                  <a:gd name="T101" fmla="*/ 26 h 32"/>
                  <a:gd name="T102" fmla="*/ 24 w 35"/>
                  <a:gd name="T103" fmla="*/ 29 h 32"/>
                  <a:gd name="T104" fmla="*/ 24 w 35"/>
                  <a:gd name="T105" fmla="*/ 29 h 32"/>
                  <a:gd name="T106" fmla="*/ 20 w 35"/>
                  <a:gd name="T107" fmla="*/ 31 h 32"/>
                  <a:gd name="T108" fmla="*/ 16 w 35"/>
                  <a:gd name="T109" fmla="*/ 32 h 32"/>
                  <a:gd name="T110" fmla="*/ 12 w 35"/>
                  <a:gd name="T111" fmla="*/ 31 h 32"/>
                  <a:gd name="T112" fmla="*/ 7 w 35"/>
                  <a:gd name="T113" fmla="*/ 29 h 32"/>
                  <a:gd name="T114" fmla="*/ 7 w 35"/>
                  <a:gd name="T115" fmla="*/ 29 h 32"/>
                  <a:gd name="T116" fmla="*/ 3 w 35"/>
                  <a:gd name="T117" fmla="*/ 26 h 32"/>
                  <a:gd name="T118" fmla="*/ 0 w 35"/>
                  <a:gd name="T119" fmla="*/ 22 h 32"/>
                  <a:gd name="T120" fmla="*/ 0 w 35"/>
                  <a:gd name="T121" fmla="*/ 22 h 32"/>
                  <a:gd name="T122" fmla="*/ 4 w 35"/>
                  <a:gd name="T123" fmla="*/ 13 h 32"/>
                  <a:gd name="T124" fmla="*/ 7 w 35"/>
                  <a:gd name="T125" fmla="*/ 1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 h="32">
                    <a:moveTo>
                      <a:pt x="7" y="14"/>
                    </a:moveTo>
                    <a:lnTo>
                      <a:pt x="7" y="14"/>
                    </a:lnTo>
                    <a:lnTo>
                      <a:pt x="6" y="19"/>
                    </a:lnTo>
                    <a:lnTo>
                      <a:pt x="6" y="22"/>
                    </a:lnTo>
                    <a:lnTo>
                      <a:pt x="7" y="25"/>
                    </a:lnTo>
                    <a:lnTo>
                      <a:pt x="9" y="28"/>
                    </a:lnTo>
                    <a:lnTo>
                      <a:pt x="9" y="28"/>
                    </a:lnTo>
                    <a:lnTo>
                      <a:pt x="11" y="29"/>
                    </a:lnTo>
                    <a:lnTo>
                      <a:pt x="15" y="29"/>
                    </a:lnTo>
                    <a:lnTo>
                      <a:pt x="17" y="29"/>
                    </a:lnTo>
                    <a:lnTo>
                      <a:pt x="18" y="28"/>
                    </a:lnTo>
                    <a:lnTo>
                      <a:pt x="18" y="28"/>
                    </a:lnTo>
                    <a:lnTo>
                      <a:pt x="19" y="26"/>
                    </a:lnTo>
                    <a:lnTo>
                      <a:pt x="19" y="23"/>
                    </a:lnTo>
                    <a:lnTo>
                      <a:pt x="17" y="20"/>
                    </a:lnTo>
                    <a:lnTo>
                      <a:pt x="15" y="17"/>
                    </a:lnTo>
                    <a:lnTo>
                      <a:pt x="15" y="17"/>
                    </a:lnTo>
                    <a:lnTo>
                      <a:pt x="12" y="12"/>
                    </a:lnTo>
                    <a:lnTo>
                      <a:pt x="11" y="9"/>
                    </a:lnTo>
                    <a:lnTo>
                      <a:pt x="11" y="6"/>
                    </a:lnTo>
                    <a:lnTo>
                      <a:pt x="12" y="4"/>
                    </a:lnTo>
                    <a:lnTo>
                      <a:pt x="12" y="4"/>
                    </a:lnTo>
                    <a:lnTo>
                      <a:pt x="16" y="1"/>
                    </a:lnTo>
                    <a:lnTo>
                      <a:pt x="20" y="0"/>
                    </a:lnTo>
                    <a:lnTo>
                      <a:pt x="25" y="1"/>
                    </a:lnTo>
                    <a:lnTo>
                      <a:pt x="28" y="3"/>
                    </a:lnTo>
                    <a:lnTo>
                      <a:pt x="28" y="3"/>
                    </a:lnTo>
                    <a:lnTo>
                      <a:pt x="35" y="9"/>
                    </a:lnTo>
                    <a:lnTo>
                      <a:pt x="35" y="9"/>
                    </a:lnTo>
                    <a:lnTo>
                      <a:pt x="34" y="11"/>
                    </a:lnTo>
                    <a:lnTo>
                      <a:pt x="34" y="11"/>
                    </a:lnTo>
                    <a:lnTo>
                      <a:pt x="30" y="17"/>
                    </a:lnTo>
                    <a:lnTo>
                      <a:pt x="28" y="15"/>
                    </a:lnTo>
                    <a:lnTo>
                      <a:pt x="28" y="15"/>
                    </a:lnTo>
                    <a:lnTo>
                      <a:pt x="30" y="12"/>
                    </a:lnTo>
                    <a:lnTo>
                      <a:pt x="30" y="9"/>
                    </a:lnTo>
                    <a:lnTo>
                      <a:pt x="29" y="6"/>
                    </a:lnTo>
                    <a:lnTo>
                      <a:pt x="27" y="4"/>
                    </a:lnTo>
                    <a:lnTo>
                      <a:pt x="27" y="4"/>
                    </a:lnTo>
                    <a:lnTo>
                      <a:pt x="24" y="3"/>
                    </a:lnTo>
                    <a:lnTo>
                      <a:pt x="21" y="2"/>
                    </a:lnTo>
                    <a:lnTo>
                      <a:pt x="19" y="3"/>
                    </a:lnTo>
                    <a:lnTo>
                      <a:pt x="18" y="4"/>
                    </a:lnTo>
                    <a:lnTo>
                      <a:pt x="18" y="4"/>
                    </a:lnTo>
                    <a:lnTo>
                      <a:pt x="17" y="6"/>
                    </a:lnTo>
                    <a:lnTo>
                      <a:pt x="18" y="11"/>
                    </a:lnTo>
                    <a:lnTo>
                      <a:pt x="23" y="18"/>
                    </a:lnTo>
                    <a:lnTo>
                      <a:pt x="23" y="18"/>
                    </a:lnTo>
                    <a:lnTo>
                      <a:pt x="25" y="21"/>
                    </a:lnTo>
                    <a:lnTo>
                      <a:pt x="26" y="23"/>
                    </a:lnTo>
                    <a:lnTo>
                      <a:pt x="25" y="26"/>
                    </a:lnTo>
                    <a:lnTo>
                      <a:pt x="24" y="29"/>
                    </a:lnTo>
                    <a:lnTo>
                      <a:pt x="24" y="29"/>
                    </a:lnTo>
                    <a:lnTo>
                      <a:pt x="20" y="31"/>
                    </a:lnTo>
                    <a:lnTo>
                      <a:pt x="16" y="32"/>
                    </a:lnTo>
                    <a:lnTo>
                      <a:pt x="12" y="31"/>
                    </a:lnTo>
                    <a:lnTo>
                      <a:pt x="7" y="29"/>
                    </a:lnTo>
                    <a:lnTo>
                      <a:pt x="7" y="29"/>
                    </a:lnTo>
                    <a:lnTo>
                      <a:pt x="3" y="26"/>
                    </a:lnTo>
                    <a:lnTo>
                      <a:pt x="0" y="22"/>
                    </a:lnTo>
                    <a:lnTo>
                      <a:pt x="0" y="22"/>
                    </a:lnTo>
                    <a:lnTo>
                      <a:pt x="4" y="13"/>
                    </a:lnTo>
                    <a:lnTo>
                      <a:pt x="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76">
                <a:extLst>
                  <a:ext uri="{FF2B5EF4-FFF2-40B4-BE49-F238E27FC236}">
                    <a16:creationId xmlns:a16="http://schemas.microsoft.com/office/drawing/2014/main" id="{82DCD71C-CCA5-CF47-BB47-AD714D8C8B4B}"/>
                  </a:ext>
                </a:extLst>
              </p:cNvPr>
              <p:cNvSpPr>
                <a:spLocks noEditPoints="1"/>
              </p:cNvSpPr>
              <p:nvPr userDrawn="1"/>
            </p:nvSpPr>
            <p:spPr bwMode="auto">
              <a:xfrm>
                <a:off x="8301038" y="234950"/>
                <a:ext cx="28575" cy="28575"/>
              </a:xfrm>
              <a:custGeom>
                <a:avLst/>
                <a:gdLst>
                  <a:gd name="T0" fmla="*/ 24 w 37"/>
                  <a:gd name="T1" fmla="*/ 19 h 38"/>
                  <a:gd name="T2" fmla="*/ 24 w 37"/>
                  <a:gd name="T3" fmla="*/ 19 h 38"/>
                  <a:gd name="T4" fmla="*/ 24 w 37"/>
                  <a:gd name="T5" fmla="*/ 19 h 38"/>
                  <a:gd name="T6" fmla="*/ 24 w 37"/>
                  <a:gd name="T7" fmla="*/ 19 h 38"/>
                  <a:gd name="T8" fmla="*/ 25 w 37"/>
                  <a:gd name="T9" fmla="*/ 17 h 38"/>
                  <a:gd name="T10" fmla="*/ 30 w 37"/>
                  <a:gd name="T11" fmla="*/ 6 h 38"/>
                  <a:gd name="T12" fmla="*/ 17 w 37"/>
                  <a:gd name="T13" fmla="*/ 12 h 38"/>
                  <a:gd name="T14" fmla="*/ 17 w 37"/>
                  <a:gd name="T15" fmla="*/ 12 h 38"/>
                  <a:gd name="T16" fmla="*/ 17 w 37"/>
                  <a:gd name="T17" fmla="*/ 12 h 38"/>
                  <a:gd name="T18" fmla="*/ 17 w 37"/>
                  <a:gd name="T19" fmla="*/ 12 h 38"/>
                  <a:gd name="T20" fmla="*/ 17 w 37"/>
                  <a:gd name="T21" fmla="*/ 12 h 38"/>
                  <a:gd name="T22" fmla="*/ 24 w 37"/>
                  <a:gd name="T23" fmla="*/ 19 h 38"/>
                  <a:gd name="T24" fmla="*/ 1 w 37"/>
                  <a:gd name="T25" fmla="*/ 13 h 38"/>
                  <a:gd name="T26" fmla="*/ 1 w 37"/>
                  <a:gd name="T27" fmla="*/ 13 h 38"/>
                  <a:gd name="T28" fmla="*/ 3 w 37"/>
                  <a:gd name="T29" fmla="*/ 14 h 38"/>
                  <a:gd name="T30" fmla="*/ 5 w 37"/>
                  <a:gd name="T31" fmla="*/ 14 h 38"/>
                  <a:gd name="T32" fmla="*/ 9 w 37"/>
                  <a:gd name="T33" fmla="*/ 13 h 38"/>
                  <a:gd name="T34" fmla="*/ 29 w 37"/>
                  <a:gd name="T35" fmla="*/ 4 h 38"/>
                  <a:gd name="T36" fmla="*/ 29 w 37"/>
                  <a:gd name="T37" fmla="*/ 4 h 38"/>
                  <a:gd name="T38" fmla="*/ 34 w 37"/>
                  <a:gd name="T39" fmla="*/ 0 h 38"/>
                  <a:gd name="T40" fmla="*/ 37 w 37"/>
                  <a:gd name="T41" fmla="*/ 2 h 38"/>
                  <a:gd name="T42" fmla="*/ 37 w 37"/>
                  <a:gd name="T43" fmla="*/ 2 h 38"/>
                  <a:gd name="T44" fmla="*/ 34 w 37"/>
                  <a:gd name="T45" fmla="*/ 7 h 38"/>
                  <a:gd name="T46" fmla="*/ 25 w 37"/>
                  <a:gd name="T47" fmla="*/ 30 h 38"/>
                  <a:gd name="T48" fmla="*/ 25 w 37"/>
                  <a:gd name="T49" fmla="*/ 30 h 38"/>
                  <a:gd name="T50" fmla="*/ 25 w 37"/>
                  <a:gd name="T51" fmla="*/ 33 h 38"/>
                  <a:gd name="T52" fmla="*/ 27 w 37"/>
                  <a:gd name="T53" fmla="*/ 37 h 38"/>
                  <a:gd name="T54" fmla="*/ 25 w 37"/>
                  <a:gd name="T55" fmla="*/ 38 h 38"/>
                  <a:gd name="T56" fmla="*/ 14 w 37"/>
                  <a:gd name="T57" fmla="*/ 28 h 38"/>
                  <a:gd name="T58" fmla="*/ 15 w 37"/>
                  <a:gd name="T59" fmla="*/ 25 h 38"/>
                  <a:gd name="T60" fmla="*/ 15 w 37"/>
                  <a:gd name="T61" fmla="*/ 25 h 38"/>
                  <a:gd name="T62" fmla="*/ 18 w 37"/>
                  <a:gd name="T63" fmla="*/ 29 h 38"/>
                  <a:gd name="T64" fmla="*/ 21 w 37"/>
                  <a:gd name="T65" fmla="*/ 28 h 38"/>
                  <a:gd name="T66" fmla="*/ 21 w 37"/>
                  <a:gd name="T67" fmla="*/ 28 h 38"/>
                  <a:gd name="T68" fmla="*/ 23 w 37"/>
                  <a:gd name="T69" fmla="*/ 21 h 38"/>
                  <a:gd name="T70" fmla="*/ 23 w 37"/>
                  <a:gd name="T71" fmla="*/ 21 h 38"/>
                  <a:gd name="T72" fmla="*/ 23 w 37"/>
                  <a:gd name="T73" fmla="*/ 21 h 38"/>
                  <a:gd name="T74" fmla="*/ 23 w 37"/>
                  <a:gd name="T75" fmla="*/ 21 h 38"/>
                  <a:gd name="T76" fmla="*/ 17 w 37"/>
                  <a:gd name="T77" fmla="*/ 15 h 38"/>
                  <a:gd name="T78" fmla="*/ 17 w 37"/>
                  <a:gd name="T79" fmla="*/ 15 h 38"/>
                  <a:gd name="T80" fmla="*/ 15 w 37"/>
                  <a:gd name="T81" fmla="*/ 13 h 38"/>
                  <a:gd name="T82" fmla="*/ 14 w 37"/>
                  <a:gd name="T83" fmla="*/ 14 h 38"/>
                  <a:gd name="T84" fmla="*/ 14 w 37"/>
                  <a:gd name="T85" fmla="*/ 14 h 38"/>
                  <a:gd name="T86" fmla="*/ 8 w 37"/>
                  <a:gd name="T87" fmla="*/ 16 h 38"/>
                  <a:gd name="T88" fmla="*/ 8 w 37"/>
                  <a:gd name="T89" fmla="*/ 16 h 38"/>
                  <a:gd name="T90" fmla="*/ 8 w 37"/>
                  <a:gd name="T91" fmla="*/ 19 h 38"/>
                  <a:gd name="T92" fmla="*/ 10 w 37"/>
                  <a:gd name="T93" fmla="*/ 22 h 38"/>
                  <a:gd name="T94" fmla="*/ 9 w 37"/>
                  <a:gd name="T95" fmla="*/ 23 h 38"/>
                  <a:gd name="T96" fmla="*/ 0 w 37"/>
                  <a:gd name="T97" fmla="*/ 14 h 38"/>
                  <a:gd name="T98" fmla="*/ 1 w 37"/>
                  <a:gd name="T99" fmla="*/ 1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 h="38">
                    <a:moveTo>
                      <a:pt x="24" y="19"/>
                    </a:moveTo>
                    <a:lnTo>
                      <a:pt x="24" y="19"/>
                    </a:lnTo>
                    <a:lnTo>
                      <a:pt x="24" y="19"/>
                    </a:lnTo>
                    <a:lnTo>
                      <a:pt x="24" y="19"/>
                    </a:lnTo>
                    <a:lnTo>
                      <a:pt x="25" y="17"/>
                    </a:lnTo>
                    <a:lnTo>
                      <a:pt x="30" y="6"/>
                    </a:lnTo>
                    <a:lnTo>
                      <a:pt x="17" y="12"/>
                    </a:lnTo>
                    <a:lnTo>
                      <a:pt x="17" y="12"/>
                    </a:lnTo>
                    <a:lnTo>
                      <a:pt x="17" y="12"/>
                    </a:lnTo>
                    <a:lnTo>
                      <a:pt x="17" y="12"/>
                    </a:lnTo>
                    <a:lnTo>
                      <a:pt x="17" y="12"/>
                    </a:lnTo>
                    <a:lnTo>
                      <a:pt x="24" y="19"/>
                    </a:lnTo>
                    <a:close/>
                    <a:moveTo>
                      <a:pt x="1" y="13"/>
                    </a:moveTo>
                    <a:lnTo>
                      <a:pt x="1" y="13"/>
                    </a:lnTo>
                    <a:lnTo>
                      <a:pt x="3" y="14"/>
                    </a:lnTo>
                    <a:lnTo>
                      <a:pt x="5" y="14"/>
                    </a:lnTo>
                    <a:lnTo>
                      <a:pt x="9" y="13"/>
                    </a:lnTo>
                    <a:lnTo>
                      <a:pt x="29" y="4"/>
                    </a:lnTo>
                    <a:lnTo>
                      <a:pt x="29" y="4"/>
                    </a:lnTo>
                    <a:lnTo>
                      <a:pt x="34" y="0"/>
                    </a:lnTo>
                    <a:lnTo>
                      <a:pt x="37" y="2"/>
                    </a:lnTo>
                    <a:lnTo>
                      <a:pt x="37" y="2"/>
                    </a:lnTo>
                    <a:lnTo>
                      <a:pt x="34" y="7"/>
                    </a:lnTo>
                    <a:lnTo>
                      <a:pt x="25" y="30"/>
                    </a:lnTo>
                    <a:lnTo>
                      <a:pt x="25" y="30"/>
                    </a:lnTo>
                    <a:lnTo>
                      <a:pt x="25" y="33"/>
                    </a:lnTo>
                    <a:lnTo>
                      <a:pt x="27" y="37"/>
                    </a:lnTo>
                    <a:lnTo>
                      <a:pt x="25" y="38"/>
                    </a:lnTo>
                    <a:lnTo>
                      <a:pt x="14" y="28"/>
                    </a:lnTo>
                    <a:lnTo>
                      <a:pt x="15" y="25"/>
                    </a:lnTo>
                    <a:lnTo>
                      <a:pt x="15" y="25"/>
                    </a:lnTo>
                    <a:lnTo>
                      <a:pt x="18" y="29"/>
                    </a:lnTo>
                    <a:lnTo>
                      <a:pt x="21" y="28"/>
                    </a:lnTo>
                    <a:lnTo>
                      <a:pt x="21" y="28"/>
                    </a:lnTo>
                    <a:lnTo>
                      <a:pt x="23" y="21"/>
                    </a:lnTo>
                    <a:lnTo>
                      <a:pt x="23" y="21"/>
                    </a:lnTo>
                    <a:lnTo>
                      <a:pt x="23" y="21"/>
                    </a:lnTo>
                    <a:lnTo>
                      <a:pt x="23" y="21"/>
                    </a:lnTo>
                    <a:lnTo>
                      <a:pt x="17" y="15"/>
                    </a:lnTo>
                    <a:lnTo>
                      <a:pt x="17" y="15"/>
                    </a:lnTo>
                    <a:lnTo>
                      <a:pt x="15" y="13"/>
                    </a:lnTo>
                    <a:lnTo>
                      <a:pt x="14" y="14"/>
                    </a:lnTo>
                    <a:lnTo>
                      <a:pt x="14" y="14"/>
                    </a:lnTo>
                    <a:lnTo>
                      <a:pt x="8" y="16"/>
                    </a:lnTo>
                    <a:lnTo>
                      <a:pt x="8" y="16"/>
                    </a:lnTo>
                    <a:lnTo>
                      <a:pt x="8" y="19"/>
                    </a:lnTo>
                    <a:lnTo>
                      <a:pt x="10" y="22"/>
                    </a:lnTo>
                    <a:lnTo>
                      <a:pt x="9" y="23"/>
                    </a:lnTo>
                    <a:lnTo>
                      <a:pt x="0" y="14"/>
                    </a:lnTo>
                    <a:lnTo>
                      <a:pt x="1"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Rectangle 77">
                <a:extLst>
                  <a:ext uri="{FF2B5EF4-FFF2-40B4-BE49-F238E27FC236}">
                    <a16:creationId xmlns:a16="http://schemas.microsoft.com/office/drawing/2014/main" id="{272F99B9-9BF6-B446-B4C3-36AA5138A2FC}"/>
                  </a:ext>
                </a:extLst>
              </p:cNvPr>
              <p:cNvSpPr>
                <a:spLocks noChangeArrowheads="1"/>
              </p:cNvSpPr>
              <p:nvPr userDrawn="1"/>
            </p:nvSpPr>
            <p:spPr bwMode="auto">
              <a:xfrm>
                <a:off x="8502650" y="292100"/>
                <a:ext cx="463550" cy="2825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78">
                <a:extLst>
                  <a:ext uri="{FF2B5EF4-FFF2-40B4-BE49-F238E27FC236}">
                    <a16:creationId xmlns:a16="http://schemas.microsoft.com/office/drawing/2014/main" id="{3F655550-289C-FF44-9D5E-0EF4976E830C}"/>
                  </a:ext>
                </a:extLst>
              </p:cNvPr>
              <p:cNvSpPr>
                <a:spLocks noEditPoints="1"/>
              </p:cNvSpPr>
              <p:nvPr userDrawn="1"/>
            </p:nvSpPr>
            <p:spPr bwMode="auto">
              <a:xfrm>
                <a:off x="8501063" y="290513"/>
                <a:ext cx="466725" cy="285750"/>
              </a:xfrm>
              <a:custGeom>
                <a:avLst/>
                <a:gdLst>
                  <a:gd name="T0" fmla="*/ 587 w 587"/>
                  <a:gd name="T1" fmla="*/ 360 h 360"/>
                  <a:gd name="T2" fmla="*/ 0 w 587"/>
                  <a:gd name="T3" fmla="*/ 360 h 360"/>
                  <a:gd name="T4" fmla="*/ 0 w 587"/>
                  <a:gd name="T5" fmla="*/ 0 h 360"/>
                  <a:gd name="T6" fmla="*/ 587 w 587"/>
                  <a:gd name="T7" fmla="*/ 0 h 360"/>
                  <a:gd name="T8" fmla="*/ 587 w 587"/>
                  <a:gd name="T9" fmla="*/ 360 h 360"/>
                  <a:gd name="T10" fmla="*/ 4 w 587"/>
                  <a:gd name="T11" fmla="*/ 355 h 360"/>
                  <a:gd name="T12" fmla="*/ 584 w 587"/>
                  <a:gd name="T13" fmla="*/ 355 h 360"/>
                  <a:gd name="T14" fmla="*/ 584 w 587"/>
                  <a:gd name="T15" fmla="*/ 3 h 360"/>
                  <a:gd name="T16" fmla="*/ 4 w 587"/>
                  <a:gd name="T17" fmla="*/ 3 h 360"/>
                  <a:gd name="T18" fmla="*/ 4 w 587"/>
                  <a:gd name="T19" fmla="*/ 35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7" h="360">
                    <a:moveTo>
                      <a:pt x="587" y="360"/>
                    </a:moveTo>
                    <a:lnTo>
                      <a:pt x="0" y="360"/>
                    </a:lnTo>
                    <a:lnTo>
                      <a:pt x="0" y="0"/>
                    </a:lnTo>
                    <a:lnTo>
                      <a:pt x="587" y="0"/>
                    </a:lnTo>
                    <a:lnTo>
                      <a:pt x="587" y="360"/>
                    </a:lnTo>
                    <a:close/>
                    <a:moveTo>
                      <a:pt x="4" y="355"/>
                    </a:moveTo>
                    <a:lnTo>
                      <a:pt x="584" y="355"/>
                    </a:lnTo>
                    <a:lnTo>
                      <a:pt x="584" y="3"/>
                    </a:lnTo>
                    <a:lnTo>
                      <a:pt x="4" y="3"/>
                    </a:lnTo>
                    <a:lnTo>
                      <a:pt x="4" y="3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79">
                <a:extLst>
                  <a:ext uri="{FF2B5EF4-FFF2-40B4-BE49-F238E27FC236}">
                    <a16:creationId xmlns:a16="http://schemas.microsoft.com/office/drawing/2014/main" id="{A295C948-70FC-CD4C-9ABA-786E5B5407B6}"/>
                  </a:ext>
                </a:extLst>
              </p:cNvPr>
              <p:cNvSpPr>
                <a:spLocks noChangeArrowheads="1"/>
              </p:cNvSpPr>
              <p:nvPr userDrawn="1"/>
            </p:nvSpPr>
            <p:spPr bwMode="auto">
              <a:xfrm>
                <a:off x="8504238" y="293688"/>
                <a:ext cx="460375" cy="2809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Rectangle 80">
                <a:extLst>
                  <a:ext uri="{FF2B5EF4-FFF2-40B4-BE49-F238E27FC236}">
                    <a16:creationId xmlns:a16="http://schemas.microsoft.com/office/drawing/2014/main" id="{0694D5FF-48E0-054F-94CA-B62757BC2F6C}"/>
                  </a:ext>
                </a:extLst>
              </p:cNvPr>
              <p:cNvSpPr>
                <a:spLocks noChangeArrowheads="1"/>
              </p:cNvSpPr>
              <p:nvPr userDrawn="1"/>
            </p:nvSpPr>
            <p:spPr bwMode="auto">
              <a:xfrm>
                <a:off x="8509000" y="298450"/>
                <a:ext cx="452438" cy="273050"/>
              </a:xfrm>
              <a:prstGeom prst="rect">
                <a:avLst/>
              </a:prstGeom>
              <a:solidFill>
                <a:srgbClr val="005D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81">
                <a:extLst>
                  <a:ext uri="{FF2B5EF4-FFF2-40B4-BE49-F238E27FC236}">
                    <a16:creationId xmlns:a16="http://schemas.microsoft.com/office/drawing/2014/main" id="{6B6D8A9E-0688-0E40-9E6A-60B17A33BD1A}"/>
                  </a:ext>
                </a:extLst>
              </p:cNvPr>
              <p:cNvSpPr>
                <a:spLocks/>
              </p:cNvSpPr>
              <p:nvPr userDrawn="1"/>
            </p:nvSpPr>
            <p:spPr bwMode="auto">
              <a:xfrm>
                <a:off x="8689975" y="298450"/>
                <a:ext cx="271463" cy="273050"/>
              </a:xfrm>
              <a:custGeom>
                <a:avLst/>
                <a:gdLst>
                  <a:gd name="T0" fmla="*/ 5 w 341"/>
                  <a:gd name="T1" fmla="*/ 343 h 343"/>
                  <a:gd name="T2" fmla="*/ 341 w 341"/>
                  <a:gd name="T3" fmla="*/ 3 h 343"/>
                  <a:gd name="T4" fmla="*/ 341 w 341"/>
                  <a:gd name="T5" fmla="*/ 0 h 343"/>
                  <a:gd name="T6" fmla="*/ 339 w 341"/>
                  <a:gd name="T7" fmla="*/ 0 h 343"/>
                  <a:gd name="T8" fmla="*/ 0 w 341"/>
                  <a:gd name="T9" fmla="*/ 343 h 343"/>
                  <a:gd name="T10" fmla="*/ 5 w 341"/>
                  <a:gd name="T11" fmla="*/ 343 h 343"/>
                </a:gdLst>
                <a:ahLst/>
                <a:cxnLst>
                  <a:cxn ang="0">
                    <a:pos x="T0" y="T1"/>
                  </a:cxn>
                  <a:cxn ang="0">
                    <a:pos x="T2" y="T3"/>
                  </a:cxn>
                  <a:cxn ang="0">
                    <a:pos x="T4" y="T5"/>
                  </a:cxn>
                  <a:cxn ang="0">
                    <a:pos x="T6" y="T7"/>
                  </a:cxn>
                  <a:cxn ang="0">
                    <a:pos x="T8" y="T9"/>
                  </a:cxn>
                  <a:cxn ang="0">
                    <a:pos x="T10" y="T11"/>
                  </a:cxn>
                </a:cxnLst>
                <a:rect l="0" t="0" r="r" b="b"/>
                <a:pathLst>
                  <a:path w="341" h="343">
                    <a:moveTo>
                      <a:pt x="5" y="343"/>
                    </a:moveTo>
                    <a:lnTo>
                      <a:pt x="341" y="3"/>
                    </a:lnTo>
                    <a:lnTo>
                      <a:pt x="341" y="0"/>
                    </a:lnTo>
                    <a:lnTo>
                      <a:pt x="339"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82">
                <a:extLst>
                  <a:ext uri="{FF2B5EF4-FFF2-40B4-BE49-F238E27FC236}">
                    <a16:creationId xmlns:a16="http://schemas.microsoft.com/office/drawing/2014/main" id="{0F8B9E0C-E20B-2945-8545-26C6CC01D04B}"/>
                  </a:ext>
                </a:extLst>
              </p:cNvPr>
              <p:cNvSpPr>
                <a:spLocks/>
              </p:cNvSpPr>
              <p:nvPr userDrawn="1"/>
            </p:nvSpPr>
            <p:spPr bwMode="auto">
              <a:xfrm>
                <a:off x="8523288" y="298450"/>
                <a:ext cx="22225" cy="273050"/>
              </a:xfrm>
              <a:custGeom>
                <a:avLst/>
                <a:gdLst>
                  <a:gd name="T0" fmla="*/ 3 w 27"/>
                  <a:gd name="T1" fmla="*/ 343 h 343"/>
                  <a:gd name="T2" fmla="*/ 27 w 27"/>
                  <a:gd name="T3" fmla="*/ 0 h 343"/>
                  <a:gd name="T4" fmla="*/ 23 w 27"/>
                  <a:gd name="T5" fmla="*/ 0 h 343"/>
                  <a:gd name="T6" fmla="*/ 0 w 27"/>
                  <a:gd name="T7" fmla="*/ 343 h 343"/>
                  <a:gd name="T8" fmla="*/ 3 w 27"/>
                  <a:gd name="T9" fmla="*/ 343 h 343"/>
                </a:gdLst>
                <a:ahLst/>
                <a:cxnLst>
                  <a:cxn ang="0">
                    <a:pos x="T0" y="T1"/>
                  </a:cxn>
                  <a:cxn ang="0">
                    <a:pos x="T2" y="T3"/>
                  </a:cxn>
                  <a:cxn ang="0">
                    <a:pos x="T4" y="T5"/>
                  </a:cxn>
                  <a:cxn ang="0">
                    <a:pos x="T6" y="T7"/>
                  </a:cxn>
                  <a:cxn ang="0">
                    <a:pos x="T8" y="T9"/>
                  </a:cxn>
                </a:cxnLst>
                <a:rect l="0" t="0" r="r" b="b"/>
                <a:pathLst>
                  <a:path w="27" h="343">
                    <a:moveTo>
                      <a:pt x="3" y="343"/>
                    </a:moveTo>
                    <a:lnTo>
                      <a:pt x="27" y="0"/>
                    </a:lnTo>
                    <a:lnTo>
                      <a:pt x="23" y="0"/>
                    </a:lnTo>
                    <a:lnTo>
                      <a:pt x="0" y="343"/>
                    </a:lnTo>
                    <a:lnTo>
                      <a:pt x="3"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83">
                <a:extLst>
                  <a:ext uri="{FF2B5EF4-FFF2-40B4-BE49-F238E27FC236}">
                    <a16:creationId xmlns:a16="http://schemas.microsoft.com/office/drawing/2014/main" id="{655D20DE-445B-BF43-8D0D-9E6BD438BC88}"/>
                  </a:ext>
                </a:extLst>
              </p:cNvPr>
              <p:cNvSpPr>
                <a:spLocks/>
              </p:cNvSpPr>
              <p:nvPr userDrawn="1"/>
            </p:nvSpPr>
            <p:spPr bwMode="auto">
              <a:xfrm>
                <a:off x="8537575" y="298450"/>
                <a:ext cx="42863" cy="273050"/>
              </a:xfrm>
              <a:custGeom>
                <a:avLst/>
                <a:gdLst>
                  <a:gd name="T0" fmla="*/ 5 w 53"/>
                  <a:gd name="T1" fmla="*/ 343 h 343"/>
                  <a:gd name="T2" fmla="*/ 53 w 53"/>
                  <a:gd name="T3" fmla="*/ 0 h 343"/>
                  <a:gd name="T4" fmla="*/ 50 w 53"/>
                  <a:gd name="T5" fmla="*/ 0 h 343"/>
                  <a:gd name="T6" fmla="*/ 0 w 53"/>
                  <a:gd name="T7" fmla="*/ 343 h 343"/>
                  <a:gd name="T8" fmla="*/ 5 w 53"/>
                  <a:gd name="T9" fmla="*/ 343 h 343"/>
                </a:gdLst>
                <a:ahLst/>
                <a:cxnLst>
                  <a:cxn ang="0">
                    <a:pos x="T0" y="T1"/>
                  </a:cxn>
                  <a:cxn ang="0">
                    <a:pos x="T2" y="T3"/>
                  </a:cxn>
                  <a:cxn ang="0">
                    <a:pos x="T4" y="T5"/>
                  </a:cxn>
                  <a:cxn ang="0">
                    <a:pos x="T6" y="T7"/>
                  </a:cxn>
                  <a:cxn ang="0">
                    <a:pos x="T8" y="T9"/>
                  </a:cxn>
                </a:cxnLst>
                <a:rect l="0" t="0" r="r" b="b"/>
                <a:pathLst>
                  <a:path w="53" h="343">
                    <a:moveTo>
                      <a:pt x="5" y="343"/>
                    </a:moveTo>
                    <a:lnTo>
                      <a:pt x="53" y="0"/>
                    </a:lnTo>
                    <a:lnTo>
                      <a:pt x="50"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84">
                <a:extLst>
                  <a:ext uri="{FF2B5EF4-FFF2-40B4-BE49-F238E27FC236}">
                    <a16:creationId xmlns:a16="http://schemas.microsoft.com/office/drawing/2014/main" id="{15881558-5F9C-6445-8B63-E90FB3B15162}"/>
                  </a:ext>
                </a:extLst>
              </p:cNvPr>
              <p:cNvSpPr>
                <a:spLocks/>
              </p:cNvSpPr>
              <p:nvPr userDrawn="1"/>
            </p:nvSpPr>
            <p:spPr bwMode="auto">
              <a:xfrm>
                <a:off x="8553450" y="298450"/>
                <a:ext cx="63500" cy="273050"/>
              </a:xfrm>
              <a:custGeom>
                <a:avLst/>
                <a:gdLst>
                  <a:gd name="T0" fmla="*/ 5 w 81"/>
                  <a:gd name="T1" fmla="*/ 343 h 343"/>
                  <a:gd name="T2" fmla="*/ 81 w 81"/>
                  <a:gd name="T3" fmla="*/ 0 h 343"/>
                  <a:gd name="T4" fmla="*/ 77 w 81"/>
                  <a:gd name="T5" fmla="*/ 0 h 343"/>
                  <a:gd name="T6" fmla="*/ 0 w 81"/>
                  <a:gd name="T7" fmla="*/ 343 h 343"/>
                  <a:gd name="T8" fmla="*/ 5 w 81"/>
                  <a:gd name="T9" fmla="*/ 343 h 343"/>
                </a:gdLst>
                <a:ahLst/>
                <a:cxnLst>
                  <a:cxn ang="0">
                    <a:pos x="T0" y="T1"/>
                  </a:cxn>
                  <a:cxn ang="0">
                    <a:pos x="T2" y="T3"/>
                  </a:cxn>
                  <a:cxn ang="0">
                    <a:pos x="T4" y="T5"/>
                  </a:cxn>
                  <a:cxn ang="0">
                    <a:pos x="T6" y="T7"/>
                  </a:cxn>
                  <a:cxn ang="0">
                    <a:pos x="T8" y="T9"/>
                  </a:cxn>
                </a:cxnLst>
                <a:rect l="0" t="0" r="r" b="b"/>
                <a:pathLst>
                  <a:path w="81" h="343">
                    <a:moveTo>
                      <a:pt x="5" y="343"/>
                    </a:moveTo>
                    <a:lnTo>
                      <a:pt x="81" y="0"/>
                    </a:lnTo>
                    <a:lnTo>
                      <a:pt x="77" y="0"/>
                    </a:lnTo>
                    <a:lnTo>
                      <a:pt x="0" y="343"/>
                    </a:lnTo>
                    <a:lnTo>
                      <a:pt x="5"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85">
                <a:extLst>
                  <a:ext uri="{FF2B5EF4-FFF2-40B4-BE49-F238E27FC236}">
                    <a16:creationId xmlns:a16="http://schemas.microsoft.com/office/drawing/2014/main" id="{42CDCF65-9E46-244F-949C-F955A6A3E7E3}"/>
                  </a:ext>
                </a:extLst>
              </p:cNvPr>
              <p:cNvSpPr>
                <a:spLocks/>
              </p:cNvSpPr>
              <p:nvPr userDrawn="1"/>
            </p:nvSpPr>
            <p:spPr bwMode="auto">
              <a:xfrm>
                <a:off x="8569325" y="298450"/>
                <a:ext cx="90488" cy="273050"/>
              </a:xfrm>
              <a:custGeom>
                <a:avLst/>
                <a:gdLst>
                  <a:gd name="T0" fmla="*/ 4 w 113"/>
                  <a:gd name="T1" fmla="*/ 343 h 343"/>
                  <a:gd name="T2" fmla="*/ 113 w 113"/>
                  <a:gd name="T3" fmla="*/ 0 h 343"/>
                  <a:gd name="T4" fmla="*/ 110 w 113"/>
                  <a:gd name="T5" fmla="*/ 0 h 343"/>
                  <a:gd name="T6" fmla="*/ 0 w 113"/>
                  <a:gd name="T7" fmla="*/ 343 h 343"/>
                  <a:gd name="T8" fmla="*/ 4 w 113"/>
                  <a:gd name="T9" fmla="*/ 343 h 343"/>
                </a:gdLst>
                <a:ahLst/>
                <a:cxnLst>
                  <a:cxn ang="0">
                    <a:pos x="T0" y="T1"/>
                  </a:cxn>
                  <a:cxn ang="0">
                    <a:pos x="T2" y="T3"/>
                  </a:cxn>
                  <a:cxn ang="0">
                    <a:pos x="T4" y="T5"/>
                  </a:cxn>
                  <a:cxn ang="0">
                    <a:pos x="T6" y="T7"/>
                  </a:cxn>
                  <a:cxn ang="0">
                    <a:pos x="T8" y="T9"/>
                  </a:cxn>
                </a:cxnLst>
                <a:rect l="0" t="0" r="r" b="b"/>
                <a:pathLst>
                  <a:path w="113" h="343">
                    <a:moveTo>
                      <a:pt x="4" y="343"/>
                    </a:moveTo>
                    <a:lnTo>
                      <a:pt x="113" y="0"/>
                    </a:lnTo>
                    <a:lnTo>
                      <a:pt x="110"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86">
                <a:extLst>
                  <a:ext uri="{FF2B5EF4-FFF2-40B4-BE49-F238E27FC236}">
                    <a16:creationId xmlns:a16="http://schemas.microsoft.com/office/drawing/2014/main" id="{1D780BFA-683D-CB42-9FD4-B552704621C9}"/>
                  </a:ext>
                </a:extLst>
              </p:cNvPr>
              <p:cNvSpPr>
                <a:spLocks/>
              </p:cNvSpPr>
              <p:nvPr userDrawn="1"/>
            </p:nvSpPr>
            <p:spPr bwMode="auto">
              <a:xfrm>
                <a:off x="8586788" y="298450"/>
                <a:ext cx="112713" cy="273050"/>
              </a:xfrm>
              <a:custGeom>
                <a:avLst/>
                <a:gdLst>
                  <a:gd name="T0" fmla="*/ 4 w 144"/>
                  <a:gd name="T1" fmla="*/ 343 h 343"/>
                  <a:gd name="T2" fmla="*/ 144 w 144"/>
                  <a:gd name="T3" fmla="*/ 0 h 343"/>
                  <a:gd name="T4" fmla="*/ 141 w 144"/>
                  <a:gd name="T5" fmla="*/ 0 h 343"/>
                  <a:gd name="T6" fmla="*/ 0 w 144"/>
                  <a:gd name="T7" fmla="*/ 343 h 343"/>
                  <a:gd name="T8" fmla="*/ 4 w 144"/>
                  <a:gd name="T9" fmla="*/ 343 h 343"/>
                </a:gdLst>
                <a:ahLst/>
                <a:cxnLst>
                  <a:cxn ang="0">
                    <a:pos x="T0" y="T1"/>
                  </a:cxn>
                  <a:cxn ang="0">
                    <a:pos x="T2" y="T3"/>
                  </a:cxn>
                  <a:cxn ang="0">
                    <a:pos x="T4" y="T5"/>
                  </a:cxn>
                  <a:cxn ang="0">
                    <a:pos x="T6" y="T7"/>
                  </a:cxn>
                  <a:cxn ang="0">
                    <a:pos x="T8" y="T9"/>
                  </a:cxn>
                </a:cxnLst>
                <a:rect l="0" t="0" r="r" b="b"/>
                <a:pathLst>
                  <a:path w="144" h="343">
                    <a:moveTo>
                      <a:pt x="4" y="343"/>
                    </a:moveTo>
                    <a:lnTo>
                      <a:pt x="144" y="0"/>
                    </a:lnTo>
                    <a:lnTo>
                      <a:pt x="141"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A42BA1F-58A7-D442-B38A-C2D2846F42D6}"/>
                  </a:ext>
                </a:extLst>
              </p:cNvPr>
              <p:cNvSpPr>
                <a:spLocks/>
              </p:cNvSpPr>
              <p:nvPr userDrawn="1"/>
            </p:nvSpPr>
            <p:spPr bwMode="auto">
              <a:xfrm>
                <a:off x="8604250" y="298450"/>
                <a:ext cx="142875" cy="273050"/>
              </a:xfrm>
              <a:custGeom>
                <a:avLst/>
                <a:gdLst>
                  <a:gd name="T0" fmla="*/ 4 w 180"/>
                  <a:gd name="T1" fmla="*/ 343 h 343"/>
                  <a:gd name="T2" fmla="*/ 180 w 180"/>
                  <a:gd name="T3" fmla="*/ 0 h 343"/>
                  <a:gd name="T4" fmla="*/ 176 w 180"/>
                  <a:gd name="T5" fmla="*/ 0 h 343"/>
                  <a:gd name="T6" fmla="*/ 0 w 180"/>
                  <a:gd name="T7" fmla="*/ 343 h 343"/>
                  <a:gd name="T8" fmla="*/ 4 w 180"/>
                  <a:gd name="T9" fmla="*/ 343 h 343"/>
                </a:gdLst>
                <a:ahLst/>
                <a:cxnLst>
                  <a:cxn ang="0">
                    <a:pos x="T0" y="T1"/>
                  </a:cxn>
                  <a:cxn ang="0">
                    <a:pos x="T2" y="T3"/>
                  </a:cxn>
                  <a:cxn ang="0">
                    <a:pos x="T4" y="T5"/>
                  </a:cxn>
                  <a:cxn ang="0">
                    <a:pos x="T6" y="T7"/>
                  </a:cxn>
                  <a:cxn ang="0">
                    <a:pos x="T8" y="T9"/>
                  </a:cxn>
                </a:cxnLst>
                <a:rect l="0" t="0" r="r" b="b"/>
                <a:pathLst>
                  <a:path w="180" h="343">
                    <a:moveTo>
                      <a:pt x="4" y="343"/>
                    </a:moveTo>
                    <a:lnTo>
                      <a:pt x="180" y="0"/>
                    </a:lnTo>
                    <a:lnTo>
                      <a:pt x="176" y="0"/>
                    </a:lnTo>
                    <a:lnTo>
                      <a:pt x="0" y="343"/>
                    </a:lnTo>
                    <a:lnTo>
                      <a:pt x="4" y="3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88">
                <a:extLst>
                  <a:ext uri="{FF2B5EF4-FFF2-40B4-BE49-F238E27FC236}">
                    <a16:creationId xmlns:a16="http://schemas.microsoft.com/office/drawing/2014/main" id="{E77D2207-49F2-7341-8A50-015191457CB9}"/>
                  </a:ext>
                </a:extLst>
              </p:cNvPr>
              <p:cNvSpPr>
                <a:spLocks/>
              </p:cNvSpPr>
              <p:nvPr userDrawn="1"/>
            </p:nvSpPr>
            <p:spPr bwMode="auto">
              <a:xfrm>
                <a:off x="8632825" y="298450"/>
                <a:ext cx="184150" cy="273050"/>
              </a:xfrm>
              <a:custGeom>
                <a:avLst/>
                <a:gdLst>
                  <a:gd name="T0" fmla="*/ 232 w 232"/>
                  <a:gd name="T1" fmla="*/ 0 h 343"/>
                  <a:gd name="T2" fmla="*/ 228 w 232"/>
                  <a:gd name="T3" fmla="*/ 0 h 343"/>
                  <a:gd name="T4" fmla="*/ 0 w 232"/>
                  <a:gd name="T5" fmla="*/ 343 h 343"/>
                  <a:gd name="T6" fmla="*/ 5 w 232"/>
                  <a:gd name="T7" fmla="*/ 343 h 343"/>
                  <a:gd name="T8" fmla="*/ 232 w 232"/>
                  <a:gd name="T9" fmla="*/ 0 h 343"/>
                </a:gdLst>
                <a:ahLst/>
                <a:cxnLst>
                  <a:cxn ang="0">
                    <a:pos x="T0" y="T1"/>
                  </a:cxn>
                  <a:cxn ang="0">
                    <a:pos x="T2" y="T3"/>
                  </a:cxn>
                  <a:cxn ang="0">
                    <a:pos x="T4" y="T5"/>
                  </a:cxn>
                  <a:cxn ang="0">
                    <a:pos x="T6" y="T7"/>
                  </a:cxn>
                  <a:cxn ang="0">
                    <a:pos x="T8" y="T9"/>
                  </a:cxn>
                </a:cxnLst>
                <a:rect l="0" t="0" r="r" b="b"/>
                <a:pathLst>
                  <a:path w="232" h="343">
                    <a:moveTo>
                      <a:pt x="232" y="0"/>
                    </a:moveTo>
                    <a:lnTo>
                      <a:pt x="228" y="0"/>
                    </a:lnTo>
                    <a:lnTo>
                      <a:pt x="0" y="343"/>
                    </a:lnTo>
                    <a:lnTo>
                      <a:pt x="5" y="343"/>
                    </a:lnTo>
                    <a:lnTo>
                      <a:pt x="2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89">
                <a:extLst>
                  <a:ext uri="{FF2B5EF4-FFF2-40B4-BE49-F238E27FC236}">
                    <a16:creationId xmlns:a16="http://schemas.microsoft.com/office/drawing/2014/main" id="{0D82851C-B927-6848-B1CC-272319742942}"/>
                  </a:ext>
                </a:extLst>
              </p:cNvPr>
              <p:cNvSpPr>
                <a:spLocks/>
              </p:cNvSpPr>
              <p:nvPr userDrawn="1"/>
            </p:nvSpPr>
            <p:spPr bwMode="auto">
              <a:xfrm>
                <a:off x="8658225" y="298450"/>
                <a:ext cx="222250" cy="273050"/>
              </a:xfrm>
              <a:custGeom>
                <a:avLst/>
                <a:gdLst>
                  <a:gd name="T0" fmla="*/ 280 w 280"/>
                  <a:gd name="T1" fmla="*/ 0 h 343"/>
                  <a:gd name="T2" fmla="*/ 276 w 280"/>
                  <a:gd name="T3" fmla="*/ 0 h 343"/>
                  <a:gd name="T4" fmla="*/ 0 w 280"/>
                  <a:gd name="T5" fmla="*/ 343 h 343"/>
                  <a:gd name="T6" fmla="*/ 4 w 280"/>
                  <a:gd name="T7" fmla="*/ 343 h 343"/>
                  <a:gd name="T8" fmla="*/ 280 w 280"/>
                  <a:gd name="T9" fmla="*/ 0 h 343"/>
                </a:gdLst>
                <a:ahLst/>
                <a:cxnLst>
                  <a:cxn ang="0">
                    <a:pos x="T0" y="T1"/>
                  </a:cxn>
                  <a:cxn ang="0">
                    <a:pos x="T2" y="T3"/>
                  </a:cxn>
                  <a:cxn ang="0">
                    <a:pos x="T4" y="T5"/>
                  </a:cxn>
                  <a:cxn ang="0">
                    <a:pos x="T6" y="T7"/>
                  </a:cxn>
                  <a:cxn ang="0">
                    <a:pos x="T8" y="T9"/>
                  </a:cxn>
                </a:cxnLst>
                <a:rect l="0" t="0" r="r" b="b"/>
                <a:pathLst>
                  <a:path w="280" h="343">
                    <a:moveTo>
                      <a:pt x="280" y="0"/>
                    </a:moveTo>
                    <a:lnTo>
                      <a:pt x="276" y="0"/>
                    </a:lnTo>
                    <a:lnTo>
                      <a:pt x="0" y="343"/>
                    </a:lnTo>
                    <a:lnTo>
                      <a:pt x="4" y="343"/>
                    </a:lnTo>
                    <a:lnTo>
                      <a:pt x="28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90">
                <a:extLst>
                  <a:ext uri="{FF2B5EF4-FFF2-40B4-BE49-F238E27FC236}">
                    <a16:creationId xmlns:a16="http://schemas.microsoft.com/office/drawing/2014/main" id="{5B7EC3E0-37E4-9F4B-A041-EEBF83531500}"/>
                  </a:ext>
                </a:extLst>
              </p:cNvPr>
              <p:cNvSpPr>
                <a:spLocks/>
              </p:cNvSpPr>
              <p:nvPr userDrawn="1"/>
            </p:nvSpPr>
            <p:spPr bwMode="auto">
              <a:xfrm>
                <a:off x="8743950" y="398463"/>
                <a:ext cx="217488" cy="173037"/>
              </a:xfrm>
              <a:custGeom>
                <a:avLst/>
                <a:gdLst>
                  <a:gd name="T0" fmla="*/ 274 w 274"/>
                  <a:gd name="T1" fmla="*/ 4 h 217"/>
                  <a:gd name="T2" fmla="*/ 274 w 274"/>
                  <a:gd name="T3" fmla="*/ 0 h 217"/>
                  <a:gd name="T4" fmla="*/ 0 w 274"/>
                  <a:gd name="T5" fmla="*/ 217 h 217"/>
                  <a:gd name="T6" fmla="*/ 6 w 274"/>
                  <a:gd name="T7" fmla="*/ 217 h 217"/>
                  <a:gd name="T8" fmla="*/ 274 w 274"/>
                  <a:gd name="T9" fmla="*/ 4 h 217"/>
                </a:gdLst>
                <a:ahLst/>
                <a:cxnLst>
                  <a:cxn ang="0">
                    <a:pos x="T0" y="T1"/>
                  </a:cxn>
                  <a:cxn ang="0">
                    <a:pos x="T2" y="T3"/>
                  </a:cxn>
                  <a:cxn ang="0">
                    <a:pos x="T4" y="T5"/>
                  </a:cxn>
                  <a:cxn ang="0">
                    <a:pos x="T6" y="T7"/>
                  </a:cxn>
                  <a:cxn ang="0">
                    <a:pos x="T8" y="T9"/>
                  </a:cxn>
                </a:cxnLst>
                <a:rect l="0" t="0" r="r" b="b"/>
                <a:pathLst>
                  <a:path w="274" h="217">
                    <a:moveTo>
                      <a:pt x="274" y="4"/>
                    </a:moveTo>
                    <a:lnTo>
                      <a:pt x="274" y="0"/>
                    </a:lnTo>
                    <a:lnTo>
                      <a:pt x="0" y="217"/>
                    </a:lnTo>
                    <a:lnTo>
                      <a:pt x="6" y="217"/>
                    </a:lnTo>
                    <a:lnTo>
                      <a:pt x="2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91">
                <a:extLst>
                  <a:ext uri="{FF2B5EF4-FFF2-40B4-BE49-F238E27FC236}">
                    <a16:creationId xmlns:a16="http://schemas.microsoft.com/office/drawing/2014/main" id="{CDEC6561-62B6-8C45-B8D5-FD888DD10C93}"/>
                  </a:ext>
                </a:extLst>
              </p:cNvPr>
              <p:cNvSpPr>
                <a:spLocks/>
              </p:cNvSpPr>
              <p:nvPr userDrawn="1"/>
            </p:nvSpPr>
            <p:spPr bwMode="auto">
              <a:xfrm>
                <a:off x="8804275" y="473075"/>
                <a:ext cx="157163" cy="98425"/>
              </a:xfrm>
              <a:custGeom>
                <a:avLst/>
                <a:gdLst>
                  <a:gd name="T0" fmla="*/ 197 w 197"/>
                  <a:gd name="T1" fmla="*/ 4 h 123"/>
                  <a:gd name="T2" fmla="*/ 197 w 197"/>
                  <a:gd name="T3" fmla="*/ 0 h 123"/>
                  <a:gd name="T4" fmla="*/ 0 w 197"/>
                  <a:gd name="T5" fmla="*/ 123 h 123"/>
                  <a:gd name="T6" fmla="*/ 7 w 197"/>
                  <a:gd name="T7" fmla="*/ 123 h 123"/>
                  <a:gd name="T8" fmla="*/ 197 w 197"/>
                  <a:gd name="T9" fmla="*/ 4 h 123"/>
                </a:gdLst>
                <a:ahLst/>
                <a:cxnLst>
                  <a:cxn ang="0">
                    <a:pos x="T0" y="T1"/>
                  </a:cxn>
                  <a:cxn ang="0">
                    <a:pos x="T2" y="T3"/>
                  </a:cxn>
                  <a:cxn ang="0">
                    <a:pos x="T4" y="T5"/>
                  </a:cxn>
                  <a:cxn ang="0">
                    <a:pos x="T6" y="T7"/>
                  </a:cxn>
                  <a:cxn ang="0">
                    <a:pos x="T8" y="T9"/>
                  </a:cxn>
                </a:cxnLst>
                <a:rect l="0" t="0" r="r" b="b"/>
                <a:pathLst>
                  <a:path w="197" h="123">
                    <a:moveTo>
                      <a:pt x="197" y="4"/>
                    </a:moveTo>
                    <a:lnTo>
                      <a:pt x="197" y="0"/>
                    </a:lnTo>
                    <a:lnTo>
                      <a:pt x="0" y="123"/>
                    </a:lnTo>
                    <a:lnTo>
                      <a:pt x="7" y="123"/>
                    </a:lnTo>
                    <a:lnTo>
                      <a:pt x="197"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92">
                <a:extLst>
                  <a:ext uri="{FF2B5EF4-FFF2-40B4-BE49-F238E27FC236}">
                    <a16:creationId xmlns:a16="http://schemas.microsoft.com/office/drawing/2014/main" id="{A0277B7A-AA4C-F549-B47E-F74CA71E1E6F}"/>
                  </a:ext>
                </a:extLst>
              </p:cNvPr>
              <p:cNvSpPr>
                <a:spLocks/>
              </p:cNvSpPr>
              <p:nvPr userDrawn="1"/>
            </p:nvSpPr>
            <p:spPr bwMode="auto">
              <a:xfrm>
                <a:off x="8902700" y="544512"/>
                <a:ext cx="58738" cy="26987"/>
              </a:xfrm>
              <a:custGeom>
                <a:avLst/>
                <a:gdLst>
                  <a:gd name="T0" fmla="*/ 72 w 72"/>
                  <a:gd name="T1" fmla="*/ 5 h 34"/>
                  <a:gd name="T2" fmla="*/ 72 w 72"/>
                  <a:gd name="T3" fmla="*/ 0 h 34"/>
                  <a:gd name="T4" fmla="*/ 0 w 72"/>
                  <a:gd name="T5" fmla="*/ 34 h 34"/>
                  <a:gd name="T6" fmla="*/ 8 w 72"/>
                  <a:gd name="T7" fmla="*/ 34 h 34"/>
                  <a:gd name="T8" fmla="*/ 72 w 72"/>
                  <a:gd name="T9" fmla="*/ 5 h 34"/>
                </a:gdLst>
                <a:ahLst/>
                <a:cxnLst>
                  <a:cxn ang="0">
                    <a:pos x="T0" y="T1"/>
                  </a:cxn>
                  <a:cxn ang="0">
                    <a:pos x="T2" y="T3"/>
                  </a:cxn>
                  <a:cxn ang="0">
                    <a:pos x="T4" y="T5"/>
                  </a:cxn>
                  <a:cxn ang="0">
                    <a:pos x="T6" y="T7"/>
                  </a:cxn>
                  <a:cxn ang="0">
                    <a:pos x="T8" y="T9"/>
                  </a:cxn>
                </a:cxnLst>
                <a:rect l="0" t="0" r="r" b="b"/>
                <a:pathLst>
                  <a:path w="72" h="34">
                    <a:moveTo>
                      <a:pt x="72" y="5"/>
                    </a:moveTo>
                    <a:lnTo>
                      <a:pt x="72" y="0"/>
                    </a:lnTo>
                    <a:lnTo>
                      <a:pt x="0" y="34"/>
                    </a:lnTo>
                    <a:lnTo>
                      <a:pt x="8" y="34"/>
                    </a:lnTo>
                    <a:lnTo>
                      <a:pt x="7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8" name="Picture 93">
              <a:extLst>
                <a:ext uri="{FF2B5EF4-FFF2-40B4-BE49-F238E27FC236}">
                  <a16:creationId xmlns:a16="http://schemas.microsoft.com/office/drawing/2014/main" id="{CDE0CE60-CF9A-B544-AC33-AD0FB9E2A7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428412" y="6068616"/>
              <a:ext cx="48577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a:extLst>
              <a:ext uri="{FF2B5EF4-FFF2-40B4-BE49-F238E27FC236}">
                <a16:creationId xmlns:a16="http://schemas.microsoft.com/office/drawing/2014/main" id="{1A360B13-35A9-47DE-AFEA-2FA099EB3190}"/>
              </a:ext>
            </a:extLst>
          </p:cNvPr>
          <p:cNvPicPr>
            <a:picLocks noChangeAspect="1"/>
          </p:cNvPicPr>
          <p:nvPr userDrawn="1"/>
        </p:nvPicPr>
        <p:blipFill>
          <a:blip r:embed="rId3"/>
          <a:stretch>
            <a:fillRect/>
          </a:stretch>
        </p:blipFill>
        <p:spPr>
          <a:xfrm>
            <a:off x="815731" y="1950382"/>
            <a:ext cx="3739288" cy="1627632"/>
          </a:xfrm>
          <a:prstGeom prst="rect">
            <a:avLst/>
          </a:prstGeom>
        </p:spPr>
      </p:pic>
    </p:spTree>
    <p:extLst>
      <p:ext uri="{BB962C8B-B14F-4D97-AF65-F5344CB8AC3E}">
        <p14:creationId xmlns:p14="http://schemas.microsoft.com/office/powerpoint/2010/main" val="2271453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One Colum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0453DD3-CCEA-4C03-AC76-50A204E0DD65}"/>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4" name="Text Placeholder 3">
            <a:extLst>
              <a:ext uri="{FF2B5EF4-FFF2-40B4-BE49-F238E27FC236}">
                <a16:creationId xmlns:a16="http://schemas.microsoft.com/office/drawing/2014/main" id="{CC3F8601-700F-40DD-A027-9AE61FC8ADBD}"/>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2483206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ne Column and Glyph">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707AD6-77AC-4658-9FC5-9B52D384346C}"/>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0" name="Picture 9">
            <a:extLst>
              <a:ext uri="{FF2B5EF4-FFF2-40B4-BE49-F238E27FC236}">
                <a16:creationId xmlns:a16="http://schemas.microsoft.com/office/drawing/2014/main" id="{407A149D-2FD3-45F9-971B-248A0597B07A}"/>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One Column with Glyph</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4" y="1757043"/>
            <a:ext cx="11060576"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6002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lvl4pPr>
            <a:lvl5pPr marL="18288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lvl5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9" name="Text Placeholder 3">
            <a:extLst>
              <a:ext uri="{FF2B5EF4-FFF2-40B4-BE49-F238E27FC236}">
                <a16:creationId xmlns:a16="http://schemas.microsoft.com/office/drawing/2014/main" id="{92205F9B-9397-47C6-A496-61C239E5D8DC}"/>
              </a:ext>
            </a:extLst>
          </p:cNvPr>
          <p:cNvSpPr>
            <a:spLocks noGrp="1"/>
          </p:cNvSpPr>
          <p:nvPr>
            <p:ph type="body" sz="quarter" idx="12"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2723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Two Column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50DAEBD-6254-4B7A-93F4-740AB02FB7C8}"/>
              </a:ext>
            </a:extLst>
          </p:cNvPr>
          <p:cNvPicPr>
            <a:picLocks noChangeAspect="1"/>
          </p:cNvPicPr>
          <p:nvPr userDrawn="1"/>
        </p:nvPicPr>
        <p:blipFill rotWithShape="1">
          <a:blip r:embed="rId2"/>
          <a:srcRect t="60798"/>
          <a:stretch/>
        </p:blipFill>
        <p:spPr>
          <a:xfrm rot="10800000">
            <a:off x="0" y="5851492"/>
            <a:ext cx="12192000" cy="1006507"/>
          </a:xfrm>
          <a:prstGeom prst="rect">
            <a:avLst/>
          </a:prstGeom>
        </p:spPr>
      </p:pic>
      <p:sp>
        <p:nvSpPr>
          <p:cNvPr id="31" name="Title 30">
            <a:extLst>
              <a:ext uri="{FF2B5EF4-FFF2-40B4-BE49-F238E27FC236}">
                <a16:creationId xmlns:a16="http://schemas.microsoft.com/office/drawing/2014/main" id="{EB2B00A4-44A4-5444-BB95-619E809ACC9C}"/>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a:t>
            </a:r>
          </a:p>
        </p:txBody>
      </p:sp>
      <p:sp>
        <p:nvSpPr>
          <p:cNvPr id="3" name="Text Placeholder 2">
            <a:extLst>
              <a:ext uri="{FF2B5EF4-FFF2-40B4-BE49-F238E27FC236}">
                <a16:creationId xmlns:a16="http://schemas.microsoft.com/office/drawing/2014/main" id="{8650DFAB-2070-204C-BF31-9DB0441C059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Slide Number Placeholder 5">
            <a:extLst>
              <a:ext uri="{FF2B5EF4-FFF2-40B4-BE49-F238E27FC236}">
                <a16:creationId xmlns:a16="http://schemas.microsoft.com/office/drawing/2014/main" id="{648D2C72-75CE-AF4E-AF0B-15BD60BFFB01}"/>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15" name="Footer Placeholder 12">
            <a:extLst>
              <a:ext uri="{FF2B5EF4-FFF2-40B4-BE49-F238E27FC236}">
                <a16:creationId xmlns:a16="http://schemas.microsoft.com/office/drawing/2014/main" id="{B2529E82-448C-1745-8E57-76443BAF3CAD}"/>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8" name="Text Placeholder 2">
            <a:extLst>
              <a:ext uri="{FF2B5EF4-FFF2-40B4-BE49-F238E27FC236}">
                <a16:creationId xmlns:a16="http://schemas.microsoft.com/office/drawing/2014/main" id="{21E39CF0-7C77-424C-A297-61F58AB0A5CF}"/>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9" name="Text Placeholder 3">
            <a:extLst>
              <a:ext uri="{FF2B5EF4-FFF2-40B4-BE49-F238E27FC236}">
                <a16:creationId xmlns:a16="http://schemas.microsoft.com/office/drawing/2014/main" id="{4568C32E-CEDB-4D0D-9ECE-34892E301A8F}"/>
              </a:ext>
            </a:extLst>
          </p:cNvPr>
          <p:cNvSpPr>
            <a:spLocks noGrp="1"/>
          </p:cNvSpPr>
          <p:nvPr>
            <p:ph type="body" sz="quarter" idx="13" hasCustomPrompt="1"/>
          </p:nvPr>
        </p:nvSpPr>
        <p:spPr>
          <a:xfrm>
            <a:off x="569913" y="1069584"/>
            <a:ext cx="11060575" cy="537700"/>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176531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Two Columns and Glyph">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ED42B36-C5AB-4E02-9392-A267D566D33B}"/>
              </a:ext>
            </a:extLst>
          </p:cNvPr>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l="1" t="4605" r="9054"/>
          <a:stretch/>
        </p:blipFill>
        <p:spPr>
          <a:xfrm>
            <a:off x="8782135" y="-1"/>
            <a:ext cx="3409865" cy="5477983"/>
          </a:xfrm>
          <a:prstGeom prst="rect">
            <a:avLst/>
          </a:prstGeom>
        </p:spPr>
      </p:pic>
      <p:pic>
        <p:nvPicPr>
          <p:cNvPr id="11" name="Picture 10">
            <a:extLst>
              <a:ext uri="{FF2B5EF4-FFF2-40B4-BE49-F238E27FC236}">
                <a16:creationId xmlns:a16="http://schemas.microsoft.com/office/drawing/2014/main" id="{F3C66B17-8103-49D1-B504-47FBD78869E6}"/>
              </a:ext>
            </a:extLst>
          </p:cNvPr>
          <p:cNvPicPr>
            <a:picLocks noChangeAspect="1"/>
          </p:cNvPicPr>
          <p:nvPr userDrawn="1"/>
        </p:nvPicPr>
        <p:blipFill rotWithShape="1">
          <a:blip r:embed="rId3"/>
          <a:srcRect t="60798"/>
          <a:stretch/>
        </p:blipFill>
        <p:spPr>
          <a:xfrm rot="10800000">
            <a:off x="0" y="5851492"/>
            <a:ext cx="12192000" cy="1006507"/>
          </a:xfrm>
          <a:prstGeom prst="rect">
            <a:avLst/>
          </a:prstGeom>
        </p:spPr>
      </p:pic>
      <p:sp>
        <p:nvSpPr>
          <p:cNvPr id="8" name="Slide Number Placeholder 5">
            <a:extLst>
              <a:ext uri="{FF2B5EF4-FFF2-40B4-BE49-F238E27FC236}">
                <a16:creationId xmlns:a16="http://schemas.microsoft.com/office/drawing/2014/main" id="{147ACE11-8834-464D-A0B9-1980B878F179}"/>
              </a:ext>
            </a:extLst>
          </p:cNvPr>
          <p:cNvSpPr txBox="1">
            <a:spLocks/>
          </p:cNvSpPr>
          <p:nvPr userDrawn="1"/>
        </p:nvSpPr>
        <p:spPr>
          <a:xfrm>
            <a:off x="69449" y="6446576"/>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pPr algn="l"/>
              <a:t>‹#›</a:t>
            </a:fld>
            <a:endParaRPr lang="en-US" sz="1400" dirty="0"/>
          </a:p>
        </p:txBody>
      </p:sp>
      <p:sp>
        <p:nvSpPr>
          <p:cNvPr id="9" name="Footer Placeholder 12">
            <a:extLst>
              <a:ext uri="{FF2B5EF4-FFF2-40B4-BE49-F238E27FC236}">
                <a16:creationId xmlns:a16="http://schemas.microsoft.com/office/drawing/2014/main" id="{83C8639D-D647-4E49-844C-6A2C96749528}"/>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latin typeface="Gotham Rounded Book" pitchFamily="50" charset="0"/>
              </a:rPr>
              <a:t>Division of Cancer Prevention and Control	                                                        	               Reliable. Trusted. Scientific.</a:t>
            </a:r>
          </a:p>
        </p:txBody>
      </p:sp>
      <p:sp>
        <p:nvSpPr>
          <p:cNvPr id="12" name="Title 30">
            <a:extLst>
              <a:ext uri="{FF2B5EF4-FFF2-40B4-BE49-F238E27FC236}">
                <a16:creationId xmlns:a16="http://schemas.microsoft.com/office/drawing/2014/main" id="{9AFC2055-06BA-4BF6-9D05-C28C8EF65CA6}"/>
              </a:ext>
            </a:extLst>
          </p:cNvPr>
          <p:cNvSpPr>
            <a:spLocks noGrp="1"/>
          </p:cNvSpPr>
          <p:nvPr>
            <p:ph type="title" hasCustomPrompt="1"/>
          </p:nvPr>
        </p:nvSpPr>
        <p:spPr>
          <a:xfrm>
            <a:off x="571981" y="365126"/>
            <a:ext cx="11060575" cy="537700"/>
          </a:xfrm>
        </p:spPr>
        <p:txBody>
          <a:bodyPr anchor="t"/>
          <a:lstStyle>
            <a:lvl1pPr>
              <a:defRPr>
                <a:solidFill>
                  <a:schemeClr val="tx2"/>
                </a:solidFill>
              </a:defRPr>
            </a:lvl1pPr>
          </a:lstStyle>
          <a:p>
            <a:r>
              <a:rPr lang="en-US" dirty="0"/>
              <a:t>Heading - Two Columns with Glyph</a:t>
            </a:r>
          </a:p>
        </p:txBody>
      </p:sp>
      <p:sp>
        <p:nvSpPr>
          <p:cNvPr id="13" name="Text Placeholder 2">
            <a:extLst>
              <a:ext uri="{FF2B5EF4-FFF2-40B4-BE49-F238E27FC236}">
                <a16:creationId xmlns:a16="http://schemas.microsoft.com/office/drawing/2014/main" id="{5B5916BC-EE15-4E47-B1B3-93D4A436C775}"/>
              </a:ext>
            </a:extLst>
          </p:cNvPr>
          <p:cNvSpPr>
            <a:spLocks noGrp="1"/>
          </p:cNvSpPr>
          <p:nvPr>
            <p:ph type="body" sz="quarter" idx="11" hasCustomPrompt="1"/>
          </p:nvPr>
        </p:nvSpPr>
        <p:spPr>
          <a:xfrm>
            <a:off x="569913" y="1757043"/>
            <a:ext cx="5398625"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4" name="Text Placeholder 2">
            <a:extLst>
              <a:ext uri="{FF2B5EF4-FFF2-40B4-BE49-F238E27FC236}">
                <a16:creationId xmlns:a16="http://schemas.microsoft.com/office/drawing/2014/main" id="{ADED0D0B-94C9-4078-AEB7-44B9A1F6E01A}"/>
              </a:ext>
            </a:extLst>
          </p:cNvPr>
          <p:cNvSpPr>
            <a:spLocks noGrp="1"/>
          </p:cNvSpPr>
          <p:nvPr>
            <p:ph type="body" sz="quarter" idx="12" hasCustomPrompt="1"/>
          </p:nvPr>
        </p:nvSpPr>
        <p:spPr>
          <a:xfrm>
            <a:off x="6223464" y="1757043"/>
            <a:ext cx="5409092" cy="3830957"/>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
        <p:nvSpPr>
          <p:cNvPr id="10" name="Text Placeholder 3">
            <a:extLst>
              <a:ext uri="{FF2B5EF4-FFF2-40B4-BE49-F238E27FC236}">
                <a16:creationId xmlns:a16="http://schemas.microsoft.com/office/drawing/2014/main" id="{9E67795D-B6BB-4C9A-AD21-D7AFEEAD750D}"/>
              </a:ext>
            </a:extLst>
          </p:cNvPr>
          <p:cNvSpPr>
            <a:spLocks noGrp="1"/>
          </p:cNvSpPr>
          <p:nvPr>
            <p:ph type="body" sz="quarter" idx="13" hasCustomPrompt="1"/>
          </p:nvPr>
        </p:nvSpPr>
        <p:spPr>
          <a:xfrm>
            <a:off x="569913" y="1069584"/>
            <a:ext cx="11060575" cy="537700"/>
          </a:xfrm>
        </p:spPr>
        <p:txBody>
          <a:bodyPr/>
          <a:lstStyle>
            <a:lvl1pPr marL="0" indent="0">
              <a:buNone/>
              <a:defRPr lang="en-US" sz="2800" b="0" i="0" kern="1200" baseline="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Tree>
    <p:extLst>
      <p:ext uri="{BB962C8B-B14F-4D97-AF65-F5344CB8AC3E}">
        <p14:creationId xmlns:p14="http://schemas.microsoft.com/office/powerpoint/2010/main" val="1339984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Slide A">
    <p:bg>
      <p:bgPr>
        <a:solidFill>
          <a:schemeClr val="accent6">
            <a:lumMod val="95000"/>
          </a:schemeClr>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A98395E-3548-8F4E-BC25-B2F8D04E889F}"/>
              </a:ext>
            </a:extLst>
          </p:cNvPr>
          <p:cNvSpPr/>
          <p:nvPr userDrawn="1"/>
        </p:nvSpPr>
        <p:spPr>
          <a:xfrm>
            <a:off x="0" y="0"/>
            <a:ext cx="56137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utoShape 3"/>
          <p:cNvSpPr>
            <a:spLocks noChangeAspect="1" noChangeArrowheads="1" noTextEdit="1"/>
          </p:cNvSpPr>
          <p:nvPr userDrawn="1"/>
        </p:nvSpPr>
        <p:spPr bwMode="auto">
          <a:xfrm>
            <a:off x="944880" y="6512560"/>
            <a:ext cx="121920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Title 30">
            <a:extLst>
              <a:ext uri="{FF2B5EF4-FFF2-40B4-BE49-F238E27FC236}">
                <a16:creationId xmlns:a16="http://schemas.microsoft.com/office/drawing/2014/main" id="{7CDF42D1-EE64-204D-8425-4A1A8B68BA83}"/>
              </a:ext>
            </a:extLst>
          </p:cNvPr>
          <p:cNvSpPr>
            <a:spLocks noGrp="1"/>
          </p:cNvSpPr>
          <p:nvPr userDrawn="1">
            <p:ph type="title" hasCustomPrompt="1"/>
          </p:nvPr>
        </p:nvSpPr>
        <p:spPr>
          <a:xfrm>
            <a:off x="571982" y="365125"/>
            <a:ext cx="4452454" cy="1023837"/>
          </a:xfrm>
        </p:spPr>
        <p:txBody>
          <a:bodyPr anchor="t"/>
          <a:lstStyle>
            <a:lvl1pPr>
              <a:defRPr>
                <a:solidFill>
                  <a:schemeClr val="tx2"/>
                </a:solidFill>
              </a:defRPr>
            </a:lvl1pPr>
          </a:lstStyle>
          <a:p>
            <a:r>
              <a:rPr lang="en-US" dirty="0"/>
              <a:t>Heading</a:t>
            </a:r>
          </a:p>
        </p:txBody>
      </p:sp>
      <p:sp>
        <p:nvSpPr>
          <p:cNvPr id="35" name="Content Placeholder 29">
            <a:extLst>
              <a:ext uri="{FF2B5EF4-FFF2-40B4-BE49-F238E27FC236}">
                <a16:creationId xmlns:a16="http://schemas.microsoft.com/office/drawing/2014/main" id="{5C618786-BE7D-BD43-897A-806748E76958}"/>
              </a:ext>
            </a:extLst>
          </p:cNvPr>
          <p:cNvSpPr>
            <a:spLocks noGrp="1"/>
          </p:cNvSpPr>
          <p:nvPr>
            <p:ph sz="quarter" idx="13" hasCustomPrompt="1"/>
          </p:nvPr>
        </p:nvSpPr>
        <p:spPr>
          <a:xfrm>
            <a:off x="6096000" y="365125"/>
            <a:ext cx="5524017" cy="6093026"/>
          </a:xfrm>
        </p:spPr>
        <p:txBody>
          <a:bodyPr/>
          <a:lstStyle>
            <a:lvl1pPr marL="0" indent="0">
              <a:lnSpc>
                <a:spcPct val="120000"/>
              </a:lnSpc>
              <a:buNone/>
              <a:defRPr sz="180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icons below to insert table, graph, picture, or video. Resize using the sizing handles at the edge of the item.</a:t>
            </a:r>
          </a:p>
        </p:txBody>
      </p:sp>
      <p:sp>
        <p:nvSpPr>
          <p:cNvPr id="37" name="Slide Number Placeholder 5">
            <a:extLst>
              <a:ext uri="{FF2B5EF4-FFF2-40B4-BE49-F238E27FC236}">
                <a16:creationId xmlns:a16="http://schemas.microsoft.com/office/drawing/2014/main" id="{B1C7A27D-49BF-684E-9864-B6AFADB947D5}"/>
              </a:ext>
            </a:extLst>
          </p:cNvPr>
          <p:cNvSpPr txBox="1">
            <a:spLocks/>
          </p:cNvSpPr>
          <p:nvPr userDrawn="1"/>
        </p:nvSpPr>
        <p:spPr>
          <a:xfrm>
            <a:off x="69449" y="6458150"/>
            <a:ext cx="663616" cy="365125"/>
          </a:xfrm>
          <a:prstGeom prst="rect">
            <a:avLst/>
          </a:prstGeom>
        </p:spPr>
        <p:txBody>
          <a:bodyPr vert="horz" lIns="91440" tIns="45720" rIns="91440" bIns="45720" rtlCol="0" anchor="ctr"/>
          <a:lstStyle>
            <a:defPPr>
              <a:defRPr lang="en-US"/>
            </a:defPPr>
            <a:lvl1pPr marL="0" algn="r" defTabSz="914400" rtl="0" eaLnBrk="1" latinLnBrk="0" hangingPunct="1">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A80835D-B527-4B60-9321-B0FEC3043A53}" type="slidenum">
              <a:rPr lang="en-US" sz="1400" smtClean="0">
                <a:solidFill>
                  <a:schemeClr val="bg2"/>
                </a:solidFill>
              </a:rPr>
              <a:pPr algn="l"/>
              <a:t>‹#›</a:t>
            </a:fld>
            <a:endParaRPr lang="en-US" sz="1400" dirty="0">
              <a:solidFill>
                <a:schemeClr val="bg2"/>
              </a:solidFill>
            </a:endParaRPr>
          </a:p>
        </p:txBody>
      </p:sp>
      <p:sp>
        <p:nvSpPr>
          <p:cNvPr id="38" name="Footer Placeholder 12">
            <a:extLst>
              <a:ext uri="{FF2B5EF4-FFF2-40B4-BE49-F238E27FC236}">
                <a16:creationId xmlns:a16="http://schemas.microsoft.com/office/drawing/2014/main" id="{155572A5-166B-F440-BEE7-340111A8C6E5}"/>
              </a:ext>
            </a:extLst>
          </p:cNvPr>
          <p:cNvSpPr txBox="1">
            <a:spLocks/>
          </p:cNvSpPr>
          <p:nvPr userDrawn="1"/>
        </p:nvSpPr>
        <p:spPr>
          <a:xfrm>
            <a:off x="570078" y="6423425"/>
            <a:ext cx="11598771" cy="411426"/>
          </a:xfrm>
          <a:prstGeom prst="rect">
            <a:avLst/>
          </a:prstGeom>
        </p:spPr>
        <p:txBody>
          <a:bodyPr vert="horz" lIns="0" tIns="0" rIns="0" bIns="0" rtlCol="0" anchor="ctr"/>
          <a:lstStyle>
            <a:defPPr>
              <a:defRPr lang="en-US"/>
            </a:defPPr>
            <a:lvl1pPr marL="0" algn="r" defTabSz="914400" rtl="0" eaLnBrk="1" latinLnBrk="0" hangingPunct="1">
              <a:lnSpc>
                <a:spcPct val="130000"/>
              </a:lnSpc>
              <a:defRPr sz="1400" b="0" i="0" kern="1200">
                <a:solidFill>
                  <a:schemeClr val="bg1"/>
                </a:solidFill>
                <a:latin typeface="Gotham Rounded Medium"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dirty="0">
                <a:solidFill>
                  <a:schemeClr val="bg2"/>
                </a:solidFill>
                <a:latin typeface="Gotham Rounded Book" pitchFamily="50" charset="0"/>
              </a:rPr>
              <a:t>Division of Cancer Prevention and Control</a:t>
            </a:r>
            <a:r>
              <a:rPr lang="en-US" sz="1400" dirty="0">
                <a:solidFill>
                  <a:schemeClr val="tx1"/>
                </a:solidFill>
                <a:latin typeface="Gotham Rounded Book" pitchFamily="50" charset="0"/>
              </a:rPr>
              <a:t> 					</a:t>
            </a:r>
            <a:r>
              <a:rPr lang="en-US" sz="1400" b="0" i="0" kern="1200" dirty="0">
                <a:solidFill>
                  <a:schemeClr val="bg2"/>
                </a:solidFill>
                <a:latin typeface="Gotham Rounded Book" pitchFamily="50" charset="0"/>
                <a:ea typeface="+mn-ea"/>
                <a:cs typeface="+mn-cs"/>
              </a:rPr>
              <a:t>               Reliable. Trusted. Scientific.</a:t>
            </a:r>
          </a:p>
        </p:txBody>
      </p:sp>
      <p:sp>
        <p:nvSpPr>
          <p:cNvPr id="10" name="Text Placeholder 3">
            <a:extLst>
              <a:ext uri="{FF2B5EF4-FFF2-40B4-BE49-F238E27FC236}">
                <a16:creationId xmlns:a16="http://schemas.microsoft.com/office/drawing/2014/main" id="{7467A208-DD4C-4CB3-B9CC-127844D27F27}"/>
              </a:ext>
            </a:extLst>
          </p:cNvPr>
          <p:cNvSpPr>
            <a:spLocks noGrp="1"/>
          </p:cNvSpPr>
          <p:nvPr>
            <p:ph type="body" sz="quarter" idx="14" hasCustomPrompt="1"/>
          </p:nvPr>
        </p:nvSpPr>
        <p:spPr>
          <a:xfrm>
            <a:off x="559443" y="1554961"/>
            <a:ext cx="4464994" cy="599222"/>
          </a:xfrm>
        </p:spPr>
        <p:txBody>
          <a:bodyPr/>
          <a:lstStyle>
            <a:lvl1pPr marL="0" indent="0">
              <a:buNone/>
              <a:defRPr lang="en-US" sz="1800" b="0" i="0" kern="1200" dirty="0">
                <a:solidFill>
                  <a:schemeClr val="bg2"/>
                </a:solidFill>
                <a:latin typeface="Gotham Rounded Book" pitchFamily="2" charset="77"/>
                <a:ea typeface="+mn-ea"/>
                <a:cs typeface="+mn-cs"/>
              </a:defRPr>
            </a:lvl1pPr>
          </a:lstStyle>
          <a:p>
            <a:pPr lvl="0"/>
            <a:r>
              <a:rPr lang="en-US" sz="1800" b="0" i="0" kern="1200" dirty="0">
                <a:solidFill>
                  <a:schemeClr val="bg2"/>
                </a:solidFill>
                <a:latin typeface="Gotham Rounded Book" pitchFamily="2" charset="77"/>
                <a:ea typeface="+mn-ea"/>
                <a:cs typeface="+mn-cs"/>
              </a:rPr>
              <a:t>Subheading</a:t>
            </a:r>
            <a:endParaRPr lang="en-US" dirty="0"/>
          </a:p>
        </p:txBody>
      </p:sp>
      <p:sp>
        <p:nvSpPr>
          <p:cNvPr id="11" name="Text Placeholder 2">
            <a:extLst>
              <a:ext uri="{FF2B5EF4-FFF2-40B4-BE49-F238E27FC236}">
                <a16:creationId xmlns:a16="http://schemas.microsoft.com/office/drawing/2014/main" id="{38AA1E33-D3AC-4B2B-84E9-CDDE344F9B88}"/>
              </a:ext>
            </a:extLst>
          </p:cNvPr>
          <p:cNvSpPr>
            <a:spLocks noGrp="1"/>
          </p:cNvSpPr>
          <p:nvPr>
            <p:ph type="body" sz="quarter" idx="11" hasCustomPrompt="1"/>
          </p:nvPr>
        </p:nvSpPr>
        <p:spPr>
          <a:xfrm>
            <a:off x="559443" y="2328292"/>
            <a:ext cx="4464993" cy="4129858"/>
          </a:xfrm>
        </p:spPr>
        <p:txBody>
          <a:bodyPr numCol="1" spcCol="365760"/>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800"/>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lvl3pPr>
            <a:lvl4pPr marL="1371600" indent="0">
              <a:buNone/>
              <a:defRPr/>
            </a:lvl4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122C41"/>
                </a:solidFill>
                <a:effectLst/>
                <a:uLnTx/>
                <a:uFillTx/>
                <a:latin typeface="Gotham Rounded Book" pitchFamily="2" charset="77"/>
                <a:ea typeface="+mn-ea"/>
                <a:cs typeface="+mn-cs"/>
              </a:rPr>
              <a:t>Bullet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122C41"/>
                </a:solidFill>
                <a:effectLst/>
                <a:uLnTx/>
                <a:uFillTx/>
                <a:latin typeface="Gotham Rounded Book" pitchFamily="2" charset="77"/>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122C41"/>
                </a:solidFill>
                <a:effectLst/>
                <a:uLnTx/>
                <a:uFillTx/>
                <a:latin typeface="Gotham Rounded Book" pitchFamily="2" charset="77"/>
                <a:ea typeface="+mn-ea"/>
                <a:cs typeface="+mn-cs"/>
              </a:rPr>
              <a:t>Third level</a:t>
            </a:r>
            <a:endParaRPr lang="en-US" dirty="0"/>
          </a:p>
        </p:txBody>
      </p:sp>
    </p:spTree>
    <p:extLst>
      <p:ext uri="{BB962C8B-B14F-4D97-AF65-F5344CB8AC3E}">
        <p14:creationId xmlns:p14="http://schemas.microsoft.com/office/powerpoint/2010/main" val="3106907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982" y="365125"/>
            <a:ext cx="105156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571982"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86070177"/>
      </p:ext>
    </p:extLst>
  </p:cSld>
  <p:clrMap bg1="lt1" tx1="dk1" bg2="lt2" tx2="dk2" accent1="accent1" accent2="accent2" accent3="accent3" accent4="accent4" accent5="accent5" accent6="accent6" hlink="hlink" folHlink="folHlink"/>
  <p:sldLayoutIdLst>
    <p:sldLayoutId id="2147483649" r:id="rId1"/>
    <p:sldLayoutId id="2147483691" r:id="rId2"/>
    <p:sldLayoutId id="2147483668" r:id="rId3"/>
    <p:sldLayoutId id="2147483692" r:id="rId4"/>
    <p:sldLayoutId id="2147483669" r:id="rId5"/>
    <p:sldLayoutId id="2147483676" r:id="rId6"/>
    <p:sldLayoutId id="2147483675" r:id="rId7"/>
    <p:sldLayoutId id="2147483650" r:id="rId8"/>
    <p:sldLayoutId id="2147483664" r:id="rId9"/>
    <p:sldLayoutId id="2147483670" r:id="rId10"/>
    <p:sldLayoutId id="2147483671" r:id="rId11"/>
    <p:sldLayoutId id="2147483673" r:id="rId12"/>
    <p:sldLayoutId id="2147483683" r:id="rId13"/>
    <p:sldLayoutId id="2147483684" r:id="rId14"/>
    <p:sldLayoutId id="2147483685" r:id="rId15"/>
    <p:sldLayoutId id="2147483686" r:id="rId16"/>
    <p:sldLayoutId id="2147483687" r:id="rId17"/>
    <p:sldLayoutId id="2147483688" r:id="rId18"/>
    <p:sldLayoutId id="2147483652" r:id="rId19"/>
    <p:sldLayoutId id="2147483689" r:id="rId20"/>
    <p:sldLayoutId id="2147483672" r:id="rId21"/>
    <p:sldLayoutId id="2147483690" r:id="rId22"/>
    <p:sldLayoutId id="2147483674" r:id="rId23"/>
    <p:sldLayoutId id="2147483694" r:id="rId24"/>
    <p:sldLayoutId id="2147483737" r:id="rId25"/>
    <p:sldLayoutId id="2147483741" r:id="rId26"/>
    <p:sldLayoutId id="2147483742" r:id="rId27"/>
    <p:sldLayoutId id="2147483743" r:id="rId28"/>
  </p:sldLayoutIdLst>
  <p:hf sldNum="0" hdr="0" ftr="0" dt="0"/>
  <p:txStyles>
    <p:titleStyle>
      <a:lvl1pPr algn="l" defTabSz="914400" rtl="0" eaLnBrk="1" latinLnBrk="0" hangingPunct="1">
        <a:lnSpc>
          <a:spcPct val="90000"/>
        </a:lnSpc>
        <a:spcBef>
          <a:spcPct val="0"/>
        </a:spcBef>
        <a:buNone/>
        <a:defRPr sz="3600" b="0" i="0" kern="1200">
          <a:solidFill>
            <a:schemeClr val="tx2"/>
          </a:solidFill>
          <a:latin typeface="Gotham Rounded Book"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2"/>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2"/>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omments" Target="../comments/commen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omments" Target="../comments/commen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comments" Target="../comments/commen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becky.angeles@carradora.com"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14.sv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8" Type="http://schemas.openxmlformats.org/officeDocument/2006/relationships/hyperlink" Target="mailto:brett@waveoneassociates.com" TargetMode="External"/><Relationship Id="rId3" Type="http://schemas.openxmlformats.org/officeDocument/2006/relationships/hyperlink" Target="mailto:jamie.parker@carradora.com" TargetMode="External"/><Relationship Id="rId7" Type="http://schemas.openxmlformats.org/officeDocument/2006/relationships/hyperlink" Target="mailto:nagesh.bashyam@drajer.com" TargetMode="External"/><Relationship Id="rId2" Type="http://schemas.openxmlformats.org/officeDocument/2006/relationships/hyperlink" Target="mailto:fb6@cdc.gov" TargetMode="External"/><Relationship Id="rId1" Type="http://schemas.openxmlformats.org/officeDocument/2006/relationships/slideLayout" Target="../slideLayouts/slideLayout5.xml"/><Relationship Id="rId6" Type="http://schemas.openxmlformats.org/officeDocument/2006/relationships/hyperlink" Target="mailto:mike.flanigan@carradora.com" TargetMode="External"/><Relationship Id="rId5" Type="http://schemas.openxmlformats.org/officeDocument/2006/relationships/hyperlink" Target="mailto:kishore.bashyam@drajer.com" TargetMode="External"/><Relationship Id="rId4" Type="http://schemas.openxmlformats.org/officeDocument/2006/relationships/hyperlink" Target="mailto:becky.angeles@carradora.co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naaccr.org/wp-content/uploads/2016/11/Pathology-Laboratory-Electronic-Reporting-Version-4.0-April-2011.pdf" TargetMode="External"/><Relationship Id="rId3" Type="http://schemas.openxmlformats.org/officeDocument/2006/relationships/hyperlink" Target="https://www.cdc.gov/cancer/npcr/index.htm" TargetMode="External"/><Relationship Id="rId7" Type="http://schemas.openxmlformats.org/officeDocument/2006/relationships/hyperlink" Target="https://www.hl7.org/implement/standards/product_brief.cfm?product_id=398"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datadictionary.naaccr.org/" TargetMode="External"/><Relationship Id="rId5" Type="http://schemas.openxmlformats.org/officeDocument/2006/relationships/hyperlink" Target="https://www.naaccr.org/" TargetMode="External"/><Relationship Id="rId4" Type="http://schemas.openxmlformats.org/officeDocument/2006/relationships/hyperlink" Target="https://seer.cancer.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comments" Target="../comments/commen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www.healthit.gov/faq/what-electronic-health-record-eh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F4670-88D4-824A-92D3-1710CA26FD09}"/>
              </a:ext>
            </a:extLst>
          </p:cNvPr>
          <p:cNvSpPr>
            <a:spLocks noGrp="1"/>
          </p:cNvSpPr>
          <p:nvPr>
            <p:ph type="title"/>
          </p:nvPr>
        </p:nvSpPr>
        <p:spPr>
          <a:xfrm>
            <a:off x="971550" y="1654180"/>
            <a:ext cx="10096982" cy="2942498"/>
          </a:xfrm>
        </p:spPr>
        <p:txBody>
          <a:bodyPr/>
          <a:lstStyle/>
          <a:p>
            <a:pPr algn="ctr"/>
            <a:r>
              <a:rPr lang="en-US" sz="4000" b="1" dirty="0">
                <a:latin typeface="Arial" panose="020B0604020202020204" pitchFamily="34" charset="0"/>
                <a:cs typeface="Arial" panose="020B0604020202020204" pitchFamily="34" charset="0"/>
              </a:rPr>
              <a:t>Making EHR Data More Available for Research and Public Health –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Cancer Use Case Workgroup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Meeting 5</a:t>
            </a:r>
            <a:endParaRPr lang="en-US" sz="4000" b="1" dirty="0">
              <a:solidFill>
                <a:srgbClr val="FF0000"/>
              </a:solidFill>
            </a:endParaRPr>
          </a:p>
        </p:txBody>
      </p:sp>
      <p:sp>
        <p:nvSpPr>
          <p:cNvPr id="3" name="Text Placeholder 2">
            <a:extLst>
              <a:ext uri="{FF2B5EF4-FFF2-40B4-BE49-F238E27FC236}">
                <a16:creationId xmlns:a16="http://schemas.microsoft.com/office/drawing/2014/main" id="{6642BA0A-715C-9145-B7A7-097CE2CA2943}"/>
              </a:ext>
            </a:extLst>
          </p:cNvPr>
          <p:cNvSpPr>
            <a:spLocks noGrp="1"/>
          </p:cNvSpPr>
          <p:nvPr>
            <p:ph type="body" sz="quarter" idx="10"/>
          </p:nvPr>
        </p:nvSpPr>
        <p:spPr>
          <a:xfrm>
            <a:off x="942975" y="5276858"/>
            <a:ext cx="4541155" cy="482500"/>
          </a:xfrm>
        </p:spPr>
        <p:txBody>
          <a:bodyPr/>
          <a:lstStyle/>
          <a:p>
            <a:r>
              <a:rPr lang="en-US" sz="2000" b="1" dirty="0">
                <a:latin typeface="Arial" panose="020B0604020202020204" pitchFamily="34" charset="0"/>
                <a:cs typeface="Arial" panose="020B0604020202020204" pitchFamily="34" charset="0"/>
              </a:rPr>
              <a:t>Wendy Blumenthal, MPH</a:t>
            </a:r>
          </a:p>
        </p:txBody>
      </p:sp>
      <p:sp>
        <p:nvSpPr>
          <p:cNvPr id="4" name="Text Placeholder 3">
            <a:extLst>
              <a:ext uri="{FF2B5EF4-FFF2-40B4-BE49-F238E27FC236}">
                <a16:creationId xmlns:a16="http://schemas.microsoft.com/office/drawing/2014/main" id="{9E90CD8D-14ED-604D-8C03-908ABDD4D8C6}"/>
              </a:ext>
            </a:extLst>
          </p:cNvPr>
          <p:cNvSpPr>
            <a:spLocks noGrp="1"/>
          </p:cNvSpPr>
          <p:nvPr>
            <p:ph type="body" sz="quarter" idx="11"/>
          </p:nvPr>
        </p:nvSpPr>
        <p:spPr>
          <a:xfrm>
            <a:off x="942975" y="5648845"/>
            <a:ext cx="5248275" cy="1076325"/>
          </a:xfrm>
        </p:spPr>
        <p:txBody>
          <a:bodyPr/>
          <a:lstStyle/>
          <a:p>
            <a:pPr>
              <a:lnSpc>
                <a:spcPts val="1440"/>
              </a:lnSpc>
              <a:spcBef>
                <a:spcPts val="0"/>
              </a:spcBef>
            </a:pPr>
            <a:r>
              <a:rPr lang="en-US" sz="1500" i="0" dirty="0">
                <a:latin typeface="Arial" panose="020B0604020202020204" pitchFamily="34" charset="0"/>
                <a:cs typeface="Arial" panose="020B0604020202020204" pitchFamily="34" charset="0"/>
              </a:rPr>
              <a:t>Health Scientist (Informatics)</a:t>
            </a:r>
          </a:p>
          <a:p>
            <a:pPr>
              <a:lnSpc>
                <a:spcPts val="1440"/>
              </a:lnSpc>
              <a:spcBef>
                <a:spcPts val="0"/>
              </a:spcBef>
            </a:pPr>
            <a:r>
              <a:rPr lang="en-US" sz="1500" i="0" dirty="0">
                <a:latin typeface="Arial" panose="020B0604020202020204" pitchFamily="34" charset="0"/>
                <a:cs typeface="Arial" panose="020B0604020202020204" pitchFamily="34" charset="0"/>
              </a:rPr>
              <a:t>Informatics, Data Science, and Applications Team (IDSAT)</a:t>
            </a:r>
          </a:p>
          <a:p>
            <a:pPr>
              <a:lnSpc>
                <a:spcPts val="1440"/>
              </a:lnSpc>
              <a:spcBef>
                <a:spcPts val="0"/>
              </a:spcBef>
            </a:pPr>
            <a:r>
              <a:rPr lang="en-US" sz="1500" i="0" dirty="0">
                <a:latin typeface="Arial" panose="020B0604020202020204" pitchFamily="34" charset="0"/>
                <a:cs typeface="Arial" panose="020B0604020202020204" pitchFamily="34" charset="0"/>
              </a:rPr>
              <a:t>Cancer Surveillance Branch</a:t>
            </a:r>
          </a:p>
          <a:p>
            <a:pPr>
              <a:lnSpc>
                <a:spcPts val="1440"/>
              </a:lnSpc>
              <a:spcBef>
                <a:spcPts val="0"/>
              </a:spcBef>
            </a:pPr>
            <a:r>
              <a:rPr lang="en-US" sz="1500" i="0" dirty="0">
                <a:latin typeface="Arial" panose="020B0604020202020204" pitchFamily="34" charset="0"/>
                <a:cs typeface="Arial" panose="020B0604020202020204" pitchFamily="34" charset="0"/>
              </a:rPr>
              <a:t>Division of Cancer Prevention and Control </a:t>
            </a:r>
          </a:p>
        </p:txBody>
      </p:sp>
      <p:sp>
        <p:nvSpPr>
          <p:cNvPr id="6" name="Text Placeholder 5">
            <a:extLst>
              <a:ext uri="{FF2B5EF4-FFF2-40B4-BE49-F238E27FC236}">
                <a16:creationId xmlns:a16="http://schemas.microsoft.com/office/drawing/2014/main" id="{84D3A71C-5AC3-8F41-BC31-29FD5DDF8178}"/>
              </a:ext>
            </a:extLst>
          </p:cNvPr>
          <p:cNvSpPr>
            <a:spLocks noGrp="1"/>
          </p:cNvSpPr>
          <p:nvPr>
            <p:ph type="body" sz="quarter" idx="13"/>
          </p:nvPr>
        </p:nvSpPr>
        <p:spPr>
          <a:xfrm>
            <a:off x="7325425" y="5296957"/>
            <a:ext cx="2732976" cy="218496"/>
          </a:xfrm>
        </p:spPr>
        <p:txBody>
          <a:bodyPr/>
          <a:lstStyle/>
          <a:p>
            <a:r>
              <a:rPr lang="en-US" sz="1500" dirty="0">
                <a:latin typeface="Arial" panose="020B0604020202020204" pitchFamily="34" charset="0"/>
                <a:cs typeface="Arial" panose="020B0604020202020204" pitchFamily="34" charset="0"/>
              </a:rPr>
              <a:t>March 2</a:t>
            </a:r>
            <a:r>
              <a:rPr lang="en-US" sz="1500" baseline="30000" dirty="0">
                <a:latin typeface="Arial" panose="020B0604020202020204" pitchFamily="34" charset="0"/>
                <a:cs typeface="Arial" panose="020B0604020202020204" pitchFamily="34" charset="0"/>
              </a:rPr>
              <a:t>nd</a:t>
            </a:r>
            <a:r>
              <a:rPr lang="en-US" sz="1500" dirty="0">
                <a:latin typeface="Arial" panose="020B0604020202020204" pitchFamily="34" charset="0"/>
                <a:cs typeface="Arial" panose="020B0604020202020204" pitchFamily="34" charset="0"/>
              </a:rPr>
              <a:t>, 2020</a:t>
            </a:r>
          </a:p>
          <a:p>
            <a:r>
              <a:rPr lang="en-US" sz="1600" dirty="0">
                <a:latin typeface="Arial" panose="020B0604020202020204" pitchFamily="34" charset="0"/>
                <a:cs typeface="Arial" panose="020B0604020202020204" pitchFamily="34" charset="0"/>
              </a:rPr>
              <a:t>Cancer Use Case Workgroup Meeting 5</a:t>
            </a:r>
            <a:endParaRPr lang="en-US" sz="1500" dirty="0">
              <a:latin typeface="Arial" panose="020B0604020202020204" pitchFamily="34" charset="0"/>
              <a:cs typeface="Arial" panose="020B0604020202020204" pitchFamily="34" charset="0"/>
            </a:endParaRPr>
          </a:p>
        </p:txBody>
      </p:sp>
      <p:sp>
        <p:nvSpPr>
          <p:cNvPr id="8" name="Text Placeholder 5">
            <a:extLst>
              <a:ext uri="{FF2B5EF4-FFF2-40B4-BE49-F238E27FC236}">
                <a16:creationId xmlns:a16="http://schemas.microsoft.com/office/drawing/2014/main" id="{01ECE1C9-9CB8-41D6-9B16-B0A3BA680D0C}"/>
              </a:ext>
            </a:extLst>
          </p:cNvPr>
          <p:cNvSpPr txBox="1">
            <a:spLocks/>
          </p:cNvSpPr>
          <p:nvPr/>
        </p:nvSpPr>
        <p:spPr>
          <a:xfrm>
            <a:off x="6318854" y="5314899"/>
            <a:ext cx="5288946" cy="21849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Gotham Rounded Book"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bg1"/>
                </a:solidFill>
                <a:latin typeface="Gotham Rounded Book"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149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Main Flow</a:t>
            </a:r>
            <a:endParaRPr lang="en-US" sz="4400" kern="1200" dirty="0">
              <a:solidFill>
                <a:srgbClr val="FFFFFF"/>
              </a:solidFill>
              <a:latin typeface="+mj-lt"/>
            </a:endParaRPr>
          </a:p>
        </p:txBody>
      </p:sp>
      <p:graphicFrame>
        <p:nvGraphicFramePr>
          <p:cNvPr id="4" name="Table 4">
            <a:extLst>
              <a:ext uri="{FF2B5EF4-FFF2-40B4-BE49-F238E27FC236}">
                <a16:creationId xmlns:a16="http://schemas.microsoft.com/office/drawing/2014/main" id="{186E31C8-6B57-42E2-80D7-8F7FB1CB69C3}"/>
              </a:ext>
            </a:extLst>
          </p:cNvPr>
          <p:cNvGraphicFramePr>
            <a:graphicFrameLocks noGrp="1"/>
          </p:cNvGraphicFramePr>
          <p:nvPr>
            <p:extLst>
              <p:ext uri="{D42A27DB-BD31-4B8C-83A1-F6EECF244321}">
                <p14:modId xmlns:p14="http://schemas.microsoft.com/office/powerpoint/2010/main" val="123961482"/>
              </p:ext>
            </p:extLst>
          </p:nvPr>
        </p:nvGraphicFramePr>
        <p:xfrm>
          <a:off x="3878939" y="226060"/>
          <a:ext cx="8313060" cy="6883672"/>
        </p:xfrm>
        <a:graphic>
          <a:graphicData uri="http://schemas.openxmlformats.org/drawingml/2006/table">
            <a:tbl>
              <a:tblPr firstRow="1" bandRow="1">
                <a:tableStyleId>{5C22544A-7EE6-4342-B048-85BDC9FD1C3A}</a:tableStyleId>
              </a:tblPr>
              <a:tblGrid>
                <a:gridCol w="694143">
                  <a:extLst>
                    <a:ext uri="{9D8B030D-6E8A-4147-A177-3AD203B41FA5}">
                      <a16:colId xmlns:a16="http://schemas.microsoft.com/office/drawing/2014/main" val="2106390318"/>
                    </a:ext>
                  </a:extLst>
                </a:gridCol>
                <a:gridCol w="1246959">
                  <a:extLst>
                    <a:ext uri="{9D8B030D-6E8A-4147-A177-3AD203B41FA5}">
                      <a16:colId xmlns:a16="http://schemas.microsoft.com/office/drawing/2014/main" val="4140309356"/>
                    </a:ext>
                  </a:extLst>
                </a:gridCol>
                <a:gridCol w="1417525">
                  <a:extLst>
                    <a:ext uri="{9D8B030D-6E8A-4147-A177-3AD203B41FA5}">
                      <a16:colId xmlns:a16="http://schemas.microsoft.com/office/drawing/2014/main" val="4248278698"/>
                    </a:ext>
                  </a:extLst>
                </a:gridCol>
                <a:gridCol w="2037063">
                  <a:extLst>
                    <a:ext uri="{9D8B030D-6E8A-4147-A177-3AD203B41FA5}">
                      <a16:colId xmlns:a16="http://schemas.microsoft.com/office/drawing/2014/main" val="528436039"/>
                    </a:ext>
                  </a:extLst>
                </a:gridCol>
                <a:gridCol w="1414341">
                  <a:extLst>
                    <a:ext uri="{9D8B030D-6E8A-4147-A177-3AD203B41FA5}">
                      <a16:colId xmlns:a16="http://schemas.microsoft.com/office/drawing/2014/main" val="2043014739"/>
                    </a:ext>
                  </a:extLst>
                </a:gridCol>
                <a:gridCol w="1503029">
                  <a:extLst>
                    <a:ext uri="{9D8B030D-6E8A-4147-A177-3AD203B41FA5}">
                      <a16:colId xmlns:a16="http://schemas.microsoft.com/office/drawing/2014/main" val="2191279802"/>
                    </a:ext>
                  </a:extLst>
                </a:gridCol>
              </a:tblGrid>
              <a:tr h="383927">
                <a:tc>
                  <a:txBody>
                    <a:bodyPr/>
                    <a:lstStyle/>
                    <a:p>
                      <a:pPr algn="ctr"/>
                      <a:r>
                        <a:rPr lang="en-US" sz="1800" dirty="0"/>
                        <a:t>Step</a:t>
                      </a:r>
                    </a:p>
                  </a:txBody>
                  <a:tcPr/>
                </a:tc>
                <a:tc>
                  <a:txBody>
                    <a:bodyPr/>
                    <a:lstStyle/>
                    <a:p>
                      <a:pPr algn="ctr"/>
                      <a:r>
                        <a:rPr lang="en-US" sz="1800" dirty="0"/>
                        <a:t>Actor</a:t>
                      </a:r>
                    </a:p>
                  </a:txBody>
                  <a:tcPr/>
                </a:tc>
                <a:tc>
                  <a:txBody>
                    <a:bodyPr/>
                    <a:lstStyle/>
                    <a:p>
                      <a:pPr algn="ctr"/>
                      <a:r>
                        <a:rPr lang="en-US" sz="1800" dirty="0"/>
                        <a:t>Role</a:t>
                      </a:r>
                    </a:p>
                  </a:txBody>
                  <a:tcPr/>
                </a:tc>
                <a:tc>
                  <a:txBody>
                    <a:bodyPr/>
                    <a:lstStyle/>
                    <a:p>
                      <a:pPr algn="ctr"/>
                      <a:r>
                        <a:rPr lang="en-US" sz="1800" dirty="0"/>
                        <a:t>Activity</a:t>
                      </a:r>
                    </a:p>
                  </a:txBody>
                  <a:tcPr/>
                </a:tc>
                <a:tc>
                  <a:txBody>
                    <a:bodyPr/>
                    <a:lstStyle/>
                    <a:p>
                      <a:pPr algn="ctr"/>
                      <a:r>
                        <a:rPr lang="en-US" sz="1800" dirty="0"/>
                        <a:t>Input</a:t>
                      </a:r>
                    </a:p>
                  </a:txBody>
                  <a:tcPr/>
                </a:tc>
                <a:tc>
                  <a:txBody>
                    <a:bodyPr/>
                    <a:lstStyle/>
                    <a:p>
                      <a:pPr algn="ctr"/>
                      <a:r>
                        <a:rPr lang="en-US" sz="1800" dirty="0"/>
                        <a:t>Output</a:t>
                      </a:r>
                    </a:p>
                  </a:txBody>
                  <a:tcPr/>
                </a:tc>
                <a:extLst>
                  <a:ext uri="{0D108BD9-81ED-4DB2-BD59-A6C34878D82A}">
                    <a16:rowId xmlns:a16="http://schemas.microsoft.com/office/drawing/2014/main" val="2082032181"/>
                  </a:ext>
                </a:extLst>
              </a:tr>
              <a:tr h="662668">
                <a:tc>
                  <a:txBody>
                    <a:bodyPr/>
                    <a:lstStyle/>
                    <a:p>
                      <a:r>
                        <a:rPr lang="en-US" sz="1800" dirty="0"/>
                        <a:t>1</a:t>
                      </a:r>
                    </a:p>
                  </a:txBody>
                  <a:tcPr/>
                </a:tc>
                <a:tc>
                  <a:txBody>
                    <a:bodyPr/>
                    <a:lstStyle/>
                    <a:p>
                      <a:r>
                        <a:rPr lang="en-US" sz="1800" dirty="0"/>
                        <a:t>EHR System</a:t>
                      </a:r>
                    </a:p>
                  </a:txBody>
                  <a:tcPr/>
                </a:tc>
                <a:tc>
                  <a:txBody>
                    <a:bodyPr/>
                    <a:lstStyle/>
                    <a:p>
                      <a:r>
                        <a:rPr lang="en-US" sz="1800" dirty="0"/>
                        <a:t>Data Inputter</a:t>
                      </a:r>
                    </a:p>
                  </a:txBody>
                  <a:tcPr/>
                </a:tc>
                <a:tc>
                  <a:txBody>
                    <a:bodyPr/>
                    <a:lstStyle/>
                    <a:p>
                      <a:pPr marL="0" marR="0">
                        <a:spcBef>
                          <a:spcPts val="0"/>
                        </a:spcBef>
                        <a:spcAft>
                          <a:spcPts val="0"/>
                        </a:spcAft>
                      </a:pPr>
                      <a:r>
                        <a:rPr lang="en-US" sz="1800" dirty="0">
                          <a:effectLst/>
                        </a:rPr>
                        <a:t>Cancer diagnosis </a:t>
                      </a:r>
                      <a:r>
                        <a:rPr lang="en-US" sz="1800" dirty="0">
                          <a:solidFill>
                            <a:srgbClr val="0070C0"/>
                          </a:solidFill>
                          <a:effectLst/>
                        </a:rPr>
                        <a:t>is recorded in </a:t>
                      </a:r>
                      <a:r>
                        <a:rPr lang="en-US" sz="1800" dirty="0">
                          <a:effectLst/>
                        </a:rPr>
                        <a:t>EHR </a:t>
                      </a:r>
                      <a:endParaRPr lang="en-US" sz="1800" dirty="0">
                        <a:effectLst/>
                        <a:latin typeface="Times New Roman" panose="02020603050405020304" pitchFamily="18" charset="0"/>
                        <a:ea typeface="Times New Roman" panose="02020603050405020304" pitchFamily="18" charset="0"/>
                      </a:endParaRPr>
                    </a:p>
                  </a:txBody>
                  <a:tcPr/>
                </a:tc>
                <a:tc>
                  <a:txBody>
                    <a:bodyPr/>
                    <a:lstStyle/>
                    <a:p>
                      <a:r>
                        <a:rPr lang="en-US" sz="1800" dirty="0"/>
                        <a:t>Patient data</a:t>
                      </a:r>
                    </a:p>
                  </a:txBody>
                  <a:tcPr/>
                </a:tc>
                <a:tc>
                  <a:txBody>
                    <a:bodyPr/>
                    <a:lstStyle/>
                    <a:p>
                      <a:r>
                        <a:rPr lang="en-US" sz="1800" dirty="0"/>
                        <a:t>Completed record</a:t>
                      </a:r>
                    </a:p>
                  </a:txBody>
                  <a:tcPr/>
                </a:tc>
                <a:extLst>
                  <a:ext uri="{0D108BD9-81ED-4DB2-BD59-A6C34878D82A}">
                    <a16:rowId xmlns:a16="http://schemas.microsoft.com/office/drawing/2014/main" val="4013146918"/>
                  </a:ext>
                </a:extLst>
              </a:tr>
              <a:tr h="1230669">
                <a:tc>
                  <a:txBody>
                    <a:bodyPr/>
                    <a:lstStyle/>
                    <a:p>
                      <a:r>
                        <a:rPr lang="en-US" sz="1800" dirty="0"/>
                        <a:t>2</a:t>
                      </a:r>
                    </a:p>
                  </a:txBody>
                  <a:tcPr/>
                </a:tc>
                <a:tc>
                  <a:txBody>
                    <a:bodyPr/>
                    <a:lstStyle/>
                    <a:p>
                      <a:r>
                        <a:rPr lang="en-US" sz="1800" dirty="0"/>
                        <a:t>EHR System</a:t>
                      </a:r>
                    </a:p>
                  </a:txBody>
                  <a:tcPr/>
                </a:tc>
                <a:tc>
                  <a:txBody>
                    <a:bodyPr/>
                    <a:lstStyle/>
                    <a:p>
                      <a:r>
                        <a:rPr lang="en-US" sz="1800" dirty="0"/>
                        <a:t>Notifier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rPr>
                        <a:t>Notify the Backend App that criteria have been met</a:t>
                      </a:r>
                      <a:endParaRPr lang="en-US" sz="1800" dirty="0">
                        <a:effectLst/>
                        <a:latin typeface="Times New Roman" panose="02020603050405020304" pitchFamily="18" charset="0"/>
                        <a:ea typeface="Times New Roman" panose="02020603050405020304" pitchFamily="18" charset="0"/>
                      </a:endParaRPr>
                    </a:p>
                  </a:txBody>
                  <a:tcPr/>
                </a:tc>
                <a:tc>
                  <a:txBody>
                    <a:bodyPr/>
                    <a:lstStyle/>
                    <a:p>
                      <a:r>
                        <a:rPr lang="en-US" sz="1800" dirty="0"/>
                        <a:t>Trigger code</a:t>
                      </a:r>
                    </a:p>
                  </a:txBody>
                  <a:tcPr/>
                </a:tc>
                <a:tc>
                  <a:txBody>
                    <a:bodyPr/>
                    <a:lstStyle/>
                    <a:p>
                      <a:r>
                        <a:rPr lang="en-US" sz="1800" dirty="0"/>
                        <a:t>Notification message</a:t>
                      </a:r>
                    </a:p>
                  </a:txBody>
                  <a:tcPr/>
                </a:tc>
                <a:extLst>
                  <a:ext uri="{0D108BD9-81ED-4DB2-BD59-A6C34878D82A}">
                    <a16:rowId xmlns:a16="http://schemas.microsoft.com/office/drawing/2014/main" val="1564922319"/>
                  </a:ext>
                </a:extLst>
              </a:tr>
              <a:tr h="946669">
                <a:tc>
                  <a:txBody>
                    <a:bodyPr/>
                    <a:lstStyle/>
                    <a:p>
                      <a:r>
                        <a:rPr lang="en-US" sz="1800" dirty="0"/>
                        <a:t>3</a:t>
                      </a:r>
                    </a:p>
                  </a:txBody>
                  <a:tcPr/>
                </a:tc>
                <a:tc>
                  <a:txBody>
                    <a:bodyPr/>
                    <a:lstStyle/>
                    <a:p>
                      <a:r>
                        <a:rPr lang="en-US" sz="1800" dirty="0"/>
                        <a:t>Backend App</a:t>
                      </a:r>
                    </a:p>
                  </a:txBody>
                  <a:tcPr/>
                </a:tc>
                <a:tc>
                  <a:txBody>
                    <a:bodyPr/>
                    <a:lstStyle/>
                    <a:p>
                      <a:r>
                        <a:rPr lang="en-US" sz="1800" dirty="0"/>
                        <a:t>Data Extractor</a:t>
                      </a:r>
                    </a:p>
                  </a:txBody>
                  <a:tcPr/>
                </a:tc>
                <a:tc>
                  <a:txBody>
                    <a:bodyPr/>
                    <a:lstStyle/>
                    <a:p>
                      <a:r>
                        <a:rPr lang="en-US" sz="1800" dirty="0"/>
                        <a:t>Query the EHR for cancer data</a:t>
                      </a:r>
                    </a:p>
                  </a:txBody>
                  <a:tcPr/>
                </a:tc>
                <a:tc>
                  <a:txBody>
                    <a:bodyPr/>
                    <a:lstStyle/>
                    <a:p>
                      <a:r>
                        <a:rPr lang="en-US" sz="1800" dirty="0"/>
                        <a:t>Notification message</a:t>
                      </a:r>
                    </a:p>
                  </a:txBody>
                  <a:tcPr/>
                </a:tc>
                <a:tc>
                  <a:txBody>
                    <a:bodyPr/>
                    <a:lstStyle/>
                    <a:p>
                      <a:r>
                        <a:rPr lang="en-US" sz="1800" dirty="0"/>
                        <a:t>FHIR query</a:t>
                      </a:r>
                    </a:p>
                  </a:txBody>
                  <a:tcPr/>
                </a:tc>
                <a:extLst>
                  <a:ext uri="{0D108BD9-81ED-4DB2-BD59-A6C34878D82A}">
                    <a16:rowId xmlns:a16="http://schemas.microsoft.com/office/drawing/2014/main" val="3346202078"/>
                  </a:ext>
                </a:extLst>
              </a:tr>
              <a:tr h="568001">
                <a:tc>
                  <a:txBody>
                    <a:bodyPr/>
                    <a:lstStyle/>
                    <a:p>
                      <a:r>
                        <a:rPr lang="en-US" sz="1800" dirty="0"/>
                        <a:t>4</a:t>
                      </a:r>
                    </a:p>
                  </a:txBody>
                  <a:tcPr/>
                </a:tc>
                <a:tc>
                  <a:txBody>
                    <a:bodyPr/>
                    <a:lstStyle/>
                    <a:p>
                      <a:pPr marL="0" marR="0">
                        <a:spcBef>
                          <a:spcPts val="0"/>
                        </a:spcBef>
                        <a:spcAft>
                          <a:spcPts val="0"/>
                        </a:spcAft>
                      </a:pPr>
                      <a:r>
                        <a:rPr lang="en-US" sz="1800" dirty="0">
                          <a:effectLst/>
                        </a:rPr>
                        <a:t>EHR System</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Query Responder</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Return cancer data</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query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28251119"/>
                  </a:ext>
                </a:extLst>
              </a:tr>
              <a:tr h="852002">
                <a:tc>
                  <a:txBody>
                    <a:bodyPr/>
                    <a:lstStyle/>
                    <a:p>
                      <a:r>
                        <a:rPr lang="en-US" sz="1800" dirty="0"/>
                        <a:t>5</a:t>
                      </a:r>
                    </a:p>
                  </a:txBody>
                  <a:tcPr/>
                </a:tc>
                <a:tc>
                  <a:txBody>
                    <a:bodyPr/>
                    <a:lstStyle/>
                    <a:p>
                      <a:pPr marL="0" marR="0">
                        <a:spcBef>
                          <a:spcPts val="0"/>
                        </a:spcBef>
                        <a:spcAft>
                          <a:spcPts val="0"/>
                        </a:spcAft>
                      </a:pPr>
                      <a:r>
                        <a:rPr lang="en-US" sz="1800" dirty="0">
                          <a:effectLst/>
                        </a:rPr>
                        <a:t>Backend App</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Data Receiver</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Receive and validate 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validated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684330373"/>
                  </a:ext>
                </a:extLst>
              </a:tr>
              <a:tr h="1136002">
                <a:tc>
                  <a:txBody>
                    <a:bodyPr/>
                    <a:lstStyle/>
                    <a:p>
                      <a:r>
                        <a:rPr lang="en-US" sz="1800" dirty="0"/>
                        <a:t>6</a:t>
                      </a:r>
                    </a:p>
                  </a:txBody>
                  <a:tcPr/>
                </a:tc>
                <a:tc>
                  <a:txBody>
                    <a:bodyPr/>
                    <a:lstStyle/>
                    <a:p>
                      <a:pPr marL="0" marR="0">
                        <a:spcBef>
                          <a:spcPts val="0"/>
                        </a:spcBef>
                        <a:spcAft>
                          <a:spcPts val="0"/>
                        </a:spcAft>
                      </a:pPr>
                      <a:r>
                        <a:rPr lang="en-US" sz="1800" dirty="0">
                          <a:effectLst/>
                        </a:rPr>
                        <a:t>Backend App</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Data Sender</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Send validated FHIR bundle to Central Cancer Registry</a:t>
                      </a:r>
                    </a:p>
                  </a:txBody>
                  <a:tcPr marL="68580" marR="68580" marT="0" marB="0"/>
                </a:tc>
                <a:tc>
                  <a:txBody>
                    <a:bodyPr/>
                    <a:lstStyle/>
                    <a:p>
                      <a:pPr marL="0" marR="0">
                        <a:spcBef>
                          <a:spcPts val="0"/>
                        </a:spcBef>
                        <a:spcAft>
                          <a:spcPts val="0"/>
                        </a:spcAft>
                      </a:pPr>
                      <a:r>
                        <a:rPr lang="en-US" sz="1800" dirty="0">
                          <a:effectLst/>
                        </a:rPr>
                        <a:t>FHIR validated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validated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50200589"/>
                  </a:ext>
                </a:extLst>
              </a:tr>
              <a:tr h="852002">
                <a:tc>
                  <a:txBody>
                    <a:bodyPr/>
                    <a:lstStyle/>
                    <a:p>
                      <a:r>
                        <a:rPr lang="en-US" sz="1800" dirty="0"/>
                        <a:t>7</a:t>
                      </a:r>
                    </a:p>
                  </a:txBody>
                  <a:tcPr/>
                </a:tc>
                <a:tc>
                  <a:txBody>
                    <a:bodyPr/>
                    <a:lstStyle/>
                    <a:p>
                      <a:pPr marL="0" marR="0">
                        <a:spcBef>
                          <a:spcPts val="0"/>
                        </a:spcBef>
                        <a:spcAft>
                          <a:spcPts val="0"/>
                        </a:spcAft>
                      </a:pPr>
                      <a:r>
                        <a:rPr lang="en-US" sz="1800" dirty="0">
                          <a:effectLst/>
                        </a:rPr>
                        <a:t>Central Cancer Registry</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Data Receiver</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Receive and validate 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validated FHIR bundle</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50561764"/>
                  </a:ext>
                </a:extLst>
              </a:tr>
            </a:tbl>
          </a:graphicData>
        </a:graphic>
      </p:graphicFrame>
    </p:spTree>
    <p:extLst>
      <p:ext uri="{BB962C8B-B14F-4D97-AF65-F5344CB8AC3E}">
        <p14:creationId xmlns:p14="http://schemas.microsoft.com/office/powerpoint/2010/main" val="460469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Postconditions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sz="2000" dirty="0">
                <a:solidFill>
                  <a:srgbClr val="0070C0"/>
                </a:solidFill>
              </a:rPr>
              <a:t>The submitted </a:t>
            </a:r>
            <a:r>
              <a:rPr lang="en-US" sz="2000" strike="sngStrike" dirty="0"/>
              <a:t>A completed </a:t>
            </a:r>
            <a:r>
              <a:rPr lang="en-US" sz="2000" dirty="0"/>
              <a:t>cancer report is present </a:t>
            </a:r>
            <a:r>
              <a:rPr lang="en-US" sz="2000" strike="sngStrike" dirty="0"/>
              <a:t>submitted to a </a:t>
            </a:r>
            <a:r>
              <a:rPr lang="en-US" sz="2000" dirty="0">
                <a:solidFill>
                  <a:srgbClr val="0070C0"/>
                </a:solidFill>
              </a:rPr>
              <a:t>at the </a:t>
            </a:r>
            <a:r>
              <a:rPr lang="en-US" sz="2000" dirty="0"/>
              <a:t>registry</a:t>
            </a:r>
          </a:p>
        </p:txBody>
      </p:sp>
    </p:spTree>
    <p:extLst>
      <p:ext uri="{BB962C8B-B14F-4D97-AF65-F5344CB8AC3E}">
        <p14:creationId xmlns:p14="http://schemas.microsoft.com/office/powerpoint/2010/main" val="48850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Alternate Flow(s)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sz="2000" dirty="0"/>
              <a:t>?</a:t>
            </a:r>
          </a:p>
        </p:txBody>
      </p:sp>
    </p:spTree>
    <p:extLst>
      <p:ext uri="{BB962C8B-B14F-4D97-AF65-F5344CB8AC3E}">
        <p14:creationId xmlns:p14="http://schemas.microsoft.com/office/powerpoint/2010/main" val="1809732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Working Session</a:t>
            </a:r>
          </a:p>
        </p:txBody>
      </p:sp>
    </p:spTree>
    <p:extLst>
      <p:ext uri="{BB962C8B-B14F-4D97-AF65-F5344CB8AC3E}">
        <p14:creationId xmlns:p14="http://schemas.microsoft.com/office/powerpoint/2010/main" val="9735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02F-BDB1-4892-A904-546C99D6C2C0}"/>
              </a:ext>
            </a:extLst>
          </p:cNvPr>
          <p:cNvSpPr>
            <a:spLocks noGrp="1"/>
          </p:cNvSpPr>
          <p:nvPr>
            <p:ph type="title"/>
          </p:nvPr>
        </p:nvSpPr>
        <p:spPr/>
        <p:txBody>
          <a:bodyPr/>
          <a:lstStyle/>
          <a:p>
            <a:r>
              <a:rPr lang="en-US" dirty="0"/>
              <a:t>Cancer Use Case Diagram</a:t>
            </a:r>
          </a:p>
        </p:txBody>
      </p:sp>
      <p:pic>
        <p:nvPicPr>
          <p:cNvPr id="11" name="Content Placeholder 10" descr="A close up of text on a white background&#10;&#10;Description automatically generated">
            <a:extLst>
              <a:ext uri="{FF2B5EF4-FFF2-40B4-BE49-F238E27FC236}">
                <a16:creationId xmlns:a16="http://schemas.microsoft.com/office/drawing/2014/main" id="{734897EA-3D06-4842-A396-46D9BB0B0C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1622" y="1200150"/>
            <a:ext cx="7283486" cy="5245620"/>
          </a:xfrm>
        </p:spPr>
      </p:pic>
    </p:spTree>
    <p:extLst>
      <p:ext uri="{BB962C8B-B14F-4D97-AF65-F5344CB8AC3E}">
        <p14:creationId xmlns:p14="http://schemas.microsoft.com/office/powerpoint/2010/main" val="48983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02F-BDB1-4892-A904-546C99D6C2C0}"/>
              </a:ext>
            </a:extLst>
          </p:cNvPr>
          <p:cNvSpPr>
            <a:spLocks noGrp="1"/>
          </p:cNvSpPr>
          <p:nvPr>
            <p:ph type="title"/>
          </p:nvPr>
        </p:nvSpPr>
        <p:spPr/>
        <p:txBody>
          <a:bodyPr/>
          <a:lstStyle/>
          <a:p>
            <a:r>
              <a:rPr lang="en-US" dirty="0"/>
              <a:t>Cancer Use Case Activity Diagram</a:t>
            </a:r>
          </a:p>
        </p:txBody>
      </p:sp>
      <p:pic>
        <p:nvPicPr>
          <p:cNvPr id="7" name="Content Placeholder 6">
            <a:extLst>
              <a:ext uri="{FF2B5EF4-FFF2-40B4-BE49-F238E27FC236}">
                <a16:creationId xmlns:a16="http://schemas.microsoft.com/office/drawing/2014/main" id="{54A5A426-652F-4B28-9B98-5F72C49441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5803" y="696686"/>
            <a:ext cx="9044457" cy="5977207"/>
          </a:xfrm>
        </p:spPr>
      </p:pic>
    </p:spTree>
    <p:extLst>
      <p:ext uri="{BB962C8B-B14F-4D97-AF65-F5344CB8AC3E}">
        <p14:creationId xmlns:p14="http://schemas.microsoft.com/office/powerpoint/2010/main" val="3493408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a:t>
            </a:r>
            <a:br>
              <a:rPr lang="en-US" dirty="0"/>
            </a:br>
            <a:r>
              <a:rPr lang="en-US" dirty="0"/>
              <a:t>Introducing User Story #2</a:t>
            </a:r>
          </a:p>
        </p:txBody>
      </p:sp>
    </p:spTree>
    <p:extLst>
      <p:ext uri="{BB962C8B-B14F-4D97-AF65-F5344CB8AC3E}">
        <p14:creationId xmlns:p14="http://schemas.microsoft.com/office/powerpoint/2010/main" val="694460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D"/>
              </a:solidFill>
              <a:effectLst/>
              <a:uLnTx/>
              <a:uFillTx/>
              <a:latin typeface="Rockwell"/>
              <a:ea typeface="+mn-ea"/>
              <a:cs typeface="+mn-cs"/>
            </a:endParaRPr>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D"/>
              </a:solidFill>
              <a:effectLst/>
              <a:uLnTx/>
              <a:uFillTx/>
              <a:latin typeface="Rockwell"/>
              <a:ea typeface="+mn-ea"/>
              <a:cs typeface="+mn-cs"/>
            </a:endParaRPr>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User Story #2</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r>
              <a:rPr lang="en-US" dirty="0"/>
              <a:t>The medical oncologist sends his patient to the cancer treatment center to initiate the chemotherapy regimen as the first course of treatment for her colon cancer. The chemotherapy drugs are infused, and the chemotherapy treatment is documented in the EHR </a:t>
            </a:r>
            <a:r>
              <a:rPr lang="en-US" dirty="0">
                <a:highlight>
                  <a:srgbClr val="FFFF00"/>
                </a:highlight>
              </a:rPr>
              <a:t>as the reason for the encounter/visit</a:t>
            </a:r>
            <a:r>
              <a:rPr lang="en-US" dirty="0"/>
              <a:t>. </a:t>
            </a:r>
          </a:p>
          <a:p>
            <a:r>
              <a:rPr lang="en-US" dirty="0"/>
              <a:t>The EHR system determines that the patient was seen for treatment of a cancer meets the criteria for reporting to the central cancer registry, as defined by the national standard Cancer Reportability List. A standard report with the required data elements is sent to the central cancer registry where the patient resides, as required by state law.</a:t>
            </a:r>
          </a:p>
          <a:p>
            <a:r>
              <a:rPr lang="en-US" dirty="0"/>
              <a:t>The patient returns to the cancer treatment center to receive the next chemotherapy cycle. The intravenous chemotherapy drugs are infused, and the chemotherapy treatment is documented in the EHR </a:t>
            </a:r>
            <a:r>
              <a:rPr lang="en-US" dirty="0">
                <a:highlight>
                  <a:srgbClr val="FFFF00"/>
                </a:highlight>
              </a:rPr>
              <a:t>as the reason for the encounter/visit</a:t>
            </a:r>
            <a:r>
              <a:rPr lang="en-US" dirty="0"/>
              <a:t>. </a:t>
            </a:r>
          </a:p>
          <a:p>
            <a:r>
              <a:rPr lang="en-US" dirty="0"/>
              <a:t>The EHR system determines that the patient was seen for treatment of a cancer meets the criteria for reporting to the central cancer registry, as defined by the national standard Cancer Reportability List. A standard report with the required data elements is sent to the central cancer registry where the patient resides, as required by state law.</a:t>
            </a:r>
          </a:p>
        </p:txBody>
      </p:sp>
    </p:spTree>
    <p:extLst>
      <p:ext uri="{BB962C8B-B14F-4D97-AF65-F5344CB8AC3E}">
        <p14:creationId xmlns:p14="http://schemas.microsoft.com/office/powerpoint/2010/main" val="66066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676B83-5EF6-40AF-AA3E-62EC9B4F1743}"/>
              </a:ext>
            </a:extLst>
          </p:cNvPr>
          <p:cNvSpPr>
            <a:spLocks noGrp="1"/>
          </p:cNvSpPr>
          <p:nvPr>
            <p:ph type="title"/>
          </p:nvPr>
        </p:nvSpPr>
        <p:spPr/>
        <p:txBody>
          <a:bodyPr/>
          <a:lstStyle/>
          <a:p>
            <a:r>
              <a:rPr lang="en-US" dirty="0"/>
              <a:t>Next Steps</a:t>
            </a:r>
            <a:br>
              <a:rPr lang="en-US" b="1" dirty="0"/>
            </a:br>
            <a:endParaRPr lang="en-US" b="1" dirty="0"/>
          </a:p>
        </p:txBody>
      </p:sp>
      <p:sp>
        <p:nvSpPr>
          <p:cNvPr id="3" name="Text Placeholder 2">
            <a:extLst>
              <a:ext uri="{FF2B5EF4-FFF2-40B4-BE49-F238E27FC236}">
                <a16:creationId xmlns:a16="http://schemas.microsoft.com/office/drawing/2014/main" id="{719F27DA-8863-49A3-BBD0-F23CA7207A84}"/>
              </a:ext>
            </a:extLst>
          </p:cNvPr>
          <p:cNvSpPr>
            <a:spLocks noGrp="1"/>
          </p:cNvSpPr>
          <p:nvPr>
            <p:ph type="body" sz="quarter" idx="11"/>
          </p:nvPr>
        </p:nvSpPr>
        <p:spPr>
          <a:xfrm>
            <a:off x="569914" y="1436410"/>
            <a:ext cx="11060576" cy="3830957"/>
          </a:xfrm>
        </p:spPr>
        <p:txBody>
          <a:bodyPr/>
          <a:lstStyle/>
          <a:p>
            <a:r>
              <a:rPr lang="en-US" sz="2800" dirty="0"/>
              <a:t>Technical WG to kick off</a:t>
            </a:r>
          </a:p>
          <a:p>
            <a:r>
              <a:rPr lang="en-US" sz="2800" dirty="0"/>
              <a:t>Review and comment on Use Case Sections: Use Case Diagram, Activity Diagram</a:t>
            </a:r>
          </a:p>
          <a:p>
            <a:pPr lvl="1"/>
            <a:r>
              <a:rPr lang="en-US" sz="2800" dirty="0"/>
              <a:t>Email edits to </a:t>
            </a:r>
            <a:r>
              <a:rPr lang="en-US" sz="2800" dirty="0">
                <a:solidFill>
                  <a:srgbClr val="00437F"/>
                </a:solidFill>
                <a:hlinkClick r:id="rId3">
                  <a:extLst>
                    <a:ext uri="{A12FA001-AC4F-418D-AE19-62706E023703}">
                      <ahyp:hlinkClr xmlns:ahyp="http://schemas.microsoft.com/office/drawing/2018/hyperlinkcolor" val="tx"/>
                    </a:ext>
                  </a:extLst>
                </a:hlinkClick>
              </a:rPr>
              <a:t>becky.angeles@carradora.com</a:t>
            </a:r>
            <a:r>
              <a:rPr lang="en-US" sz="2800" dirty="0">
                <a:solidFill>
                  <a:srgbClr val="00437F"/>
                </a:solidFill>
              </a:rPr>
              <a:t> </a:t>
            </a:r>
            <a:r>
              <a:rPr lang="en-US" sz="2800" dirty="0"/>
              <a:t>by Friday, March 6</a:t>
            </a:r>
            <a:r>
              <a:rPr lang="en-US" sz="2800" baseline="30000" dirty="0"/>
              <a:t>th</a:t>
            </a:r>
            <a:r>
              <a:rPr lang="en-US" sz="2800" dirty="0"/>
              <a:t> at 2pm</a:t>
            </a:r>
          </a:p>
          <a:p>
            <a:endParaRPr lang="en-US" dirty="0"/>
          </a:p>
          <a:p>
            <a:pPr lvl="1"/>
            <a:endParaRPr lang="en-US" dirty="0"/>
          </a:p>
          <a:p>
            <a:pPr lvl="1"/>
            <a:endParaRPr lang="en-US" dirty="0"/>
          </a:p>
        </p:txBody>
      </p:sp>
    </p:spTree>
    <p:extLst>
      <p:ext uri="{BB962C8B-B14F-4D97-AF65-F5344CB8AC3E}">
        <p14:creationId xmlns:p14="http://schemas.microsoft.com/office/powerpoint/2010/main" val="1216680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928E-C8E4-4DBA-9F70-5391139E7A2C}"/>
              </a:ext>
            </a:extLst>
          </p:cNvPr>
          <p:cNvSpPr>
            <a:spLocks noGrp="1"/>
          </p:cNvSpPr>
          <p:nvPr>
            <p:ph type="title"/>
          </p:nvPr>
        </p:nvSpPr>
        <p:spPr/>
        <p:txBody>
          <a:bodyPr/>
          <a:lstStyle/>
          <a:p>
            <a:r>
              <a:rPr lang="en-US" dirty="0"/>
              <a:t>Technical Workgroup Meetings</a:t>
            </a:r>
          </a:p>
        </p:txBody>
      </p:sp>
      <p:sp>
        <p:nvSpPr>
          <p:cNvPr id="3" name="Text Placeholder 2">
            <a:extLst>
              <a:ext uri="{FF2B5EF4-FFF2-40B4-BE49-F238E27FC236}">
                <a16:creationId xmlns:a16="http://schemas.microsoft.com/office/drawing/2014/main" id="{46BB9329-9FA1-46EB-9749-2C7BC1140471}"/>
              </a:ext>
            </a:extLst>
          </p:cNvPr>
          <p:cNvSpPr>
            <a:spLocks noGrp="1"/>
          </p:cNvSpPr>
          <p:nvPr>
            <p:ph type="body" sz="quarter" idx="11"/>
          </p:nvPr>
        </p:nvSpPr>
        <p:spPr>
          <a:xfrm>
            <a:off x="569914" y="1052623"/>
            <a:ext cx="11060576" cy="4535377"/>
          </a:xfrm>
        </p:spPr>
        <p:txBody>
          <a:bodyPr/>
          <a:lstStyle/>
          <a:p>
            <a:r>
              <a:rPr lang="en-US" sz="2400" dirty="0"/>
              <a:t>Upon completion of the Description, Problem Statement Goals, In Scope, Out of Scope, User Story, Main Flow, and Actors it is time to transition this work to the following Technical Workgroup:</a:t>
            </a:r>
          </a:p>
          <a:p>
            <a:pPr lvl="1"/>
            <a:r>
              <a:rPr lang="en-US" sz="2400" dirty="0"/>
              <a:t>Clinical Workflows/Business Processes/Data Flows</a:t>
            </a:r>
          </a:p>
          <a:p>
            <a:pPr lvl="1"/>
            <a:r>
              <a:rPr lang="en-US" sz="2400" dirty="0"/>
              <a:t>Reference Architecture/Authorities/policies</a:t>
            </a:r>
          </a:p>
          <a:p>
            <a:pPr lvl="1"/>
            <a:r>
              <a:rPr lang="en-US" sz="2400" dirty="0"/>
              <a:t>Data Standards</a:t>
            </a:r>
          </a:p>
          <a:p>
            <a:r>
              <a:rPr lang="en-US" sz="2400" dirty="0"/>
              <a:t>Each of you on this call are also members of one of the Technical Workgroups</a:t>
            </a:r>
          </a:p>
          <a:p>
            <a:r>
              <a:rPr lang="en-US" sz="2400" dirty="0"/>
              <a:t>We will be sending Doodle Polls this week to solicit feedback on the best week day to meet</a:t>
            </a:r>
          </a:p>
          <a:p>
            <a:r>
              <a:rPr lang="en-US" sz="2400" dirty="0"/>
              <a:t>Meetings will be held weekly at the same time each week</a:t>
            </a:r>
          </a:p>
          <a:p>
            <a:r>
              <a:rPr lang="en-US" sz="2400" dirty="0"/>
              <a:t>Technical Workgroup Meetings will kick of the week of March 16</a:t>
            </a:r>
            <a:r>
              <a:rPr lang="en-US" sz="2400" baseline="30000" dirty="0"/>
              <a:t>th</a:t>
            </a:r>
            <a:r>
              <a:rPr lang="en-US" sz="2400" dirty="0"/>
              <a:t>, 2020</a:t>
            </a:r>
          </a:p>
          <a:p>
            <a:pPr marL="0" indent="0">
              <a:buNone/>
            </a:pPr>
            <a:endParaRPr lang="en-US" dirty="0"/>
          </a:p>
        </p:txBody>
      </p:sp>
    </p:spTree>
    <p:extLst>
      <p:ext uri="{BB962C8B-B14F-4D97-AF65-F5344CB8AC3E}">
        <p14:creationId xmlns:p14="http://schemas.microsoft.com/office/powerpoint/2010/main" val="304051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0DC107E-A96A-4D03-925A-C0431E08D971}"/>
              </a:ext>
            </a:extLst>
          </p:cNvPr>
          <p:cNvSpPr>
            <a:spLocks noGrp="1"/>
          </p:cNvSpPr>
          <p:nvPr>
            <p:ph type="title"/>
          </p:nvPr>
        </p:nvSpPr>
        <p:spPr>
          <a:xfrm>
            <a:off x="6090574" y="110468"/>
            <a:ext cx="4977976" cy="1454051"/>
          </a:xfrm>
        </p:spPr>
        <p:txBody>
          <a:bodyPr vert="horz" lIns="91440" tIns="45720" rIns="91440" bIns="45720" rtlCol="0" anchor="ctr">
            <a:normAutofit/>
          </a:bodyPr>
          <a:lstStyle/>
          <a:p>
            <a:r>
              <a:rPr lang="en-US" sz="4400" b="1" kern="1200" dirty="0">
                <a:solidFill>
                  <a:srgbClr val="000000"/>
                </a:solidFill>
                <a:latin typeface="+mj-lt"/>
              </a:rPr>
              <a:t>Meeting Agenda</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resentation with Checklist">
            <a:extLst>
              <a:ext uri="{FF2B5EF4-FFF2-40B4-BE49-F238E27FC236}">
                <a16:creationId xmlns:a16="http://schemas.microsoft.com/office/drawing/2014/main" id="{0B796303-F407-44D5-A561-58E685C2F38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54" y="1629089"/>
            <a:ext cx="3620021" cy="3620021"/>
          </a:xfrm>
          <a:prstGeom prst="rect">
            <a:avLst/>
          </a:prstGeom>
        </p:spPr>
      </p:pic>
      <p:graphicFrame>
        <p:nvGraphicFramePr>
          <p:cNvPr id="4" name="Table 4">
            <a:extLst>
              <a:ext uri="{FF2B5EF4-FFF2-40B4-BE49-F238E27FC236}">
                <a16:creationId xmlns:a16="http://schemas.microsoft.com/office/drawing/2014/main" id="{3080146D-BE19-4C57-805E-631542D85E07}"/>
              </a:ext>
            </a:extLst>
          </p:cNvPr>
          <p:cNvGraphicFramePr>
            <a:graphicFrameLocks noGrp="1"/>
          </p:cNvGraphicFramePr>
          <p:nvPr>
            <p:extLst>
              <p:ext uri="{D42A27DB-BD31-4B8C-83A1-F6EECF244321}">
                <p14:modId xmlns:p14="http://schemas.microsoft.com/office/powerpoint/2010/main" val="2729419625"/>
              </p:ext>
            </p:extLst>
          </p:nvPr>
        </p:nvGraphicFramePr>
        <p:xfrm>
          <a:off x="5321300" y="1564519"/>
          <a:ext cx="6769648" cy="4236720"/>
        </p:xfrm>
        <a:graphic>
          <a:graphicData uri="http://schemas.openxmlformats.org/drawingml/2006/table">
            <a:tbl>
              <a:tblPr firstRow="1" bandRow="1">
                <a:tableStyleId>{5C22544A-7EE6-4342-B048-85BDC9FD1C3A}</a:tableStyleId>
              </a:tblPr>
              <a:tblGrid>
                <a:gridCol w="4794250">
                  <a:extLst>
                    <a:ext uri="{9D8B030D-6E8A-4147-A177-3AD203B41FA5}">
                      <a16:colId xmlns:a16="http://schemas.microsoft.com/office/drawing/2014/main" val="1138553746"/>
                    </a:ext>
                  </a:extLst>
                </a:gridCol>
                <a:gridCol w="1975398">
                  <a:extLst>
                    <a:ext uri="{9D8B030D-6E8A-4147-A177-3AD203B41FA5}">
                      <a16:colId xmlns:a16="http://schemas.microsoft.com/office/drawing/2014/main" val="520534603"/>
                    </a:ext>
                  </a:extLst>
                </a:gridCol>
              </a:tblGrid>
              <a:tr h="370840">
                <a:tc>
                  <a:txBody>
                    <a:bodyPr/>
                    <a:lstStyle/>
                    <a:p>
                      <a:pPr algn="ctr"/>
                      <a:r>
                        <a:rPr lang="en-US" sz="2400" dirty="0"/>
                        <a:t>Topic</a:t>
                      </a:r>
                    </a:p>
                  </a:txBody>
                  <a:tcPr/>
                </a:tc>
                <a:tc>
                  <a:txBody>
                    <a:bodyPr/>
                    <a:lstStyle/>
                    <a:p>
                      <a:pPr algn="ctr"/>
                      <a:r>
                        <a:rPr lang="en-US" sz="2400"/>
                        <a:t>Time</a:t>
                      </a:r>
                      <a:endParaRPr lang="en-US" sz="2400" dirty="0"/>
                    </a:p>
                  </a:txBody>
                  <a:tcPr/>
                </a:tc>
                <a:extLst>
                  <a:ext uri="{0D108BD9-81ED-4DB2-BD59-A6C34878D82A}">
                    <a16:rowId xmlns:a16="http://schemas.microsoft.com/office/drawing/2014/main" val="347914502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mn-lt"/>
                        </a:rPr>
                        <a:t>Use Case Development Timeline</a:t>
                      </a:r>
                    </a:p>
                  </a:txBody>
                  <a:tcPr/>
                </a:tc>
                <a:tc>
                  <a:txBody>
                    <a:bodyPr/>
                    <a:lstStyle/>
                    <a:p>
                      <a:r>
                        <a:rPr lang="en-US" sz="2000" dirty="0"/>
                        <a:t>5 mins</a:t>
                      </a:r>
                    </a:p>
                  </a:txBody>
                  <a:tcPr/>
                </a:tc>
                <a:extLst>
                  <a:ext uri="{0D108BD9-81ED-4DB2-BD59-A6C34878D82A}">
                    <a16:rowId xmlns:a16="http://schemas.microsoft.com/office/drawing/2014/main" val="1109477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mn-lt"/>
                          <a:ea typeface="+mn-ea"/>
                          <a:cs typeface="+mn-cs"/>
                        </a:rPr>
                        <a:t>“Finalize” Use Case Sections:</a:t>
                      </a:r>
                    </a:p>
                    <a:p>
                      <a:pPr marL="285750" lvl="0" indent="-285750">
                        <a:buFont typeface="Arial" panose="020B0604020202020204" pitchFamily="34" charset="0"/>
                        <a:buChar char="•"/>
                      </a:pPr>
                      <a:r>
                        <a:rPr lang="en-US" sz="1800" kern="1200" dirty="0">
                          <a:solidFill>
                            <a:srgbClr val="000000"/>
                          </a:solidFill>
                          <a:latin typeface="+mn-lt"/>
                          <a:ea typeface="+mn-ea"/>
                          <a:cs typeface="+mn-cs"/>
                        </a:rPr>
                        <a:t>User Story</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Actors</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Precondition</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Main flow</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Postcondition</a:t>
                      </a:r>
                    </a:p>
                    <a:p>
                      <a:pPr marL="285750" lvl="0" indent="-285750" algn="l" defTabSz="914400" rtl="0" eaLnBrk="1" latinLnBrk="0" hangingPunct="1">
                        <a:buFont typeface="Arial" panose="020B0604020202020204" pitchFamily="34" charset="0"/>
                        <a:buChar char="•"/>
                      </a:pPr>
                      <a:r>
                        <a:rPr lang="en-US" sz="1800" kern="1200" dirty="0">
                          <a:solidFill>
                            <a:schemeClr val="dk1"/>
                          </a:solidFill>
                          <a:latin typeface="+mn-lt"/>
                          <a:ea typeface="+mn-ea"/>
                          <a:cs typeface="+mn-cs"/>
                        </a:rPr>
                        <a:t>Alternate flow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25 mins</a:t>
                      </a:r>
                    </a:p>
                  </a:txBody>
                  <a:tcPr/>
                </a:tc>
                <a:extLst>
                  <a:ext uri="{0D108BD9-81ED-4DB2-BD59-A6C34878D82A}">
                    <a16:rowId xmlns:a16="http://schemas.microsoft.com/office/drawing/2014/main" val="73171904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00000"/>
                          </a:solidFill>
                          <a:latin typeface="+mn-lt"/>
                          <a:ea typeface="+mn-ea"/>
                          <a:cs typeface="+mn-cs"/>
                        </a:rPr>
                        <a:t>Working Session – Introduce: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n-lt"/>
                          <a:ea typeface="+mn-ea"/>
                          <a:cs typeface="+mn-cs"/>
                        </a:rPr>
                        <a:t>Use Case Diagram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200" dirty="0">
                          <a:solidFill>
                            <a:schemeClr val="dk1"/>
                          </a:solidFill>
                          <a:latin typeface="+mn-lt"/>
                          <a:ea typeface="+mn-ea"/>
                          <a:cs typeface="+mn-cs"/>
                        </a:rPr>
                        <a:t>Activity Diagram</a:t>
                      </a:r>
                    </a:p>
                  </a:txBody>
                  <a:tcPr/>
                </a:tc>
                <a:tc>
                  <a:txBody>
                    <a:bodyPr/>
                    <a:lstStyle/>
                    <a:p>
                      <a:pPr algn="l"/>
                      <a:r>
                        <a:rPr lang="en-US" sz="2000" kern="1200" dirty="0">
                          <a:solidFill>
                            <a:srgbClr val="000000"/>
                          </a:solidFill>
                          <a:latin typeface="+mn-lt"/>
                          <a:ea typeface="+mn-ea"/>
                          <a:cs typeface="+mn-cs"/>
                        </a:rPr>
                        <a:t>25 mins</a:t>
                      </a:r>
                      <a:endParaRPr lang="en-US" sz="2000" dirty="0"/>
                    </a:p>
                  </a:txBody>
                  <a:tcPr/>
                </a:tc>
                <a:extLst>
                  <a:ext uri="{0D108BD9-81ED-4DB2-BD59-A6C34878D82A}">
                    <a16:rowId xmlns:a16="http://schemas.microsoft.com/office/drawing/2014/main" val="4221960466"/>
                  </a:ext>
                </a:extLst>
              </a:tr>
              <a:tr h="0">
                <a:tc>
                  <a:txBody>
                    <a:bodyPr/>
                    <a:lstStyle/>
                    <a:p>
                      <a:pPr marL="0" indent="0">
                        <a:buFont typeface="Arial" panose="020B0604020202020204" pitchFamily="34" charset="0"/>
                        <a:buNone/>
                      </a:pPr>
                      <a:r>
                        <a:rPr lang="en-US" sz="2000" dirty="0"/>
                        <a:t>Next steps </a:t>
                      </a:r>
                    </a:p>
                  </a:txBody>
                  <a:tcPr/>
                </a:tc>
                <a:tc>
                  <a:txBody>
                    <a:bodyPr/>
                    <a:lstStyle/>
                    <a:p>
                      <a:r>
                        <a:rPr lang="en-US" sz="2000" dirty="0"/>
                        <a:t>5 mins</a:t>
                      </a:r>
                    </a:p>
                  </a:txBody>
                  <a:tcPr/>
                </a:tc>
                <a:extLst>
                  <a:ext uri="{0D108BD9-81ED-4DB2-BD59-A6C34878D82A}">
                    <a16:rowId xmlns:a16="http://schemas.microsoft.com/office/drawing/2014/main" val="53850858"/>
                  </a:ext>
                </a:extLst>
              </a:tr>
            </a:tbl>
          </a:graphicData>
        </a:graphic>
      </p:graphicFrame>
    </p:spTree>
    <p:extLst>
      <p:ext uri="{BB962C8B-B14F-4D97-AF65-F5344CB8AC3E}">
        <p14:creationId xmlns:p14="http://schemas.microsoft.com/office/powerpoint/2010/main" val="3220101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0EBE6-1191-46AB-B319-4FF4038ED1E6}"/>
              </a:ext>
            </a:extLst>
          </p:cNvPr>
          <p:cNvSpPr>
            <a:spLocks noGrp="1"/>
          </p:cNvSpPr>
          <p:nvPr>
            <p:ph type="title"/>
          </p:nvPr>
        </p:nvSpPr>
        <p:spPr/>
        <p:txBody>
          <a:bodyPr/>
          <a:lstStyle/>
          <a:p>
            <a:r>
              <a:rPr lang="en-US" dirty="0"/>
              <a:t>Contacts</a:t>
            </a:r>
          </a:p>
        </p:txBody>
      </p:sp>
      <p:sp>
        <p:nvSpPr>
          <p:cNvPr id="3" name="Text Placeholder 2">
            <a:extLst>
              <a:ext uri="{FF2B5EF4-FFF2-40B4-BE49-F238E27FC236}">
                <a16:creationId xmlns:a16="http://schemas.microsoft.com/office/drawing/2014/main" id="{719F27DA-8863-49A3-BBD0-F23CA7207A84}"/>
              </a:ext>
            </a:extLst>
          </p:cNvPr>
          <p:cNvSpPr>
            <a:spLocks noGrp="1"/>
          </p:cNvSpPr>
          <p:nvPr>
            <p:ph type="body" sz="quarter" idx="11"/>
          </p:nvPr>
        </p:nvSpPr>
        <p:spPr>
          <a:xfrm>
            <a:off x="569914" y="1424539"/>
            <a:ext cx="11060576" cy="3830957"/>
          </a:xfrm>
        </p:spPr>
        <p:txBody>
          <a:bodyPr/>
          <a:lstStyle/>
          <a:p>
            <a:r>
              <a:rPr lang="en-US" sz="2400" dirty="0"/>
              <a:t>Workgroup Lead</a:t>
            </a:r>
          </a:p>
          <a:p>
            <a:pPr lvl="1"/>
            <a:r>
              <a:rPr lang="en-US" sz="2400" dirty="0"/>
              <a:t>Wendy Blumenthal, MPH: w</a:t>
            </a:r>
            <a:r>
              <a:rPr lang="en-US" sz="2400" dirty="0">
                <a:hlinkClick r:id="rId2">
                  <a:extLst>
                    <a:ext uri="{A12FA001-AC4F-418D-AE19-62706E023703}">
                      <ahyp:hlinkClr xmlns:ahyp="http://schemas.microsoft.com/office/drawing/2018/hyperlinkcolor" val="tx"/>
                    </a:ext>
                  </a:extLst>
                </a:hlinkClick>
              </a:rPr>
              <a:t>fb6@cdc.gov</a:t>
            </a:r>
            <a:endParaRPr lang="en-US" sz="2400" dirty="0"/>
          </a:p>
          <a:p>
            <a:r>
              <a:rPr lang="en-US" sz="2400" dirty="0"/>
              <a:t>Use Case Development</a:t>
            </a:r>
          </a:p>
          <a:p>
            <a:pPr lvl="1"/>
            <a:r>
              <a:rPr lang="en-US" sz="2400" dirty="0"/>
              <a:t>Jamie Parker: </a:t>
            </a:r>
            <a:r>
              <a:rPr lang="en-US" sz="2400" dirty="0">
                <a:hlinkClick r:id="rId3">
                  <a:extLst>
                    <a:ext uri="{A12FA001-AC4F-418D-AE19-62706E023703}">
                      <ahyp:hlinkClr xmlns:ahyp="http://schemas.microsoft.com/office/drawing/2018/hyperlinkcolor" val="tx"/>
                    </a:ext>
                  </a:extLst>
                </a:hlinkClick>
              </a:rPr>
              <a:t>jamie.parker@carradora.com</a:t>
            </a:r>
            <a:r>
              <a:rPr lang="en-US" sz="2400" dirty="0"/>
              <a:t> </a:t>
            </a:r>
          </a:p>
          <a:p>
            <a:pPr lvl="1"/>
            <a:r>
              <a:rPr lang="en-US" sz="2400" dirty="0"/>
              <a:t>Becky Angeles: </a:t>
            </a:r>
            <a:r>
              <a:rPr lang="en-US" sz="2400" dirty="0">
                <a:hlinkClick r:id="rId4">
                  <a:extLst>
                    <a:ext uri="{A12FA001-AC4F-418D-AE19-62706E023703}">
                      <ahyp:hlinkClr xmlns:ahyp="http://schemas.microsoft.com/office/drawing/2018/hyperlinkcolor" val="tx"/>
                    </a:ext>
                  </a:extLst>
                </a:hlinkClick>
              </a:rPr>
              <a:t>becky.angeles@carradora.com</a:t>
            </a:r>
            <a:r>
              <a:rPr lang="en-US" sz="2400" dirty="0"/>
              <a:t> </a:t>
            </a:r>
          </a:p>
          <a:p>
            <a:pPr lvl="1"/>
            <a:r>
              <a:rPr lang="en-US" sz="2400" dirty="0"/>
              <a:t>Kishore </a:t>
            </a:r>
            <a:r>
              <a:rPr lang="en-US" sz="2400" dirty="0" err="1"/>
              <a:t>Bashyam</a:t>
            </a:r>
            <a:r>
              <a:rPr lang="en-US" sz="2400" dirty="0"/>
              <a:t>: </a:t>
            </a:r>
            <a:r>
              <a:rPr lang="en-US" sz="2400" dirty="0">
                <a:hlinkClick r:id="rId5">
                  <a:extLst>
                    <a:ext uri="{A12FA001-AC4F-418D-AE19-62706E023703}">
                      <ahyp:hlinkClr xmlns:ahyp="http://schemas.microsoft.com/office/drawing/2018/hyperlinkcolor" val="tx"/>
                    </a:ext>
                  </a:extLst>
                </a:hlinkClick>
              </a:rPr>
              <a:t>kishore.bashyam@drajer.com</a:t>
            </a:r>
            <a:endParaRPr lang="en-US" sz="2400" dirty="0"/>
          </a:p>
          <a:p>
            <a:pPr lvl="1"/>
            <a:r>
              <a:rPr lang="en-US" sz="2400" dirty="0"/>
              <a:t>Mike Flanigan: </a:t>
            </a:r>
            <a:r>
              <a:rPr lang="en-US" sz="2400" dirty="0">
                <a:hlinkClick r:id="rId6">
                  <a:extLst>
                    <a:ext uri="{A12FA001-AC4F-418D-AE19-62706E023703}">
                      <ahyp:hlinkClr xmlns:ahyp="http://schemas.microsoft.com/office/drawing/2018/hyperlinkcolor" val="tx"/>
                    </a:ext>
                  </a:extLst>
                </a:hlinkClick>
              </a:rPr>
              <a:t>mike.flanigan@carradora.com</a:t>
            </a:r>
            <a:endParaRPr lang="en-US" sz="2400" dirty="0"/>
          </a:p>
          <a:p>
            <a:r>
              <a:rPr lang="en-US" sz="2400" dirty="0"/>
              <a:t>Technical Leads</a:t>
            </a:r>
          </a:p>
          <a:p>
            <a:pPr lvl="1"/>
            <a:r>
              <a:rPr lang="en-US" sz="2400" dirty="0"/>
              <a:t>Nagesh “Dragon” </a:t>
            </a:r>
            <a:r>
              <a:rPr lang="en-US" sz="2400" dirty="0" err="1"/>
              <a:t>Bashyam</a:t>
            </a:r>
            <a:r>
              <a:rPr lang="en-US" sz="2400" dirty="0"/>
              <a:t>: </a:t>
            </a:r>
            <a:r>
              <a:rPr lang="en-US" sz="2400" dirty="0">
                <a:hlinkClick r:id="rId7">
                  <a:extLst>
                    <a:ext uri="{A12FA001-AC4F-418D-AE19-62706E023703}">
                      <ahyp:hlinkClr xmlns:ahyp="http://schemas.microsoft.com/office/drawing/2018/hyperlinkcolor" val="tx"/>
                    </a:ext>
                  </a:extLst>
                </a:hlinkClick>
              </a:rPr>
              <a:t>nagesh.bashyam@drajer.com</a:t>
            </a:r>
            <a:endParaRPr lang="en-US" sz="2400" dirty="0"/>
          </a:p>
          <a:p>
            <a:pPr lvl="1"/>
            <a:r>
              <a:rPr lang="en-US" sz="2400" dirty="0"/>
              <a:t>Brett </a:t>
            </a:r>
            <a:r>
              <a:rPr lang="en-US" sz="2400" dirty="0" err="1"/>
              <a:t>Marquard</a:t>
            </a:r>
            <a:r>
              <a:rPr lang="en-US" sz="2400" dirty="0"/>
              <a:t>: </a:t>
            </a:r>
            <a:r>
              <a:rPr lang="en-US" sz="2400" dirty="0">
                <a:hlinkClick r:id="rId8">
                  <a:extLst>
                    <a:ext uri="{A12FA001-AC4F-418D-AE19-62706E023703}">
                      <ahyp:hlinkClr xmlns:ahyp="http://schemas.microsoft.com/office/drawing/2018/hyperlinkcolor" val="tx"/>
                    </a:ext>
                  </a:extLst>
                </a:hlinkClick>
              </a:rPr>
              <a:t>brett@waveoneassociates.com</a:t>
            </a:r>
            <a:endParaRPr lang="en-US" sz="2400" dirty="0"/>
          </a:p>
          <a:p>
            <a:pPr lvl="1"/>
            <a:endParaRPr lang="en-US" dirty="0"/>
          </a:p>
          <a:p>
            <a:pPr lvl="1"/>
            <a:endParaRPr lang="en-US" dirty="0"/>
          </a:p>
        </p:txBody>
      </p:sp>
    </p:spTree>
    <p:extLst>
      <p:ext uri="{BB962C8B-B14F-4D97-AF65-F5344CB8AC3E}">
        <p14:creationId xmlns:p14="http://schemas.microsoft.com/office/powerpoint/2010/main" val="7560798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AA9C22-2E67-499D-943A-A01A385250DD}"/>
              </a:ext>
            </a:extLst>
          </p:cNvPr>
          <p:cNvSpPr>
            <a:spLocks noGrp="1"/>
          </p:cNvSpPr>
          <p:nvPr>
            <p:ph type="title"/>
          </p:nvPr>
        </p:nvSpPr>
        <p:spPr/>
        <p:txBody>
          <a:bodyPr/>
          <a:lstStyle/>
          <a:p>
            <a:r>
              <a:rPr lang="en-US" dirty="0"/>
              <a:t>Resources/Useful Links</a:t>
            </a:r>
          </a:p>
        </p:txBody>
      </p:sp>
      <p:sp>
        <p:nvSpPr>
          <p:cNvPr id="3" name="Text Placeholder 2">
            <a:extLst>
              <a:ext uri="{FF2B5EF4-FFF2-40B4-BE49-F238E27FC236}">
                <a16:creationId xmlns:a16="http://schemas.microsoft.com/office/drawing/2014/main" id="{837973D4-7DFC-4012-B300-A3A330B407F9}"/>
              </a:ext>
            </a:extLst>
          </p:cNvPr>
          <p:cNvSpPr>
            <a:spLocks noGrp="1"/>
          </p:cNvSpPr>
          <p:nvPr>
            <p:ph type="body" sz="quarter" idx="11"/>
          </p:nvPr>
        </p:nvSpPr>
        <p:spPr>
          <a:xfrm>
            <a:off x="569914" y="1507668"/>
            <a:ext cx="11060576" cy="3830957"/>
          </a:xfrm>
        </p:spPr>
        <p:txBody>
          <a:bodyPr/>
          <a:lstStyle/>
          <a:p>
            <a:r>
              <a:rPr lang="en-US" sz="2400" dirty="0"/>
              <a:t>NPCR Website: </a:t>
            </a:r>
            <a:r>
              <a:rPr lang="en-US" sz="2400" dirty="0">
                <a:hlinkClick r:id="rId3">
                  <a:extLst>
                    <a:ext uri="{A12FA001-AC4F-418D-AE19-62706E023703}">
                      <ahyp:hlinkClr xmlns:ahyp="http://schemas.microsoft.com/office/drawing/2018/hyperlinkcolor" val="tx"/>
                    </a:ext>
                  </a:extLst>
                </a:hlinkClick>
              </a:rPr>
              <a:t>https://www.cdc.gov/cancer/npcr/index.htm</a:t>
            </a:r>
            <a:endParaRPr lang="en-US" sz="2400" dirty="0"/>
          </a:p>
          <a:p>
            <a:r>
              <a:rPr lang="en-US" sz="2400" dirty="0"/>
              <a:t>NCI SEER Website: </a:t>
            </a:r>
            <a:r>
              <a:rPr lang="en-US" sz="2400" dirty="0">
                <a:hlinkClick r:id="rId4">
                  <a:extLst>
                    <a:ext uri="{A12FA001-AC4F-418D-AE19-62706E023703}">
                      <ahyp:hlinkClr xmlns:ahyp="http://schemas.microsoft.com/office/drawing/2018/hyperlinkcolor" val="tx"/>
                    </a:ext>
                  </a:extLst>
                </a:hlinkClick>
              </a:rPr>
              <a:t>https://seer.cancer.gov/</a:t>
            </a:r>
            <a:r>
              <a:rPr lang="en-US" sz="2400" dirty="0"/>
              <a:t> </a:t>
            </a:r>
          </a:p>
          <a:p>
            <a:r>
              <a:rPr lang="en-US" sz="2400" dirty="0"/>
              <a:t>NAACCR Website: </a:t>
            </a:r>
            <a:r>
              <a:rPr lang="en-US" sz="2400" dirty="0">
                <a:hlinkClick r:id="rId5">
                  <a:extLst>
                    <a:ext uri="{A12FA001-AC4F-418D-AE19-62706E023703}">
                      <ahyp:hlinkClr xmlns:ahyp="http://schemas.microsoft.com/office/drawing/2018/hyperlinkcolor" val="tx"/>
                    </a:ext>
                  </a:extLst>
                </a:hlinkClick>
              </a:rPr>
              <a:t>https://www.naaccr.org/</a:t>
            </a:r>
            <a:endParaRPr lang="en-US" sz="2400" dirty="0"/>
          </a:p>
          <a:p>
            <a:r>
              <a:rPr lang="en-US" sz="2400" dirty="0">
                <a:hlinkClick r:id="rId6">
                  <a:extLst>
                    <a:ext uri="{A12FA001-AC4F-418D-AE19-62706E023703}">
                      <ahyp:hlinkClr xmlns:ahyp="http://schemas.microsoft.com/office/drawing/2018/hyperlinkcolor" val="tx"/>
                    </a:ext>
                  </a:extLst>
                </a:hlinkClick>
              </a:rPr>
              <a:t>NAACCR Version 18 Data Standards and Data Dictionary</a:t>
            </a:r>
            <a:r>
              <a:rPr lang="en-US" sz="2400" dirty="0"/>
              <a:t> </a:t>
            </a:r>
            <a:endParaRPr lang="en-US" sz="2400" dirty="0">
              <a:hlinkClick r:id="rId7">
                <a:extLst>
                  <a:ext uri="{A12FA001-AC4F-418D-AE19-62706E023703}">
                    <ahyp:hlinkClr xmlns:ahyp="http://schemas.microsoft.com/office/drawing/2018/hyperlinkcolor" val="tx"/>
                  </a:ext>
                </a:extLst>
              </a:hlinkClick>
            </a:endParaRPr>
          </a:p>
          <a:p>
            <a:r>
              <a:rPr lang="en-US" sz="2400" dirty="0">
                <a:hlinkClick r:id="rId7">
                  <a:extLst>
                    <a:ext uri="{A12FA001-AC4F-418D-AE19-62706E023703}">
                      <ahyp:hlinkClr xmlns:ahyp="http://schemas.microsoft.com/office/drawing/2018/hyperlinkcolor" val="tx"/>
                    </a:ext>
                  </a:extLst>
                </a:hlinkClick>
              </a:rPr>
              <a:t>HL7 CDA® Release 2 Implementation Guide: Reporting to Public Health Cancer Registries from Ambulatory Healthcare Providers, Release 1, DSTU Release 1.1 – US Realm</a:t>
            </a:r>
            <a:endParaRPr lang="en-US" sz="2400" dirty="0"/>
          </a:p>
          <a:p>
            <a:r>
              <a:rPr lang="en-US" sz="2400" dirty="0">
                <a:hlinkClick r:id="rId8">
                  <a:extLst>
                    <a:ext uri="{A12FA001-AC4F-418D-AE19-62706E023703}">
                      <ahyp:hlinkClr xmlns:ahyp="http://schemas.microsoft.com/office/drawing/2018/hyperlinkcolor" val="tx"/>
                    </a:ext>
                  </a:extLst>
                </a:hlinkClick>
              </a:rPr>
              <a:t>Pathology Laboratory Electronic Reporting Version 4.0</a:t>
            </a:r>
            <a:r>
              <a:rPr lang="en-US" sz="2400" dirty="0"/>
              <a:t> </a:t>
            </a:r>
          </a:p>
          <a:p>
            <a:endParaRPr lang="en-US" dirty="0"/>
          </a:p>
          <a:p>
            <a:endParaRPr lang="en-US" dirty="0"/>
          </a:p>
        </p:txBody>
      </p:sp>
    </p:spTree>
    <p:extLst>
      <p:ext uri="{BB962C8B-B14F-4D97-AF65-F5344CB8AC3E}">
        <p14:creationId xmlns:p14="http://schemas.microsoft.com/office/powerpoint/2010/main" val="486086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751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“Finalized” Cancer Use Case Sections</a:t>
            </a:r>
          </a:p>
        </p:txBody>
      </p:sp>
    </p:spTree>
    <p:extLst>
      <p:ext uri="{BB962C8B-B14F-4D97-AF65-F5344CB8AC3E}">
        <p14:creationId xmlns:p14="http://schemas.microsoft.com/office/powerpoint/2010/main" val="1013969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Description</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35167" y="0"/>
            <a:ext cx="6656831" cy="6858000"/>
          </a:xfrm>
        </p:spPr>
        <p:txBody>
          <a:bodyPr vert="horz" lIns="91440" tIns="45720" rIns="91440" bIns="45720" numCol="1" rtlCol="0" anchor="ctr">
            <a:normAutofit/>
          </a:bodyPr>
          <a:lstStyle/>
          <a:p>
            <a:pPr marL="0" indent="0">
              <a:buNone/>
            </a:pPr>
            <a:r>
              <a:rPr lang="en-US" sz="2000" dirty="0"/>
              <a:t>The purpose of the use case is to transmit cancer case information to state Central Cancer Registries. The intent is to provide access to data not currently available, or available through non-standard and/or manual methods; it will not replace hospital registry reporting methods that are working well. The cancer use case will help assess how to address the gaps in workflow and triggers, and the potential to leverage existing HL7 FHIR Implementation Guides to address the public health information needs.</a:t>
            </a:r>
          </a:p>
        </p:txBody>
      </p:sp>
    </p:spTree>
    <p:extLst>
      <p:ext uri="{BB962C8B-B14F-4D97-AF65-F5344CB8AC3E}">
        <p14:creationId xmlns:p14="http://schemas.microsoft.com/office/powerpoint/2010/main" val="504568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Problem Statement</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10784" y="0"/>
            <a:ext cx="6681215" cy="6858000"/>
          </a:xfrm>
        </p:spPr>
        <p:txBody>
          <a:bodyPr vert="horz" lIns="91440" tIns="45720" rIns="91440" bIns="45720" numCol="1" rtlCol="0" anchor="ctr">
            <a:normAutofit/>
          </a:bodyPr>
          <a:lstStyle/>
          <a:p>
            <a:r>
              <a:rPr lang="en-US" sz="2000" dirty="0"/>
              <a:t>Cancer is a mandatory reportable disease; every state has public health law/regulation requiring information to be reported about all cancers diagnosed or treated within that state. However, even with reporting requirements, cancer surveillance is complex given the heterogeneous nature of the disease, numerous diagnostic and prognostic factors, and multiple medical encounters that produce data from a variety of non-harmonized data sources.</a:t>
            </a:r>
          </a:p>
          <a:p>
            <a:r>
              <a:rPr lang="en-US" sz="2000" dirty="0"/>
              <a:t> Challenges include: </a:t>
            </a:r>
          </a:p>
          <a:p>
            <a:pPr lvl="1"/>
            <a:r>
              <a:rPr lang="en-US" sz="2000" dirty="0"/>
              <a:t>issues with data flow</a:t>
            </a:r>
          </a:p>
          <a:p>
            <a:pPr lvl="1"/>
            <a:r>
              <a:rPr lang="en-US" sz="2000" dirty="0"/>
              <a:t>delays in data availability</a:t>
            </a:r>
          </a:p>
          <a:p>
            <a:pPr lvl="1"/>
            <a:r>
              <a:rPr lang="en-US" sz="2000" dirty="0"/>
              <a:t>a lack of standardized systems for cancer data collection and reporting (in some cases)</a:t>
            </a:r>
          </a:p>
          <a:p>
            <a:r>
              <a:rPr lang="en-US" sz="2000" dirty="0"/>
              <a:t>These challenges make it difficult for registries to synthesize information in a timely and actionable way.</a:t>
            </a:r>
          </a:p>
          <a:p>
            <a:pPr marL="0" indent="0">
              <a:buNone/>
            </a:pPr>
            <a:endParaRPr lang="en-US" sz="2000" dirty="0">
              <a:solidFill>
                <a:srgbClr val="000000"/>
              </a:solidFill>
              <a:latin typeface="+mn-lt"/>
            </a:endParaRPr>
          </a:p>
        </p:txBody>
      </p:sp>
    </p:spTree>
    <p:extLst>
      <p:ext uri="{BB962C8B-B14F-4D97-AF65-F5344CB8AC3E}">
        <p14:creationId xmlns:p14="http://schemas.microsoft.com/office/powerpoint/2010/main" val="4159760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Goal</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marL="0" indent="0">
              <a:buNone/>
            </a:pPr>
            <a:r>
              <a:rPr lang="en-US" sz="2000" dirty="0"/>
              <a:t>The goal of this use case is to identify missed cases of cancer reporting and provide incidence data faster for research and public health. </a:t>
            </a:r>
          </a:p>
          <a:p>
            <a:pPr marL="0" indent="0">
              <a:buNone/>
            </a:pPr>
            <a:r>
              <a:rPr lang="en-US" sz="2000" dirty="0"/>
              <a:t>Additionally this use case aims to identify data standards that allow for the collection, transmission, and aggregation of these data from EHRs automatically rather than relying on labor intensive manual processes, and duplications of effort.</a:t>
            </a:r>
          </a:p>
          <a:p>
            <a:pPr marL="0"/>
            <a:endParaRPr lang="en-US" sz="2000" dirty="0">
              <a:solidFill>
                <a:srgbClr val="000000"/>
              </a:solidFill>
              <a:latin typeface="+mn-lt"/>
            </a:endParaRPr>
          </a:p>
        </p:txBody>
      </p:sp>
    </p:spTree>
    <p:extLst>
      <p:ext uri="{BB962C8B-B14F-4D97-AF65-F5344CB8AC3E}">
        <p14:creationId xmlns:p14="http://schemas.microsoft.com/office/powerpoint/2010/main" val="918421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In Scope</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lvl="0"/>
            <a:r>
              <a:rPr lang="en-US" sz="2000" dirty="0"/>
              <a:t>Collect standardized data on all types of reportable cancers diagnosed </a:t>
            </a:r>
          </a:p>
          <a:p>
            <a:pPr lvl="0"/>
            <a:r>
              <a:rPr lang="en-US" sz="2000" dirty="0"/>
              <a:t>Define when a cancer report must be created and transmitted to the </a:t>
            </a:r>
            <a:r>
              <a:rPr lang="en-US" sz="2000" b="1" dirty="0">
                <a:solidFill>
                  <a:srgbClr val="0070C0"/>
                </a:solidFill>
              </a:rPr>
              <a:t>central </a:t>
            </a:r>
            <a:r>
              <a:rPr lang="en-US" sz="2000" dirty="0"/>
              <a:t>cancer registry</a:t>
            </a:r>
          </a:p>
          <a:p>
            <a:pPr lvl="0"/>
            <a:r>
              <a:rPr lang="en-US" sz="2000" dirty="0"/>
              <a:t>Identify the data elements to be retrieved from the EHR to produce the cancer report</a:t>
            </a:r>
          </a:p>
          <a:p>
            <a:pPr lvl="1"/>
            <a:r>
              <a:rPr lang="en-US" sz="2000" dirty="0"/>
              <a:t>Use NAACCR Volume II data dictionary for standardized data collection</a:t>
            </a:r>
            <a:endParaRPr lang="en-US" sz="2400" dirty="0"/>
          </a:p>
        </p:txBody>
      </p:sp>
    </p:spTree>
    <p:extLst>
      <p:ext uri="{BB962C8B-B14F-4D97-AF65-F5344CB8AC3E}">
        <p14:creationId xmlns:p14="http://schemas.microsoft.com/office/powerpoint/2010/main" val="3801971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Ou</a:t>
            </a:r>
            <a:r>
              <a:rPr lang="en-US" sz="4400" dirty="0">
                <a:solidFill>
                  <a:srgbClr val="FFFFFF"/>
                </a:solidFill>
                <a:latin typeface="+mj-lt"/>
              </a:rPr>
              <a:t>t of Scope</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4500" y="0"/>
            <a:ext cx="6527800" cy="6858000"/>
          </a:xfrm>
        </p:spPr>
        <p:txBody>
          <a:bodyPr vert="horz" lIns="91440" tIns="45720" rIns="91440" bIns="45720" numCol="1" rtlCol="0" anchor="ctr">
            <a:normAutofit/>
          </a:bodyPr>
          <a:lstStyle/>
          <a:p>
            <a:pPr lvl="0"/>
            <a:r>
              <a:rPr lang="en-US" sz="2000" dirty="0"/>
              <a:t>Integrating claims data into the trigger event to send report to the cancer registries</a:t>
            </a:r>
          </a:p>
          <a:p>
            <a:pPr lvl="0"/>
            <a:r>
              <a:rPr lang="en-US" sz="2000" b="1" dirty="0">
                <a:solidFill>
                  <a:srgbClr val="0070C0"/>
                </a:solidFill>
              </a:rPr>
              <a:t>Validation of the EHR data</a:t>
            </a:r>
          </a:p>
          <a:p>
            <a:pPr lvl="0"/>
            <a:r>
              <a:rPr lang="en-US" sz="2000" b="1" dirty="0">
                <a:solidFill>
                  <a:srgbClr val="0070C0"/>
                </a:solidFill>
              </a:rPr>
              <a:t>Querying HIEs</a:t>
            </a:r>
          </a:p>
          <a:p>
            <a:pPr lvl="0"/>
            <a:endParaRPr lang="en-US" sz="2000" b="1" dirty="0">
              <a:solidFill>
                <a:srgbClr val="0070C0"/>
              </a:solidFill>
            </a:endParaRPr>
          </a:p>
        </p:txBody>
      </p:sp>
    </p:spTree>
    <p:extLst>
      <p:ext uri="{BB962C8B-B14F-4D97-AF65-F5344CB8AC3E}">
        <p14:creationId xmlns:p14="http://schemas.microsoft.com/office/powerpoint/2010/main" val="2789869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Parking Lot of Topics for the Technical Working Groups</a:t>
            </a:r>
          </a:p>
        </p:txBody>
      </p:sp>
    </p:spTree>
    <p:extLst>
      <p:ext uri="{BB962C8B-B14F-4D97-AF65-F5344CB8AC3E}">
        <p14:creationId xmlns:p14="http://schemas.microsoft.com/office/powerpoint/2010/main" val="1057255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Cancer Use Case Development Timeline</a:t>
            </a:r>
          </a:p>
        </p:txBody>
      </p:sp>
    </p:spTree>
    <p:extLst>
      <p:ext uri="{BB962C8B-B14F-4D97-AF65-F5344CB8AC3E}">
        <p14:creationId xmlns:p14="http://schemas.microsoft.com/office/powerpoint/2010/main" val="3182363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Parking Lot Topics for Technical WG</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35167" y="0"/>
            <a:ext cx="6656831" cy="6858000"/>
          </a:xfrm>
        </p:spPr>
        <p:txBody>
          <a:bodyPr vert="horz" lIns="91440" tIns="45720" rIns="91440" bIns="45720" numCol="1" rtlCol="0" anchor="ctr">
            <a:normAutofit/>
          </a:bodyPr>
          <a:lstStyle/>
          <a:p>
            <a:r>
              <a:rPr lang="en-US" sz="2000" dirty="0"/>
              <a:t>Include querying data from big data platforms? What permissions are needed? </a:t>
            </a:r>
          </a:p>
          <a:p>
            <a:r>
              <a:rPr lang="en-US" sz="2000" dirty="0"/>
              <a:t>Triggers: reason for visit/encounter, diagnosis, problem list, pathology report</a:t>
            </a:r>
          </a:p>
          <a:p>
            <a:r>
              <a:rPr lang="en-US" sz="2000" dirty="0"/>
              <a:t>Keep track of submissions to registry so that an initial report isn’t resubmitted over and over?</a:t>
            </a:r>
          </a:p>
          <a:p>
            <a:r>
              <a:rPr lang="en-US" sz="2000" dirty="0">
                <a:solidFill>
                  <a:srgbClr val="0070C0"/>
                </a:solidFill>
              </a:rPr>
              <a:t>Standardized EHR definition</a:t>
            </a:r>
          </a:p>
          <a:p>
            <a:pPr lvl="0"/>
            <a:r>
              <a:rPr lang="en-US" sz="2000" dirty="0">
                <a:solidFill>
                  <a:srgbClr val="0070C0"/>
                </a:solidFill>
              </a:rPr>
              <a:t>Do we care about complications, etc. related to the cancer? </a:t>
            </a:r>
          </a:p>
          <a:p>
            <a:pPr lvl="1"/>
            <a:r>
              <a:rPr lang="en-US" sz="2000" dirty="0">
                <a:solidFill>
                  <a:srgbClr val="0070C0"/>
                </a:solidFill>
              </a:rPr>
              <a:t>Need input from registries on this – currently this is not captured in the cancer report</a:t>
            </a:r>
          </a:p>
          <a:p>
            <a:endParaRPr lang="en-US" sz="2000" dirty="0"/>
          </a:p>
          <a:p>
            <a:endParaRPr lang="en-US" sz="2000" dirty="0"/>
          </a:p>
        </p:txBody>
      </p:sp>
    </p:spTree>
    <p:extLst>
      <p:ext uri="{BB962C8B-B14F-4D97-AF65-F5344CB8AC3E}">
        <p14:creationId xmlns:p14="http://schemas.microsoft.com/office/powerpoint/2010/main" val="26215372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Appendix: Cancer Use Case: Data Classes and Elements</a:t>
            </a:r>
          </a:p>
        </p:txBody>
      </p:sp>
    </p:spTree>
    <p:extLst>
      <p:ext uri="{BB962C8B-B14F-4D97-AF65-F5344CB8AC3E}">
        <p14:creationId xmlns:p14="http://schemas.microsoft.com/office/powerpoint/2010/main" val="321608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9F275A53-346A-47B0-99DD-4A6411D1E249}"/>
              </a:ext>
            </a:extLst>
          </p:cNvPr>
          <p:cNvSpPr>
            <a:spLocks noGrp="1"/>
          </p:cNvSpPr>
          <p:nvPr>
            <p:ph type="body" sz="quarter" idx="15"/>
          </p:nvPr>
        </p:nvSpPr>
        <p:spPr/>
        <p:txBody>
          <a:bodyPr/>
          <a:lstStyle/>
          <a:p>
            <a:r>
              <a:rPr lang="en-US" sz="3600" dirty="0">
                <a:solidFill>
                  <a:schemeClr val="tx2"/>
                </a:solidFill>
                <a:ea typeface="+mj-ea"/>
                <a:cs typeface="+mj-cs"/>
              </a:rPr>
              <a:t>The US Core Data For Interoperability (USCDI v1) </a:t>
            </a:r>
            <a:r>
              <a:rPr lang="en-US" dirty="0">
                <a:solidFill>
                  <a:schemeClr val="tx2"/>
                </a:solidFill>
                <a:ea typeface="+mj-ea"/>
                <a:cs typeface="+mj-cs"/>
              </a:rPr>
              <a:t>(proposed)</a:t>
            </a:r>
            <a:endParaRPr lang="en-US" sz="3600" dirty="0">
              <a:solidFill>
                <a:schemeClr val="tx2"/>
              </a:solidFill>
              <a:ea typeface="+mj-ea"/>
              <a:cs typeface="+mj-cs"/>
            </a:endParaRPr>
          </a:p>
        </p:txBody>
      </p:sp>
      <p:sp>
        <p:nvSpPr>
          <p:cNvPr id="3" name="Slide Number Placeholder 2"/>
          <p:cNvSpPr>
            <a:spLocks noGrp="1"/>
          </p:cNvSpPr>
          <p:nvPr>
            <p:ph type="sldNum" sz="quarter" idx="4294967295"/>
          </p:nvPr>
        </p:nvSpPr>
        <p:spPr>
          <a:xfrm>
            <a:off x="9347200" y="6502400"/>
            <a:ext cx="2844800" cy="231775"/>
          </a:xfrm>
          <a:prstGeom prst="rect">
            <a:avLst/>
          </a:prstGeom>
        </p:spPr>
        <p:txBody>
          <a:bodyPr/>
          <a:lstStyle/>
          <a:p>
            <a:pPr marL="0" marR="0" lvl="0" indent="0" algn="r" defTabSz="914377" rtl="0" eaLnBrk="1" fontAlgn="auto" latinLnBrk="0" hangingPunct="1">
              <a:lnSpc>
                <a:spcPct val="100000"/>
              </a:lnSpc>
              <a:spcBef>
                <a:spcPts val="0"/>
              </a:spcBef>
              <a:spcAft>
                <a:spcPts val="0"/>
              </a:spcAft>
              <a:buClrTx/>
              <a:buSzTx/>
              <a:buFontTx/>
              <a:buNone/>
              <a:tabLst/>
              <a:defRPr/>
            </a:pPr>
            <a:fld id="{4ACBBF32-3A28-4F06-8A5B-2F077C9418E6}" type="slidenum">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377" rtl="0" eaLnBrk="1" fontAlgn="auto" latinLnBrk="0" hangingPunct="1">
                <a:lnSpc>
                  <a:spcPct val="100000"/>
                </a:lnSpc>
                <a:spcBef>
                  <a:spcPts val="0"/>
                </a:spcBef>
                <a:spcAft>
                  <a:spcPts val="0"/>
                </a:spcAft>
                <a:buClrTx/>
                <a:buSzTx/>
                <a:buFontTx/>
                <a:buNone/>
                <a:tabLst/>
                <a:defRPr/>
              </a:pPr>
              <a:t>32</a:t>
            </a:fld>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ounded Rectangle 8"/>
          <p:cNvSpPr/>
          <p:nvPr/>
        </p:nvSpPr>
        <p:spPr>
          <a:xfrm>
            <a:off x="54864" y="968902"/>
            <a:ext cx="3291840" cy="590036"/>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Assessment and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Plan of Treatment</a:t>
            </a:r>
          </a:p>
        </p:txBody>
      </p:sp>
      <p:sp>
        <p:nvSpPr>
          <p:cNvPr id="10" name="Rounded Rectangle 9"/>
          <p:cNvSpPr/>
          <p:nvPr/>
        </p:nvSpPr>
        <p:spPr>
          <a:xfrm>
            <a:off x="54864" y="1605127"/>
            <a:ext cx="3291840" cy="442415"/>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Care Team Members</a:t>
            </a:r>
          </a:p>
        </p:txBody>
      </p:sp>
      <p:sp>
        <p:nvSpPr>
          <p:cNvPr id="11" name="Rounded Rectangle 10"/>
          <p:cNvSpPr/>
          <p:nvPr/>
        </p:nvSpPr>
        <p:spPr>
          <a:xfrm>
            <a:off x="54864" y="2093731"/>
            <a:ext cx="3291840" cy="2648599"/>
          </a:xfrm>
          <a:prstGeom prst="roundRect">
            <a:avLst>
              <a:gd name="adj" fmla="val 82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Clinical Notes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Consultation Note </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Discharge Summary Note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History &amp; Physical</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Imaging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Laboratory Report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Pathology Report Narrative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Procedure Note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733"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Progress Note</a:t>
            </a:r>
            <a:endParaRPr kumimoji="0" lang="en-US" sz="1733"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49305" y="4798423"/>
            <a:ext cx="3291840" cy="57118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Goals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Patient Goals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ounded Rectangle 12"/>
          <p:cNvSpPr/>
          <p:nvPr/>
        </p:nvSpPr>
        <p:spPr>
          <a:xfrm>
            <a:off x="49305" y="5416739"/>
            <a:ext cx="3291840"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Health Concerns</a:t>
            </a:r>
          </a:p>
        </p:txBody>
      </p:sp>
      <p:sp>
        <p:nvSpPr>
          <p:cNvPr id="14" name="Rounded Rectangle 13"/>
          <p:cNvSpPr/>
          <p:nvPr/>
        </p:nvSpPr>
        <p:spPr>
          <a:xfrm>
            <a:off x="47301" y="6058531"/>
            <a:ext cx="3291840"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Immunizations</a:t>
            </a:r>
          </a:p>
        </p:txBody>
      </p:sp>
      <p:sp>
        <p:nvSpPr>
          <p:cNvPr id="15" name="Rounded Rectangle 14"/>
          <p:cNvSpPr/>
          <p:nvPr/>
        </p:nvSpPr>
        <p:spPr>
          <a:xfrm>
            <a:off x="3484520" y="968902"/>
            <a:ext cx="2742544" cy="958511"/>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Medications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Medications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Medication Allergies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ounded Rectangle 15"/>
          <p:cNvSpPr/>
          <p:nvPr/>
        </p:nvSpPr>
        <p:spPr>
          <a:xfrm>
            <a:off x="6397317" y="3843238"/>
            <a:ext cx="2786761" cy="74398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Smoking Status</a:t>
            </a:r>
          </a:p>
        </p:txBody>
      </p:sp>
      <p:sp>
        <p:nvSpPr>
          <p:cNvPr id="18" name="Rounded Rectangle 17"/>
          <p:cNvSpPr/>
          <p:nvPr/>
        </p:nvSpPr>
        <p:spPr>
          <a:xfrm>
            <a:off x="6397315" y="2475781"/>
            <a:ext cx="2787608" cy="118044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Provenance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 Time Stamp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Author Organization</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Rounded Rectangle 18"/>
          <p:cNvSpPr/>
          <p:nvPr/>
        </p:nvSpPr>
        <p:spPr>
          <a:xfrm>
            <a:off x="6364881" y="1732607"/>
            <a:ext cx="2786761"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Procedures</a:t>
            </a:r>
          </a:p>
        </p:txBody>
      </p:sp>
      <p:sp>
        <p:nvSpPr>
          <p:cNvPr id="20" name="Rounded Rectangle 19"/>
          <p:cNvSpPr/>
          <p:nvPr/>
        </p:nvSpPr>
        <p:spPr>
          <a:xfrm>
            <a:off x="6364880" y="974868"/>
            <a:ext cx="2742544" cy="59436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mn-ea"/>
                <a:cs typeface="+mn-cs"/>
              </a:rPr>
              <a:t>Problems</a:t>
            </a:r>
          </a:p>
        </p:txBody>
      </p:sp>
      <p:sp>
        <p:nvSpPr>
          <p:cNvPr id="22" name="Rounded Rectangle 21"/>
          <p:cNvSpPr/>
          <p:nvPr/>
        </p:nvSpPr>
        <p:spPr>
          <a:xfrm>
            <a:off x="6397317" y="5783063"/>
            <a:ext cx="2786761" cy="86061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Laboratory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Tests</a:t>
            </a:r>
          </a:p>
          <a:p>
            <a:pPr marL="342891" marR="0" lvl="0" indent="-342891"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Values/Results</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Rounded Rectangle 22"/>
          <p:cNvSpPr/>
          <p:nvPr/>
        </p:nvSpPr>
        <p:spPr>
          <a:xfrm>
            <a:off x="3484520" y="2029787"/>
            <a:ext cx="2742544" cy="4623104"/>
          </a:xfrm>
          <a:prstGeom prst="roundRect">
            <a:avLst>
              <a:gd name="adj" fmla="val 648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60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Patient Demographics</a:t>
            </a:r>
          </a:p>
          <a:p>
            <a:pPr marL="0" marR="0" lvl="0" indent="0" algn="l" defTabSz="914377" rtl="0" eaLnBrk="1" fontAlgn="auto" latinLnBrk="0" hangingPunct="1">
              <a:lnSpc>
                <a:spcPct val="100000"/>
              </a:lnSpc>
              <a:spcBef>
                <a:spcPts val="0"/>
              </a:spcBef>
              <a:spcAft>
                <a:spcPts val="0"/>
              </a:spcAft>
              <a:buClrTx/>
              <a:buSzTx/>
              <a:buFontTx/>
              <a:buNone/>
              <a:tabLst>
                <a:tab pos="228594" algn="l"/>
                <a:tab pos="457189" algn="l"/>
              </a:tabLst>
              <a:defRPr/>
            </a:pPr>
            <a:endParaRPr kumimoji="0" lang="en-US" sz="10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First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Last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Previous Name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Middle Name (incl. middle initial)</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Suffix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Birth Sex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Date of Birth</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Race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Ethnicity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Preferred Language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Address</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Phone Number</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ounded Rectangle 25"/>
          <p:cNvSpPr/>
          <p:nvPr/>
        </p:nvSpPr>
        <p:spPr>
          <a:xfrm>
            <a:off x="6397317" y="4670614"/>
            <a:ext cx="2786761" cy="9592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733" b="1" i="1" u="none" strike="noStrike" kern="1200" cap="none" spc="0" normalizeH="0" baseline="0" noProof="0" dirty="0">
                <a:ln>
                  <a:noFill/>
                </a:ln>
                <a:solidFill>
                  <a:prstClr val="white"/>
                </a:solidFill>
                <a:effectLst/>
                <a:uLnTx/>
                <a:uFillTx/>
                <a:latin typeface="Calibri" panose="020F0502020204030204"/>
                <a:ea typeface="+mn-ea"/>
                <a:cs typeface="+mn-cs"/>
              </a:rPr>
              <a:t>Unique Device Identifier(s) for a Patient’s Implantable Device(s)</a:t>
            </a:r>
          </a:p>
        </p:txBody>
      </p:sp>
      <p:sp>
        <p:nvSpPr>
          <p:cNvPr id="27" name="Rounded Rectangle 26"/>
          <p:cNvSpPr/>
          <p:nvPr/>
        </p:nvSpPr>
        <p:spPr>
          <a:xfrm>
            <a:off x="9359879" y="968902"/>
            <a:ext cx="2717736" cy="5674775"/>
          </a:xfrm>
          <a:prstGeom prst="roundRect">
            <a:avLst>
              <a:gd name="adj" fmla="val 284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ts val="1400"/>
              </a:lnSpc>
              <a:spcBef>
                <a:spcPts val="0"/>
              </a:spcBef>
              <a:spcAft>
                <a:spcPts val="0"/>
              </a:spcAft>
              <a:buClrTx/>
              <a:buSzTx/>
              <a:buFontTx/>
              <a:buNone/>
              <a:tabLst/>
              <a:defRPr/>
            </a:pPr>
            <a:r>
              <a:rPr kumimoji="0" lang="en-US" sz="22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rPr>
              <a:t>Vital Signs</a:t>
            </a:r>
          </a:p>
          <a:p>
            <a:pPr marL="0" marR="0" lvl="0" indent="0" algn="l" defTabSz="914377" rtl="0" eaLnBrk="1" fontAlgn="auto" latinLnBrk="0" hangingPunct="1">
              <a:lnSpc>
                <a:spcPts val="14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endParaRPr>
          </a:p>
          <a:p>
            <a:pPr marL="0" marR="0" lvl="0" indent="0" algn="l" defTabSz="914377" rtl="0" eaLnBrk="1" fontAlgn="auto" latinLnBrk="0" hangingPunct="1">
              <a:lnSpc>
                <a:spcPts val="14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Semibold"/>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Diastolic BP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Systolic BP</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height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weight</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Heart Rate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Respiratory Rate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Body temperature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Pulse oximetry</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Inhaled oxygen concentration</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BMI percentile per age and sex for youth 2-20</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tab pos="228594" algn="l"/>
                <a:tab pos="457189" algn="l"/>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Weights for age per length and sex</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Calibri" panose="020F0502020204030204" pitchFamily="34" charset="0"/>
                <a:cs typeface="Source Sans Pro Light"/>
              </a:rPr>
              <a:t>Occipital-frontal circumference for children &lt; 3 years old</a:t>
            </a:r>
            <a:endPar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5-Point Star 1"/>
          <p:cNvSpPr/>
          <p:nvPr/>
        </p:nvSpPr>
        <p:spPr>
          <a:xfrm>
            <a:off x="2939420" y="2134888"/>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5-Point Star 20"/>
          <p:cNvSpPr/>
          <p:nvPr/>
        </p:nvSpPr>
        <p:spPr>
          <a:xfrm>
            <a:off x="5660104" y="6213368"/>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5-Point Star 23"/>
          <p:cNvSpPr/>
          <p:nvPr/>
        </p:nvSpPr>
        <p:spPr>
          <a:xfrm>
            <a:off x="8817800" y="2510972"/>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5-Point Star 24"/>
          <p:cNvSpPr/>
          <p:nvPr/>
        </p:nvSpPr>
        <p:spPr>
          <a:xfrm>
            <a:off x="11750103" y="4340169"/>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5-Point Star 27"/>
          <p:cNvSpPr/>
          <p:nvPr/>
        </p:nvSpPr>
        <p:spPr>
          <a:xfrm>
            <a:off x="5658543" y="5906131"/>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5-Point Star 28"/>
          <p:cNvSpPr/>
          <p:nvPr/>
        </p:nvSpPr>
        <p:spPr>
          <a:xfrm>
            <a:off x="11772815" y="5176789"/>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5-Point Star 29"/>
          <p:cNvSpPr/>
          <p:nvPr/>
        </p:nvSpPr>
        <p:spPr>
          <a:xfrm>
            <a:off x="11772815" y="5743803"/>
            <a:ext cx="304800" cy="3048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52359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DC02F-BDB1-4892-A904-546C99D6C2C0}"/>
              </a:ext>
            </a:extLst>
          </p:cNvPr>
          <p:cNvSpPr>
            <a:spLocks noGrp="1"/>
          </p:cNvSpPr>
          <p:nvPr>
            <p:ph type="title"/>
          </p:nvPr>
        </p:nvSpPr>
        <p:spPr/>
        <p:txBody>
          <a:bodyPr/>
          <a:lstStyle/>
          <a:p>
            <a:r>
              <a:rPr lang="en-US" dirty="0"/>
              <a:t>Cancer Use Case Development Timeline</a:t>
            </a:r>
          </a:p>
        </p:txBody>
      </p:sp>
      <p:graphicFrame>
        <p:nvGraphicFramePr>
          <p:cNvPr id="3" name="Table 3">
            <a:extLst>
              <a:ext uri="{FF2B5EF4-FFF2-40B4-BE49-F238E27FC236}">
                <a16:creationId xmlns:a16="http://schemas.microsoft.com/office/drawing/2014/main" id="{41A5EE03-EF67-45A8-8482-DF398829CE7D}"/>
              </a:ext>
            </a:extLst>
          </p:cNvPr>
          <p:cNvGraphicFramePr>
            <a:graphicFrameLocks noGrp="1"/>
          </p:cNvGraphicFramePr>
          <p:nvPr>
            <p:ph idx="1"/>
            <p:extLst>
              <p:ext uri="{D42A27DB-BD31-4B8C-83A1-F6EECF244321}">
                <p14:modId xmlns:p14="http://schemas.microsoft.com/office/powerpoint/2010/main" val="3116693099"/>
              </p:ext>
            </p:extLst>
          </p:nvPr>
        </p:nvGraphicFramePr>
        <p:xfrm>
          <a:off x="274320" y="692128"/>
          <a:ext cx="11692891" cy="5699592"/>
        </p:xfrm>
        <a:graphic>
          <a:graphicData uri="http://schemas.openxmlformats.org/drawingml/2006/table">
            <a:tbl>
              <a:tblPr firstRow="1" bandRow="1">
                <a:tableStyleId>{5C22544A-7EE6-4342-B048-85BDC9FD1C3A}</a:tableStyleId>
              </a:tblPr>
              <a:tblGrid>
                <a:gridCol w="754380">
                  <a:extLst>
                    <a:ext uri="{9D8B030D-6E8A-4147-A177-3AD203B41FA5}">
                      <a16:colId xmlns:a16="http://schemas.microsoft.com/office/drawing/2014/main" val="1596850380"/>
                    </a:ext>
                  </a:extLst>
                </a:gridCol>
                <a:gridCol w="6503670">
                  <a:extLst>
                    <a:ext uri="{9D8B030D-6E8A-4147-A177-3AD203B41FA5}">
                      <a16:colId xmlns:a16="http://schemas.microsoft.com/office/drawing/2014/main" val="733002080"/>
                    </a:ext>
                  </a:extLst>
                </a:gridCol>
                <a:gridCol w="4434841">
                  <a:extLst>
                    <a:ext uri="{9D8B030D-6E8A-4147-A177-3AD203B41FA5}">
                      <a16:colId xmlns:a16="http://schemas.microsoft.com/office/drawing/2014/main" val="471099530"/>
                    </a:ext>
                  </a:extLst>
                </a:gridCol>
              </a:tblGrid>
              <a:tr h="370840">
                <a:tc>
                  <a:txBody>
                    <a:bodyPr/>
                    <a:lstStyle/>
                    <a:p>
                      <a:r>
                        <a:rPr lang="en-US" sz="1600" dirty="0"/>
                        <a:t>Week</a:t>
                      </a:r>
                    </a:p>
                  </a:txBody>
                  <a:tcPr/>
                </a:tc>
                <a:tc>
                  <a:txBody>
                    <a:bodyPr/>
                    <a:lstStyle/>
                    <a:p>
                      <a:r>
                        <a:rPr lang="en-US" sz="1600" dirty="0"/>
                        <a:t>Use Case Section</a:t>
                      </a:r>
                    </a:p>
                  </a:txBody>
                  <a:tcPr/>
                </a:tc>
                <a:tc>
                  <a:txBody>
                    <a:bodyPr/>
                    <a:lstStyle/>
                    <a:p>
                      <a:r>
                        <a:rPr lang="en-US" sz="1600" dirty="0"/>
                        <a:t>Review and provide comments to becky.angeles@carradora.com</a:t>
                      </a:r>
                    </a:p>
                  </a:txBody>
                  <a:tcPr/>
                </a:tc>
                <a:extLst>
                  <a:ext uri="{0D108BD9-81ED-4DB2-BD59-A6C34878D82A}">
                    <a16:rowId xmlns:a16="http://schemas.microsoft.com/office/drawing/2014/main" val="409525662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1</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Introduce: Description, Problem Statement, Goals, Scope, User Story</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sngStrike" cap="none" normalizeH="0" baseline="0" dirty="0">
                          <a:ln>
                            <a:noFill/>
                          </a:ln>
                          <a:solidFill>
                            <a:srgbClr val="000000"/>
                          </a:solidFill>
                          <a:effectLst/>
                          <a:latin typeface="+mn-lt"/>
                          <a:ea typeface="MS PGothic" pitchFamily="34" charset="-128"/>
                        </a:rPr>
                        <a:t>Review: Description, Problem Statement, Goals, Scope, User Story</a:t>
                      </a:r>
                    </a:p>
                  </a:txBody>
                  <a:tcPr marT="45708" marB="45708" anchor="ctr" horzOverflow="overflow"/>
                </a:tc>
                <a:extLst>
                  <a:ext uri="{0D108BD9-81ED-4DB2-BD59-A6C34878D82A}">
                    <a16:rowId xmlns:a16="http://schemas.microsoft.com/office/drawing/2014/main" val="2901679357"/>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a:ln>
                            <a:noFill/>
                          </a:ln>
                          <a:solidFill>
                            <a:srgbClr val="000000"/>
                          </a:solidFill>
                          <a:effectLst/>
                          <a:latin typeface="+mn-lt"/>
                          <a:ea typeface="MS PGothic" pitchFamily="34" charset="-128"/>
                        </a:rPr>
                        <a:t>2</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Finalize: Description, Problem Statement, Goals, Scope, User Story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sng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Introduce: Actors and Use Case Flows (precondition, main flow, postcondition, alternate flow)</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sngStrike" cap="none" normalizeH="0" baseline="0" dirty="0">
                          <a:ln>
                            <a:noFill/>
                          </a:ln>
                          <a:solidFill>
                            <a:srgbClr val="000000"/>
                          </a:solidFill>
                          <a:effectLst/>
                          <a:latin typeface="+mn-lt"/>
                          <a:ea typeface="MS PGothic" pitchFamily="34" charset="-128"/>
                        </a:rPr>
                        <a:t>Review: Actors and Use Case Flows</a:t>
                      </a:r>
                      <a:endParaRPr kumimoji="0" lang="en-US" sz="1400" b="1" i="0" u="none" strike="sng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809352501"/>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3</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Actors and Use Case Flows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Use Case Diagrams (Use Case, Activity)</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Use Case Diagrams</a:t>
                      </a:r>
                    </a:p>
                  </a:txBody>
                  <a:tcPr marT="45708" marB="45708" anchor="ctr" horzOverflow="overflow"/>
                </a:tc>
                <a:extLst>
                  <a:ext uri="{0D108BD9-81ED-4DB2-BD59-A6C34878D82A}">
                    <a16:rowId xmlns:a16="http://schemas.microsoft.com/office/drawing/2014/main" val="4127788289"/>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4</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Use Case Diagrams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Abstract Model</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Abstract Model</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3851213965"/>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5</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Abstract Model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Dataset Requirements and Sequence Diagrams</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Dataset Requirements and Sequence Diagrams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1423950792"/>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6</a:t>
                      </a:r>
                    </a:p>
                  </a:txBody>
                  <a:tcPr marT="45708" marB="45708"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Dataset Requirements and Sequence Diagrams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Introduce: Policy Considerations, Non-Technical Considerations, Appendices</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Policy Considerations, Non-Technical Considerations, Appendices</a:t>
                      </a:r>
                      <a:endParaRPr kumimoji="0" lang="en-US" sz="1400" b="1" i="0" u="none" strike="noStrike" cap="none" normalizeH="0" baseline="0" dirty="0">
                        <a:ln>
                          <a:noFill/>
                        </a:ln>
                        <a:solidFill>
                          <a:srgbClr val="000000"/>
                        </a:solidFill>
                        <a:effectLst/>
                        <a:latin typeface="+mn-lt"/>
                        <a:ea typeface="MS PGothic" pitchFamily="34" charset="-128"/>
                      </a:endParaRPr>
                    </a:p>
                  </a:txBody>
                  <a:tcPr marT="45708" marB="45708" anchor="ctr" horzOverflow="overflow"/>
                </a:tc>
                <a:extLst>
                  <a:ext uri="{0D108BD9-81ED-4DB2-BD59-A6C34878D82A}">
                    <a16:rowId xmlns:a16="http://schemas.microsoft.com/office/drawing/2014/main" val="2873585944"/>
                  </a:ext>
                </a:extLst>
              </a:tr>
              <a:tr h="3708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mn-lt"/>
                          <a:ea typeface="MS PGothic" pitchFamily="34" charset="-128"/>
                        </a:rPr>
                        <a:t>7</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Finalize: Policy Considerations, Non-Technical Considerations, Appendices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mn-lt"/>
                        <a:ea typeface="MS PGothic"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Cancer Use Case (end-to-end)</a:t>
                      </a:r>
                    </a:p>
                  </a:txBody>
                  <a:tcPr marT="45708" marB="45708"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lt"/>
                          <a:ea typeface="MS PGothic" pitchFamily="34" charset="-128"/>
                        </a:rPr>
                        <a:t>Review: Cancer Use Case (end-to-end)</a:t>
                      </a:r>
                    </a:p>
                  </a:txBody>
                  <a:tcPr marT="45708" marB="45708" anchor="ctr" horzOverflow="overflow"/>
                </a:tc>
                <a:extLst>
                  <a:ext uri="{0D108BD9-81ED-4DB2-BD59-A6C34878D82A}">
                    <a16:rowId xmlns:a16="http://schemas.microsoft.com/office/drawing/2014/main" val="2059123036"/>
                  </a:ext>
                </a:extLst>
              </a:tr>
            </a:tbl>
          </a:graphicData>
        </a:graphic>
      </p:graphicFrame>
    </p:spTree>
    <p:extLst>
      <p:ext uri="{BB962C8B-B14F-4D97-AF65-F5344CB8AC3E}">
        <p14:creationId xmlns:p14="http://schemas.microsoft.com/office/powerpoint/2010/main" val="285466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DA47-CF96-431B-89C4-8AA82AB5694F}"/>
              </a:ext>
            </a:extLst>
          </p:cNvPr>
          <p:cNvSpPr>
            <a:spLocks noGrp="1"/>
          </p:cNvSpPr>
          <p:nvPr>
            <p:ph type="title"/>
          </p:nvPr>
        </p:nvSpPr>
        <p:spPr/>
        <p:txBody>
          <a:bodyPr/>
          <a:lstStyle/>
          <a:p>
            <a:r>
              <a:rPr lang="en-US" dirty="0"/>
              <a:t>“Finalize” Cancer Use Case Sections</a:t>
            </a:r>
          </a:p>
        </p:txBody>
      </p:sp>
    </p:spTree>
    <p:extLst>
      <p:ext uri="{BB962C8B-B14F-4D97-AF65-F5344CB8AC3E}">
        <p14:creationId xmlns:p14="http://schemas.microsoft.com/office/powerpoint/2010/main" val="3605658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User Story</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marL="0" indent="0">
              <a:buNone/>
            </a:pPr>
            <a:r>
              <a:rPr lang="en-US" sz="2000" dirty="0"/>
              <a:t>A patient with a dark skin ulcer on her arm visits a dermatologist. </a:t>
            </a:r>
          </a:p>
          <a:p>
            <a:pPr marL="0" indent="0">
              <a:buNone/>
            </a:pPr>
            <a:r>
              <a:rPr lang="en-US" sz="2000" dirty="0"/>
              <a:t>The dermatologist performs a biopsy that is sent to the pathology laboratory for testing. </a:t>
            </a:r>
          </a:p>
          <a:p>
            <a:pPr marL="0" indent="0">
              <a:buNone/>
            </a:pPr>
            <a:r>
              <a:rPr lang="en-US" sz="2000" dirty="0"/>
              <a:t>The laboratory analyzes the biopsy specimen which indicates the patient has melanoma in situ. </a:t>
            </a:r>
          </a:p>
          <a:p>
            <a:pPr marL="0" indent="0">
              <a:buNone/>
            </a:pPr>
            <a:r>
              <a:rPr lang="en-US" sz="2000" dirty="0"/>
              <a:t>The pathology report is sent to the dermatologist who performed the biopsy. </a:t>
            </a:r>
          </a:p>
          <a:p>
            <a:pPr marL="0" indent="0">
              <a:buNone/>
            </a:pPr>
            <a:r>
              <a:rPr lang="en-US" sz="2000" dirty="0"/>
              <a:t>The dermatologist confirms the diagnosis of melanoma in situ.</a:t>
            </a:r>
          </a:p>
          <a:p>
            <a:pPr marL="0" indent="0">
              <a:buNone/>
            </a:pPr>
            <a:r>
              <a:rPr lang="en-US" sz="2000" dirty="0"/>
              <a:t>This information is integrated into the patient's clinical record.</a:t>
            </a:r>
          </a:p>
          <a:p>
            <a:pPr marL="0" indent="0">
              <a:buNone/>
            </a:pPr>
            <a:r>
              <a:rPr lang="en-US" sz="2000" dirty="0"/>
              <a:t>The patient is informed of her test results. </a:t>
            </a:r>
          </a:p>
          <a:p>
            <a:pPr marL="0" indent="0">
              <a:buNone/>
            </a:pPr>
            <a:r>
              <a:rPr lang="en-US" sz="2000" dirty="0"/>
              <a:t>The dermatologist’s EHR system determines that the </a:t>
            </a:r>
            <a:r>
              <a:rPr lang="en-US" sz="2000" dirty="0">
                <a:solidFill>
                  <a:srgbClr val="0070C0"/>
                </a:solidFill>
              </a:rPr>
              <a:t>patient has been diagnosed with a cancer that </a:t>
            </a:r>
            <a:r>
              <a:rPr lang="en-US" sz="2000" strike="sngStrike" dirty="0">
                <a:solidFill>
                  <a:srgbClr val="0070C0"/>
                </a:solidFill>
              </a:rPr>
              <a:t>reason for the encounter/visit </a:t>
            </a:r>
            <a:r>
              <a:rPr lang="en-US" sz="2000" dirty="0"/>
              <a:t>meets the criteria for reporting to the central cancer registry, as defined by the national standard Cancer Reportability List. </a:t>
            </a:r>
          </a:p>
          <a:p>
            <a:pPr marL="0" indent="0">
              <a:buNone/>
            </a:pPr>
            <a:r>
              <a:rPr lang="en-US" sz="2000" dirty="0"/>
              <a:t>A standard report with the required data elements is sent to the central cancer registry where the patient resides, as required by state law.</a:t>
            </a:r>
          </a:p>
        </p:txBody>
      </p:sp>
    </p:spTree>
    <p:extLst>
      <p:ext uri="{BB962C8B-B14F-4D97-AF65-F5344CB8AC3E}">
        <p14:creationId xmlns:p14="http://schemas.microsoft.com/office/powerpoint/2010/main" val="88923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Actors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b="1" dirty="0"/>
              <a:t>EHR System</a:t>
            </a:r>
            <a:r>
              <a:rPr lang="en-US" dirty="0"/>
              <a:t>: </a:t>
            </a:r>
            <a:r>
              <a:rPr lang="en-US" dirty="0">
                <a:solidFill>
                  <a:srgbClr val="0070C0"/>
                </a:solidFill>
              </a:rPr>
              <a:t>Conforms to the electronic health record (EHR) definition in Appendix X (next slide) of this document. The EHR System in this use case has the requisite FHIR APIs available. </a:t>
            </a:r>
            <a:r>
              <a:rPr lang="en-US" strike="sngStrike" dirty="0">
                <a:solidFill>
                  <a:srgbClr val="0070C0"/>
                </a:solidFill>
              </a:rPr>
              <a:t>includes a FHIR server</a:t>
            </a:r>
            <a:r>
              <a:rPr lang="en-US" dirty="0">
                <a:solidFill>
                  <a:srgbClr val="0070C0"/>
                </a:solidFill>
              </a:rPr>
              <a:t>. </a:t>
            </a:r>
            <a:r>
              <a:rPr lang="en-US" strike="sngStrike" dirty="0"/>
              <a:t>Used by providers to capture and store health information about a patient. The system includes a FHIR server. </a:t>
            </a:r>
          </a:p>
          <a:p>
            <a:pPr lvl="0"/>
            <a:r>
              <a:rPr lang="en-US" b="1" dirty="0"/>
              <a:t>Backend App: </a:t>
            </a:r>
            <a:r>
              <a:rPr lang="en-US" dirty="0"/>
              <a:t>Interacts with the EHR to determine the trigger rules and subscribes to the EHR for topics. The App will interact with the EHR, gather the appropriate data, and then transmit the data to the appropriate systems.</a:t>
            </a:r>
          </a:p>
          <a:p>
            <a:pPr lvl="0"/>
            <a:r>
              <a:rPr lang="en-US" b="1" dirty="0"/>
              <a:t>Central Cancer Registry</a:t>
            </a:r>
            <a:r>
              <a:rPr lang="en-US" dirty="0"/>
              <a:t>: </a:t>
            </a:r>
            <a:r>
              <a:rPr lang="en-US" strike="sngStrike" dirty="0"/>
              <a:t>A FHIR server </a:t>
            </a:r>
            <a:r>
              <a:rPr lang="en-US" dirty="0"/>
              <a:t>that receives and stores cancer case information. </a:t>
            </a:r>
          </a:p>
          <a:p>
            <a:pPr marL="0" indent="0">
              <a:buNone/>
            </a:pPr>
            <a:endParaRPr lang="en-US" sz="2000" dirty="0"/>
          </a:p>
        </p:txBody>
      </p:sp>
    </p:spTree>
    <p:extLst>
      <p:ext uri="{BB962C8B-B14F-4D97-AF65-F5344CB8AC3E}">
        <p14:creationId xmlns:p14="http://schemas.microsoft.com/office/powerpoint/2010/main" val="314962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669161"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Appendix – Glossary</a:t>
            </a: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r>
              <a:rPr lang="en-US" sz="2000" dirty="0"/>
              <a:t>Electronic Health Record (EHR): a real-time, patient-centered record that makes information available instantly and securely to authorized users. While an EHR does contain the medical and treatment histories of patients, an EHR system is built to go beyond standard clinical data collected in a provider’s provision of care location and can be inclusive of a broader view of a patient’s care. EHRs are a vital part of health IT and can:</a:t>
            </a:r>
          </a:p>
          <a:p>
            <a:pPr lvl="1"/>
            <a:r>
              <a:rPr lang="en-US" sz="2000" dirty="0"/>
              <a:t>Contain a patient’s medical history, diagnoses, medications, treatment plans, immunization dates, allergies, radiology images, and laboratory and test results</a:t>
            </a:r>
          </a:p>
          <a:p>
            <a:pPr lvl="1"/>
            <a:r>
              <a:rPr lang="en-US" sz="2000" dirty="0"/>
              <a:t>Allow access to evidence-based tools that providers can use to make decisions about a patient’s care</a:t>
            </a:r>
          </a:p>
          <a:p>
            <a:pPr lvl="1"/>
            <a:r>
              <a:rPr lang="en-US" sz="2000" dirty="0"/>
              <a:t>Automate and streamline provider workflow</a:t>
            </a:r>
          </a:p>
          <a:p>
            <a:pPr marL="0" indent="0">
              <a:buNone/>
            </a:pPr>
            <a:endParaRPr lang="en-US" sz="2000" dirty="0"/>
          </a:p>
          <a:p>
            <a:pPr marL="0" indent="0">
              <a:buNone/>
            </a:pPr>
            <a:r>
              <a:rPr lang="en-US" sz="1600" dirty="0"/>
              <a:t>(</a:t>
            </a:r>
            <a:r>
              <a:rPr lang="en-US" sz="1600" dirty="0">
                <a:solidFill>
                  <a:schemeClr val="accent1"/>
                </a:solidFill>
              </a:rPr>
              <a:t>Adapted from - </a:t>
            </a:r>
            <a:r>
              <a:rPr lang="en-US" sz="1600" dirty="0"/>
              <a:t>Source: </a:t>
            </a:r>
            <a:r>
              <a:rPr lang="en-US" sz="1600" dirty="0">
                <a:hlinkClick r:id="rId4">
                  <a:extLst>
                    <a:ext uri="{A12FA001-AC4F-418D-AE19-62706E023703}">
                      <ahyp:hlinkClr xmlns:ahyp="http://schemas.microsoft.com/office/drawing/2018/hyperlinkcolor" val="tx"/>
                    </a:ext>
                  </a:extLst>
                </a:hlinkClick>
              </a:rPr>
              <a:t>https://www.healthit.gov/faq/what-electronic-health-record-ehr</a:t>
            </a:r>
            <a:r>
              <a:rPr lang="en-US" sz="1600" dirty="0"/>
              <a:t> )</a:t>
            </a:r>
          </a:p>
          <a:p>
            <a:pPr marL="0" indent="0">
              <a:buNone/>
            </a:pPr>
            <a:endParaRPr lang="en-US" sz="2000" dirty="0"/>
          </a:p>
        </p:txBody>
      </p:sp>
    </p:spTree>
    <p:extLst>
      <p:ext uri="{BB962C8B-B14F-4D97-AF65-F5344CB8AC3E}">
        <p14:creationId xmlns:p14="http://schemas.microsoft.com/office/powerpoint/2010/main" val="60856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1BD54CA-5DFE-40D9-993C-B0B7B9A1A30F}"/>
              </a:ext>
            </a:extLst>
          </p:cNvPr>
          <p:cNvSpPr>
            <a:spLocks noGrp="1"/>
          </p:cNvSpPr>
          <p:nvPr>
            <p:ph type="title"/>
          </p:nvPr>
        </p:nvSpPr>
        <p:spPr>
          <a:xfrm>
            <a:off x="640079" y="2053641"/>
            <a:ext cx="3919729" cy="2760098"/>
          </a:xfrm>
        </p:spPr>
        <p:txBody>
          <a:bodyPr vert="horz" lIns="91440" tIns="45720" rIns="91440" bIns="45720" rtlCol="0" anchor="ctr">
            <a:normAutofit/>
          </a:bodyPr>
          <a:lstStyle/>
          <a:p>
            <a:r>
              <a:rPr lang="en-US" sz="4400" kern="1200" dirty="0">
                <a:solidFill>
                  <a:srgbClr val="FFFFFF"/>
                </a:solidFill>
                <a:latin typeface="+mj-lt"/>
              </a:rPr>
              <a:t>Cancer Use Case: </a:t>
            </a:r>
            <a:r>
              <a:rPr lang="en-US" sz="4400" dirty="0">
                <a:solidFill>
                  <a:srgbClr val="FFFFFF"/>
                </a:solidFill>
                <a:latin typeface="+mj-lt"/>
              </a:rPr>
              <a:t>Preconditions</a:t>
            </a:r>
            <a:endParaRPr lang="en-US" sz="4400" kern="1200" dirty="0">
              <a:solidFill>
                <a:srgbClr val="FFFFFF"/>
              </a:solidFill>
              <a:latin typeface="+mj-lt"/>
            </a:endParaRPr>
          </a:p>
        </p:txBody>
      </p:sp>
      <p:sp>
        <p:nvSpPr>
          <p:cNvPr id="3" name="Text Placeholder 2">
            <a:extLst>
              <a:ext uri="{FF2B5EF4-FFF2-40B4-BE49-F238E27FC236}">
                <a16:creationId xmlns:a16="http://schemas.microsoft.com/office/drawing/2014/main" id="{A3EB14B2-7440-43A9-B60A-F3141450C347}"/>
              </a:ext>
            </a:extLst>
          </p:cNvPr>
          <p:cNvSpPr>
            <a:spLocks noGrp="1"/>
          </p:cNvSpPr>
          <p:nvPr>
            <p:ph type="body" sz="quarter" idx="11"/>
          </p:nvPr>
        </p:nvSpPr>
        <p:spPr>
          <a:xfrm>
            <a:off x="5522976" y="0"/>
            <a:ext cx="6669024" cy="6858000"/>
          </a:xfrm>
        </p:spPr>
        <p:txBody>
          <a:bodyPr vert="horz" lIns="91440" tIns="45720" rIns="91440" bIns="45720" numCol="1" rtlCol="0" anchor="ctr">
            <a:normAutofit/>
          </a:bodyPr>
          <a:lstStyle/>
          <a:p>
            <a:pPr lvl="0"/>
            <a:r>
              <a:rPr lang="en-US" sz="2000" strike="sngStrike" dirty="0"/>
              <a:t>Patient’s coded cancer diagnosis is recorded in the </a:t>
            </a:r>
            <a:r>
              <a:rPr lang="en-US" sz="2000" strike="sngStrike" dirty="0">
                <a:solidFill>
                  <a:srgbClr val="0070C0"/>
                </a:solidFill>
              </a:rPr>
              <a:t>patient record within </a:t>
            </a:r>
            <a:r>
              <a:rPr lang="en-US" sz="2000" strike="sngStrike" dirty="0"/>
              <a:t>the EHR  </a:t>
            </a:r>
          </a:p>
          <a:p>
            <a:pPr lvl="0"/>
            <a:r>
              <a:rPr lang="en-US" sz="2000" dirty="0"/>
              <a:t>Pathology report, if applicable, has been received</a:t>
            </a:r>
          </a:p>
        </p:txBody>
      </p:sp>
    </p:spTree>
    <p:extLst>
      <p:ext uri="{BB962C8B-B14F-4D97-AF65-F5344CB8AC3E}">
        <p14:creationId xmlns:p14="http://schemas.microsoft.com/office/powerpoint/2010/main" val="1963266656"/>
      </p:ext>
    </p:extLst>
  </p:cSld>
  <p:clrMapOvr>
    <a:masterClrMapping/>
  </p:clrMapOvr>
</p:sld>
</file>

<file path=ppt/theme/theme1.xml><?xml version="1.0" encoding="utf-8"?>
<a:theme xmlns:a="http://schemas.openxmlformats.org/drawingml/2006/main" name="Office Theme">
  <a:themeElements>
    <a:clrScheme name="Cancer Prevention Works 1">
      <a:dk1>
        <a:srgbClr val="000000"/>
      </a:dk1>
      <a:lt1>
        <a:srgbClr val="FFFFFD"/>
      </a:lt1>
      <a:dk2>
        <a:srgbClr val="122C41"/>
      </a:dk2>
      <a:lt2>
        <a:srgbClr val="56A0D3"/>
      </a:lt2>
      <a:accent1>
        <a:srgbClr val="56A0D3"/>
      </a:accent1>
      <a:accent2>
        <a:srgbClr val="59CC59"/>
      </a:accent2>
      <a:accent3>
        <a:srgbClr val="FF7351"/>
      </a:accent3>
      <a:accent4>
        <a:srgbClr val="FDDC00"/>
      </a:accent4>
      <a:accent5>
        <a:srgbClr val="122C41"/>
      </a:accent5>
      <a:accent6>
        <a:srgbClr val="FFFFFF"/>
      </a:accent6>
      <a:hlink>
        <a:srgbClr val="FFFFFF"/>
      </a:hlink>
      <a:folHlink>
        <a:srgbClr val="A9A9A9"/>
      </a:folHlink>
    </a:clrScheme>
    <a:fontScheme name="Custom 1">
      <a:majorFont>
        <a:latin typeface="Rockwell"/>
        <a:ea typeface=""/>
        <a:cs typeface=""/>
      </a:majorFont>
      <a:minorFont>
        <a:latin typeface="Rockwel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EA0B6AE90586B498E372650283B599F" ma:contentTypeVersion="15" ma:contentTypeDescription="Create a new document." ma:contentTypeScope="" ma:versionID="f994907f89457e6807e9108f5de8ac44">
  <xsd:schema xmlns:xsd="http://www.w3.org/2001/XMLSchema" xmlns:xs="http://www.w3.org/2001/XMLSchema" xmlns:p="http://schemas.microsoft.com/office/2006/metadata/properties" xmlns:ns1="http://schemas.microsoft.com/sharepoint/v3" xmlns:ns3="31912ff1-91bb-455a-93f4-4eefbe4b45dc" xmlns:ns4="83c27556-a946-441b-8e49-22dc5d76f230" targetNamespace="http://schemas.microsoft.com/office/2006/metadata/properties" ma:root="true" ma:fieldsID="f56c649683f97d5b7a7f7a632df42b95" ns1:_="" ns3:_="" ns4:_="">
    <xsd:import namespace="http://schemas.microsoft.com/sharepoint/v3"/>
    <xsd:import namespace="31912ff1-91bb-455a-93f4-4eefbe4b45dc"/>
    <xsd:import namespace="83c27556-a946-441b-8e49-22dc5d76f23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912ff1-91bb-455a-93f4-4eefbe4b45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3c27556-a946-441b-8e49-22dc5d76f2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2CD6EA-361A-490F-8769-95E26314A4FF}">
  <ds:schemaRefs>
    <ds:schemaRef ds:uri="http://purl.org/dc/elements/1.1/"/>
    <ds:schemaRef ds:uri="http://schemas.microsoft.com/sharepoint/v3"/>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www.w3.org/XML/1998/namespace"/>
    <ds:schemaRef ds:uri="83c27556-a946-441b-8e49-22dc5d76f230"/>
    <ds:schemaRef ds:uri="31912ff1-91bb-455a-93f4-4eefbe4b45dc"/>
    <ds:schemaRef ds:uri="http://purl.org/dc/terms/"/>
  </ds:schemaRefs>
</ds:datastoreItem>
</file>

<file path=customXml/itemProps2.xml><?xml version="1.0" encoding="utf-8"?>
<ds:datastoreItem xmlns:ds="http://schemas.openxmlformats.org/officeDocument/2006/customXml" ds:itemID="{4EFB10D3-7854-48CD-8EB7-6CEA0794FA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912ff1-91bb-455a-93f4-4eefbe4b45dc"/>
    <ds:schemaRef ds:uri="83c27556-a946-441b-8e49-22dc5d76f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0798A9-8CEC-4805-B676-AF0C0F4A62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18088</TotalTime>
  <Words>2549</Words>
  <Application>Microsoft Office PowerPoint</Application>
  <PresentationFormat>Widescreen</PresentationFormat>
  <Paragraphs>331</Paragraphs>
  <Slides>32</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Arial</vt:lpstr>
      <vt:lpstr>Calibri</vt:lpstr>
      <vt:lpstr>Courier New</vt:lpstr>
      <vt:lpstr>Gotham Rounded Book</vt:lpstr>
      <vt:lpstr>Gotham Rounded Book Italic</vt:lpstr>
      <vt:lpstr>Gotham Rounded Medium</vt:lpstr>
      <vt:lpstr>Rockwell</vt:lpstr>
      <vt:lpstr>Times New Roman</vt:lpstr>
      <vt:lpstr>Wingdings</vt:lpstr>
      <vt:lpstr>Office Theme</vt:lpstr>
      <vt:lpstr>Making EHR Data More Available for Research and Public Health –  Cancer Use Case Workgroup  Meeting 5</vt:lpstr>
      <vt:lpstr>Meeting Agenda</vt:lpstr>
      <vt:lpstr>Cancer Use Case Development Timeline</vt:lpstr>
      <vt:lpstr>Cancer Use Case Development Timeline</vt:lpstr>
      <vt:lpstr>“Finalize” Cancer Use Case Sections</vt:lpstr>
      <vt:lpstr>Cancer Use Case: User Story</vt:lpstr>
      <vt:lpstr>Cancer Use Case: Actors</vt:lpstr>
      <vt:lpstr>Cancer Use Case: Appendix – Glossary</vt:lpstr>
      <vt:lpstr>Cancer Use Case: Preconditions</vt:lpstr>
      <vt:lpstr>Cancer Use Case: Main Flow</vt:lpstr>
      <vt:lpstr>Cancer Use Case: Postconditions</vt:lpstr>
      <vt:lpstr>Cancer Use Case: Alternate Flow(s)</vt:lpstr>
      <vt:lpstr>Cancer Use Case: Working Session</vt:lpstr>
      <vt:lpstr>Cancer Use Case Diagram</vt:lpstr>
      <vt:lpstr>Cancer Use Case Activity Diagram</vt:lpstr>
      <vt:lpstr>Cancer Use Case:  Introducing User Story #2</vt:lpstr>
      <vt:lpstr>Cancer Use Case: User Story #2</vt:lpstr>
      <vt:lpstr>Next Steps </vt:lpstr>
      <vt:lpstr>Technical Workgroup Meetings</vt:lpstr>
      <vt:lpstr>Contacts</vt:lpstr>
      <vt:lpstr>Resources/Useful Links</vt:lpstr>
      <vt:lpstr>PowerPoint Presentation</vt:lpstr>
      <vt:lpstr>“Finalized” Cancer Use Case Sections</vt:lpstr>
      <vt:lpstr>Cancer Use Case: Description</vt:lpstr>
      <vt:lpstr>Cancer Use Case: Problem Statement</vt:lpstr>
      <vt:lpstr>Cancer Use Case: Goal</vt:lpstr>
      <vt:lpstr>Cancer Use Case: In Scope</vt:lpstr>
      <vt:lpstr>Cancer Use Case: Out of Scope</vt:lpstr>
      <vt:lpstr>Parking Lot of Topics for the Technical Working Groups</vt:lpstr>
      <vt:lpstr>Parking Lot Topics for Technical WG</vt:lpstr>
      <vt:lpstr>Appendix: Cancer Use Case: Data Classes and Elements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EHR Data More Available for Research and Public Health –  Cancer Use Case Workgroup  Meeting 2</dc:title>
  <dc:creator>Blumenthal, Wendy J. (CDC/DDNID/NCCDPHP/DCPC)</dc:creator>
  <cp:lastModifiedBy>Becky Angeles</cp:lastModifiedBy>
  <cp:revision>118</cp:revision>
  <dcterms:created xsi:type="dcterms:W3CDTF">2020-01-16T17:56:49Z</dcterms:created>
  <dcterms:modified xsi:type="dcterms:W3CDTF">2020-03-05T21:44:38Z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0x0101007EA0B6AE90586B498E372650283B599F</vt:lpwstr>
  </property>
</Properties>
</file>