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</p:sldMasterIdLst>
  <p:notesMasterIdLst>
    <p:notesMasterId r:id="rId20"/>
  </p:notesMasterIdLst>
  <p:handoutMasterIdLst>
    <p:handoutMasterId r:id="rId21"/>
  </p:handoutMasterIdLst>
  <p:sldIdLst>
    <p:sldId id="257" r:id="rId5"/>
    <p:sldId id="688" r:id="rId6"/>
    <p:sldId id="347" r:id="rId7"/>
    <p:sldId id="693" r:id="rId8"/>
    <p:sldId id="695" r:id="rId9"/>
    <p:sldId id="301" r:id="rId10"/>
    <p:sldId id="696" r:id="rId11"/>
    <p:sldId id="697" r:id="rId12"/>
    <p:sldId id="698" r:id="rId13"/>
    <p:sldId id="702" r:id="rId14"/>
    <p:sldId id="703" r:id="rId15"/>
    <p:sldId id="543" r:id="rId16"/>
    <p:sldId id="704" r:id="rId17"/>
    <p:sldId id="701" r:id="rId18"/>
    <p:sldId id="298" r:id="rId19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yriad Web Pro" panose="020B0604020202020204" charset="0"/>
      <p:regular r:id="rId26"/>
      <p:bold r:id="rId27"/>
      <p: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all, Abigail H. (CDC/DDID/NCHHSTP/OD)" initials="VAH(" lastIdx="42" clrIdx="0">
    <p:extLst>
      <p:ext uri="{19B8F6BF-5375-455C-9EA6-DF929625EA0E}">
        <p15:presenceInfo xmlns:p15="http://schemas.microsoft.com/office/powerpoint/2012/main" userId="S::bzv3@cdc.gov::f3d5871f-84bf-4875-9fb0-d00a215406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A"/>
    <a:srgbClr val="5F5F5F"/>
    <a:srgbClr val="000000"/>
    <a:srgbClr val="9A4E9E"/>
    <a:srgbClr val="FFFFFF"/>
    <a:srgbClr val="006166"/>
    <a:srgbClr val="618E7C"/>
    <a:srgbClr val="5A4099"/>
    <a:srgbClr val="B45340"/>
    <a:srgbClr val="E25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9CDE1-500C-45E9-AF87-E28BEA935F39}" v="8" dt="2020-01-16T18:23:36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7544" autoAdjust="0"/>
  </p:normalViewPr>
  <p:slideViewPr>
    <p:cSldViewPr snapToGrid="0">
      <p:cViewPr varScale="1">
        <p:scale>
          <a:sx n="101" d="100"/>
          <a:sy n="101" d="100"/>
        </p:scale>
        <p:origin x="38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111111111111109E-2"/>
          <c:y val="7.407407407407407E-2"/>
          <c:w val="0.93888888888888888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E-4AE5-B6F7-15211B88A20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E-4AE5-B6F7-15211B88A205}"/>
              </c:ext>
            </c:extLst>
          </c:dPt>
          <c:dPt>
            <c:idx val="3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1E-4AE5-B6F7-15211B88A205}"/>
              </c:ext>
            </c:extLst>
          </c:dPt>
          <c:cat>
            <c:strRef>
              <c:f>Sheet1!$A$1:$A$4</c:f>
              <c:strCache>
                <c:ptCount val="4"/>
                <c:pt idx="0">
                  <c:v>HCV Tested</c:v>
                </c:pt>
                <c:pt idx="1">
                  <c:v>Hepatitis C Diagnosed</c:v>
                </c:pt>
                <c:pt idx="2">
                  <c:v>Treated</c:v>
                </c:pt>
                <c:pt idx="3">
                  <c:v>Cured (SVR)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</c:v>
                </c:pt>
                <c:pt idx="1">
                  <c:v>0.35</c:v>
                </c:pt>
                <c:pt idx="2">
                  <c:v>0.27999999999999997</c:v>
                </c:pt>
                <c:pt idx="3">
                  <c:v>0.25200000000000006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1E-4AE5-B6F7-15211B88A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193904"/>
        <c:axId val="558266432"/>
      </c:barChart>
      <c:catAx>
        <c:axId val="55819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266432"/>
        <c:crosses val="autoZero"/>
        <c:auto val="1"/>
        <c:lblAlgn val="ctr"/>
        <c:lblOffset val="100"/>
        <c:noMultiLvlLbl val="0"/>
      </c:catAx>
      <c:valAx>
        <c:axId val="55826643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819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Infant NAS outcome may be harder because unclear whose (moms, infants, both) record data would be found in—could make trigger and linkage conversations a bit more tricky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1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1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HST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5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039553"/>
            <a:ext cx="8408977" cy="885728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788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HIV/AIDS, Viral Hepatitis, STD, and TB Prevention</a:t>
            </a:r>
          </a:p>
        </p:txBody>
      </p:sp>
    </p:spTree>
    <p:extLst>
      <p:ext uri="{BB962C8B-B14F-4D97-AF65-F5344CB8AC3E}">
        <p14:creationId xmlns:p14="http://schemas.microsoft.com/office/powerpoint/2010/main" val="6609020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NCHHSTP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788A"/>
              </a:buClr>
              <a:buFont typeface="Wingdings" panose="05000000000000000000" pitchFamily="2" charset="2"/>
              <a:buChar char="§"/>
              <a:defRPr sz="2400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59"/>
            <a:ext cx="9144000" cy="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62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rgbClr val="5F5F5F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rgbClr val="5F5F5F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59"/>
            <a:ext cx="9144000" cy="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03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  <a:prstGeom prst="rect">
            <a:avLst/>
          </a:prstGeom>
        </p:spPr>
        <p:txBody>
          <a:bodyPr/>
          <a:lstStyle>
            <a:lvl1pPr marL="257168" indent="-257168">
              <a:buClr>
                <a:srgbClr val="005DAA"/>
              </a:buClr>
              <a:buFont typeface="Wingdings" panose="05000000000000000000" pitchFamily="2" charset="2"/>
              <a:buChar char="§"/>
              <a:defRPr sz="1500">
                <a:solidFill>
                  <a:srgbClr val="082B6E"/>
                </a:solidFill>
              </a:defRPr>
            </a:lvl1pPr>
            <a:lvl2pPr>
              <a:buClr>
                <a:srgbClr val="532E63"/>
              </a:buClr>
              <a:defRPr sz="1500">
                <a:solidFill>
                  <a:srgbClr val="082B6E"/>
                </a:solidFill>
              </a:defRPr>
            </a:lvl2pPr>
            <a:lvl3pPr>
              <a:buClr>
                <a:srgbClr val="9A3B26"/>
              </a:buClr>
              <a:defRPr sz="1500">
                <a:solidFill>
                  <a:srgbClr val="082B6E"/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41427" y="477777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FCF11B36-FA33-4638-98FF-D4B9806287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FEBEB31-641E-7C4E-9BD3-F0CAFA93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6841"/>
            <a:ext cx="7886700" cy="704194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82B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051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2" r:id="rId3"/>
    <p:sldLayoutId id="2147483823" r:id="rId4"/>
    <p:sldLayoutId id="2147483857" r:id="rId5"/>
    <p:sldLayoutId id="2147483858" r:id="rId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Making EHR Data More Available for Research and Public Health – Hepatitis C Use Case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M. Harris, MD MPH FACP</a:t>
            </a:r>
          </a:p>
          <a:p>
            <a:r>
              <a:rPr lang="en-US" dirty="0"/>
              <a:t>Abigail Viall, MA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62528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Division name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3588162"/>
            <a:ext cx="6400800" cy="342901"/>
          </a:xfrm>
        </p:spPr>
        <p:txBody>
          <a:bodyPr/>
          <a:lstStyle/>
          <a:p>
            <a:r>
              <a:rPr lang="en-US" dirty="0"/>
              <a:t>January 17, 2020</a:t>
            </a:r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15BD-FA5A-437A-AE88-42358110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45400-964D-44FD-820D-1BD34BBDA6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Are the previous mappings complete? </a:t>
            </a:r>
          </a:p>
          <a:p>
            <a:pPr lvl="1"/>
            <a:r>
              <a:rPr lang="en-US" dirty="0"/>
              <a:t>Are there other USCDI data classes or elements that we should be considering as potential sources for the HCV Primary Use Case data elements?</a:t>
            </a:r>
          </a:p>
          <a:p>
            <a:r>
              <a:rPr lang="en-US" dirty="0"/>
              <a:t>Are the current specifications associated with these USCDI data classes/elements sufficiently granular for the envisioned use case?</a:t>
            </a:r>
          </a:p>
          <a:p>
            <a:pPr lvl="1"/>
            <a:r>
              <a:rPr lang="en-US" dirty="0"/>
              <a:t>If not, where are we particularly likely to encounter limitations?</a:t>
            </a:r>
          </a:p>
        </p:txBody>
      </p:sp>
    </p:spTree>
    <p:extLst>
      <p:ext uri="{BB962C8B-B14F-4D97-AF65-F5344CB8AC3E}">
        <p14:creationId xmlns:p14="http://schemas.microsoft.com/office/powerpoint/2010/main" val="28144705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88F-CFA2-43C3-826C-087AE99A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CDCCC-12CC-47AE-A3BF-2E387BBB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What’s not clearly captured by existing USCDI data elements—but needs to be for the HCV primary use case? </a:t>
            </a:r>
          </a:p>
          <a:p>
            <a:pPr lvl="1"/>
            <a:r>
              <a:rPr lang="en-US" dirty="0"/>
              <a:t>Diagnosis, pregnancy status/outcomes, social/behavioral data (e.g., IDU)</a:t>
            </a:r>
          </a:p>
          <a:p>
            <a:r>
              <a:rPr lang="en-US" dirty="0"/>
              <a:t>What are the potential implications of these gaps?</a:t>
            </a:r>
          </a:p>
          <a:p>
            <a:r>
              <a:rPr lang="en-US" dirty="0"/>
              <a:t>Are any of these gaps covered by </a:t>
            </a:r>
            <a:r>
              <a:rPr lang="en-US" dirty="0" err="1"/>
              <a:t>eICR</a:t>
            </a:r>
            <a:r>
              <a:rPr lang="en-US" dirty="0"/>
              <a:t> standards?</a:t>
            </a:r>
          </a:p>
          <a:p>
            <a:pPr lvl="1"/>
            <a:r>
              <a:rPr lang="en-US" dirty="0"/>
              <a:t>If so, which ones?</a:t>
            </a:r>
          </a:p>
        </p:txBody>
      </p:sp>
    </p:spTree>
    <p:extLst>
      <p:ext uri="{BB962C8B-B14F-4D97-AF65-F5344CB8AC3E}">
        <p14:creationId xmlns:p14="http://schemas.microsoft.com/office/powerpoint/2010/main" val="24094729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67" y="207833"/>
            <a:ext cx="8900333" cy="583406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0078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Initial Case Report (</a:t>
            </a:r>
            <a:r>
              <a:rPr lang="en-US" b="1" dirty="0" err="1">
                <a:solidFill>
                  <a:srgbClr val="0078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eICR</a:t>
            </a:r>
            <a:r>
              <a:rPr lang="en-US" b="1" dirty="0">
                <a:solidFill>
                  <a:srgbClr val="0078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Contents*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1F582-1FED-A843-9506-13A8426ECB94}"/>
              </a:ext>
            </a:extLst>
          </p:cNvPr>
          <p:cNvPicPr/>
          <p:nvPr/>
        </p:nvPicPr>
        <p:blipFill rotWithShape="1">
          <a:blip r:embed="rId3"/>
          <a:srcRect l="6842" t="9103" r="6666" b="7029"/>
          <a:stretch/>
        </p:blipFill>
        <p:spPr bwMode="auto">
          <a:xfrm>
            <a:off x="680530" y="991294"/>
            <a:ext cx="7782942" cy="38802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C3976-0216-2047-920D-DE86FADAEDFE}"/>
              </a:ext>
            </a:extLst>
          </p:cNvPr>
          <p:cNvSpPr txBox="1"/>
          <p:nvPr/>
        </p:nvSpPr>
        <p:spPr>
          <a:xfrm>
            <a:off x="680529" y="4843779"/>
            <a:ext cx="2484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82B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*CSTE Initial Case Report Task Force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0A8973-A0AE-3A42-B324-7A8D45BE947F}"/>
              </a:ext>
            </a:extLst>
          </p:cNvPr>
          <p:cNvSpPr/>
          <p:nvPr/>
        </p:nvSpPr>
        <p:spPr>
          <a:xfrm>
            <a:off x="244122" y="4443669"/>
            <a:ext cx="2768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>
                <a:solidFill>
                  <a:srgbClr val="082B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must exist in the EHR </a:t>
            </a:r>
          </a:p>
          <a:p>
            <a:pPr lvl="1"/>
            <a:r>
              <a:rPr lang="en-US" sz="1000" dirty="0">
                <a:solidFill>
                  <a:srgbClr val="082B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for all conditions in all jurisdictions</a:t>
            </a:r>
          </a:p>
        </p:txBody>
      </p:sp>
    </p:spTree>
    <p:extLst>
      <p:ext uri="{BB962C8B-B14F-4D97-AF65-F5344CB8AC3E}">
        <p14:creationId xmlns:p14="http://schemas.microsoft.com/office/powerpoint/2010/main" val="3770555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5731-99D7-4DAC-8B59-9B9B9898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C57F6-789A-4007-8398-9EB1CCF69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Are there data classes/elements in the USCDI that definitely won’t be needed for the HCV primary use case?</a:t>
            </a:r>
          </a:p>
          <a:p>
            <a:pPr lvl="1"/>
            <a:r>
              <a:rPr lang="en-US" dirty="0"/>
              <a:t>Assessment and plan of treatment, goals, unique device identifiers, etc.?</a:t>
            </a:r>
          </a:p>
          <a:p>
            <a:r>
              <a:rPr lang="en-US" dirty="0"/>
              <a:t>Would some of these likely be important under the supplemental use cases?</a:t>
            </a:r>
          </a:p>
          <a:p>
            <a:pPr lvl="1"/>
            <a:r>
              <a:rPr lang="en-US" dirty="0"/>
              <a:t>Immunizations, procedures, vital signs?</a:t>
            </a:r>
          </a:p>
        </p:txBody>
      </p:sp>
    </p:spTree>
    <p:extLst>
      <p:ext uri="{BB962C8B-B14F-4D97-AF65-F5344CB8AC3E}">
        <p14:creationId xmlns:p14="http://schemas.microsoft.com/office/powerpoint/2010/main" val="6056393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ED8515-8BE6-4DD9-A564-4D941551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(4)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9023B-E06F-45D1-A491-6A3EC5D163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the relevant authorities and reporting incentives (e.g., state, federal regs) to consider?</a:t>
            </a:r>
          </a:p>
          <a:p>
            <a:pPr lvl="1"/>
            <a:r>
              <a:rPr lang="en-US" dirty="0"/>
              <a:t>Do they vary by desired classes and elements from the USCDI?  </a:t>
            </a:r>
          </a:p>
          <a:p>
            <a:pPr lvl="2"/>
            <a:r>
              <a:rPr lang="en-US" dirty="0"/>
              <a:t>Or certain kinds of data captured within USCDI classes and elements (e.g., SUD)?</a:t>
            </a:r>
          </a:p>
          <a:p>
            <a:pPr lvl="1"/>
            <a:r>
              <a:rPr lang="en-US" dirty="0"/>
              <a:t>Do they vary by level of “level” and degree of aggregation?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5809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0E03-1E52-430C-8246-4329010D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72135"/>
          </a:xfrm>
        </p:spPr>
        <p:txBody>
          <a:bodyPr/>
          <a:lstStyle/>
          <a:p>
            <a:r>
              <a:rPr lang="en-US" sz="3200" dirty="0"/>
              <a:t>Agenda for Call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C1D6D-9227-4699-8E4D-08F4D47DF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53814"/>
            <a:ext cx="8229600" cy="3546749"/>
          </a:xfrm>
        </p:spPr>
        <p:txBody>
          <a:bodyPr/>
          <a:lstStyle/>
          <a:p>
            <a:r>
              <a:rPr lang="en-US" dirty="0"/>
              <a:t>Introductions (new members only)</a:t>
            </a:r>
          </a:p>
          <a:p>
            <a:r>
              <a:rPr lang="en-US" dirty="0"/>
              <a:t>Review proposed HCV use case goal and scope</a:t>
            </a:r>
          </a:p>
          <a:p>
            <a:r>
              <a:rPr lang="en-US" dirty="0"/>
              <a:t>Primary use case--key data elements</a:t>
            </a:r>
          </a:p>
          <a:p>
            <a:pPr lvl="1"/>
            <a:r>
              <a:rPr lang="en-US" dirty="0"/>
              <a:t>Mapping to USCDI</a:t>
            </a:r>
          </a:p>
          <a:p>
            <a:pPr lvl="2"/>
            <a:r>
              <a:rPr lang="en-US" dirty="0"/>
              <a:t>alignment, level of detail, gaps and potential alternative sources (e.g., </a:t>
            </a:r>
            <a:r>
              <a:rPr lang="en-US" dirty="0" err="1"/>
              <a:t>eICR</a:t>
            </a:r>
            <a:r>
              <a:rPr lang="en-US" dirty="0"/>
              <a:t>)</a:t>
            </a:r>
          </a:p>
          <a:p>
            <a:r>
              <a:rPr lang="en-US" dirty="0"/>
              <a:t>(Time Permitting) Relevant authorities for reporting</a:t>
            </a:r>
          </a:p>
          <a:p>
            <a:pPr lvl="1"/>
            <a:r>
              <a:rPr lang="en-US" dirty="0"/>
              <a:t>Alignment with USCDI</a:t>
            </a:r>
          </a:p>
          <a:p>
            <a:r>
              <a:rPr lang="en-US"/>
              <a:t>Next meeting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67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1D85-6806-4151-8B89-20BC57C9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C Use Case: Vision, Goals,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C32B1-DD3B-4A8D-9C2E-9CA469721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100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8186-6E15-47FC-9610-2444E989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Use Case: Proposed Primary Use Case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B9583-4C06-4CCE-9A82-3BA261E34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Primary Use Case Focus: Reporting priority* elements of HCV surveillance and care cascade to public health</a:t>
            </a:r>
          </a:p>
          <a:p>
            <a:pPr lvl="1"/>
            <a:r>
              <a:rPr lang="en-US" sz="1800" dirty="0"/>
              <a:t>Build on and extend </a:t>
            </a:r>
            <a:r>
              <a:rPr lang="en-US" sz="1800" dirty="0" err="1"/>
              <a:t>eICR</a:t>
            </a:r>
            <a:r>
              <a:rPr lang="en-US" sz="1800" dirty="0"/>
              <a:t> efforts and infrastructure where possible</a:t>
            </a:r>
          </a:p>
          <a:p>
            <a:r>
              <a:rPr lang="en-US" dirty="0"/>
              <a:t>Priority elements include:</a:t>
            </a:r>
          </a:p>
          <a:p>
            <a:pPr lvl="1"/>
            <a:r>
              <a:rPr lang="en-US" dirty="0"/>
              <a:t>Key steps along the care cascade</a:t>
            </a:r>
          </a:p>
          <a:p>
            <a:pPr lvl="1"/>
            <a:r>
              <a:rPr lang="en-US" dirty="0"/>
              <a:t>Patient level “risk” data needed to identify key populations</a:t>
            </a:r>
          </a:p>
        </p:txBody>
      </p:sp>
    </p:spTree>
    <p:extLst>
      <p:ext uri="{BB962C8B-B14F-4D97-AF65-F5344CB8AC3E}">
        <p14:creationId xmlns:p14="http://schemas.microsoft.com/office/powerpoint/2010/main" val="25131977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14AB-FCFD-4643-8E88-26FD9D8A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Use Case: Proposed Use Case Supplements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ECDA-1FC1-418A-8ECD-403184340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Case Supplement 1: </a:t>
            </a:r>
          </a:p>
          <a:p>
            <a:pPr lvl="1"/>
            <a:r>
              <a:rPr lang="en-US" dirty="0"/>
              <a:t>Convey core elements of HCV care cascade to clinical registries and HIEs to support population health management activities by healthcare providers and payers</a:t>
            </a:r>
          </a:p>
          <a:p>
            <a:r>
              <a:rPr lang="en-US" dirty="0"/>
              <a:t>Use Case Supplement 2: </a:t>
            </a:r>
          </a:p>
          <a:p>
            <a:pPr lvl="1"/>
            <a:r>
              <a:rPr lang="en-US" dirty="0"/>
              <a:t>Leverage reporting paths created under primary use case and supplemental case 1 to transfer additional data elements for research, augmented surveillance, and population health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87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C Use Case Primary Goal: Core Elements of Care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46" y="1111444"/>
            <a:ext cx="4453054" cy="3143250"/>
          </a:xfrm>
        </p:spPr>
        <p:txBody>
          <a:bodyPr/>
          <a:lstStyle/>
          <a:p>
            <a:r>
              <a:rPr lang="en-US" sz="2000" dirty="0"/>
              <a:t>HCV testing</a:t>
            </a:r>
          </a:p>
          <a:p>
            <a:pPr lvl="1"/>
            <a:r>
              <a:rPr lang="en-US" sz="1800" dirty="0"/>
              <a:t>Anti-HCV </a:t>
            </a:r>
          </a:p>
          <a:p>
            <a:pPr lvl="1"/>
            <a:r>
              <a:rPr lang="en-US" sz="1800" dirty="0"/>
              <a:t>HCV RNA</a:t>
            </a:r>
          </a:p>
          <a:p>
            <a:pPr lvl="1"/>
            <a:r>
              <a:rPr lang="en-US" sz="1800" dirty="0"/>
              <a:t>HCV genotype</a:t>
            </a:r>
          </a:p>
          <a:p>
            <a:r>
              <a:rPr lang="en-US" sz="2000" dirty="0"/>
              <a:t>Hepatitis C diagnosis</a:t>
            </a:r>
          </a:p>
          <a:p>
            <a:pPr lvl="1"/>
            <a:r>
              <a:rPr lang="en-US" sz="1800" dirty="0"/>
              <a:t>Acute vs. chronic</a:t>
            </a:r>
          </a:p>
          <a:p>
            <a:r>
              <a:rPr lang="en-US" sz="2000" dirty="0"/>
              <a:t>Treated</a:t>
            </a:r>
          </a:p>
          <a:p>
            <a:pPr lvl="1"/>
            <a:r>
              <a:rPr lang="en-US" sz="1800" dirty="0"/>
              <a:t>Prescribed direct acting antiviral</a:t>
            </a:r>
          </a:p>
          <a:p>
            <a:r>
              <a:rPr lang="en-US" sz="2000" dirty="0"/>
              <a:t>Cured (SVR)?</a:t>
            </a:r>
          </a:p>
          <a:p>
            <a:pPr lvl="1"/>
            <a:r>
              <a:rPr lang="en-US" sz="1800" dirty="0"/>
              <a:t>negative HCV RNA &gt; 3 months</a:t>
            </a:r>
            <a:r>
              <a:rPr lang="en-US" dirty="0"/>
              <a:t> after completing treatment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7463A3-79FA-4062-92D1-FD70029CD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244035"/>
              </p:ext>
            </p:extLst>
          </p:nvPr>
        </p:nvGraphicFramePr>
        <p:xfrm>
          <a:off x="4190214" y="12888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5469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983252-F924-4400-A758-357DBE9E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Patient Level Risk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EEAC83-E4C3-4A82-A784-EE2F90A4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Pregnancy status and (select) outcomes</a:t>
            </a:r>
          </a:p>
          <a:p>
            <a:pPr lvl="1"/>
            <a:r>
              <a:rPr lang="en-US" dirty="0"/>
              <a:t>Pregnancy status</a:t>
            </a:r>
          </a:p>
          <a:p>
            <a:pPr lvl="1"/>
            <a:r>
              <a:rPr lang="en-US" dirty="0"/>
              <a:t>Last menstrual period</a:t>
            </a:r>
          </a:p>
          <a:p>
            <a:pPr lvl="1"/>
            <a:r>
              <a:rPr lang="en-US" dirty="0"/>
              <a:t>Pregnancy outcome</a:t>
            </a:r>
          </a:p>
          <a:p>
            <a:pPr lvl="1"/>
            <a:r>
              <a:rPr lang="en-US" dirty="0"/>
              <a:t>Gestational age at outcome</a:t>
            </a:r>
          </a:p>
          <a:p>
            <a:pPr lvl="1"/>
            <a:r>
              <a:rPr lang="en-US" dirty="0"/>
              <a:t>Infant born with neonatal abstinence syndrome (NAS)*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611909-BE78-453E-8242-60D9E63DF3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Substance use and abuse, particularly injection drugs</a:t>
            </a:r>
          </a:p>
          <a:p>
            <a:pPr lvl="1"/>
            <a:r>
              <a:rPr lang="en-US" dirty="0"/>
              <a:t>Injected drugs (ever)</a:t>
            </a:r>
          </a:p>
          <a:p>
            <a:pPr lvl="1"/>
            <a:r>
              <a:rPr lang="en-US" dirty="0"/>
              <a:t>Current drug use (esp. opioids)</a:t>
            </a:r>
          </a:p>
          <a:p>
            <a:pPr lvl="1"/>
            <a:r>
              <a:rPr lang="en-US" dirty="0"/>
              <a:t>SUD/OUD diagnosis</a:t>
            </a:r>
          </a:p>
          <a:p>
            <a:pPr lvl="1"/>
            <a:r>
              <a:rPr lang="en-US" dirty="0"/>
              <a:t>MAT prescribed or administered</a:t>
            </a:r>
          </a:p>
        </p:txBody>
      </p:sp>
    </p:spTree>
    <p:extLst>
      <p:ext uri="{BB962C8B-B14F-4D97-AF65-F5344CB8AC3E}">
        <p14:creationId xmlns:p14="http://schemas.microsoft.com/office/powerpoint/2010/main" val="34124642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B8C1-AFE0-4F5F-B257-E1442F2A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Use Case and </a:t>
            </a:r>
            <a:r>
              <a:rPr lang="en-US" dirty="0">
                <a:sym typeface="Wingdings" panose="05000000000000000000" pitchFamily="2" charset="2"/>
              </a:rPr>
              <a:t>USCDI Cross-walk:</a:t>
            </a:r>
            <a:br>
              <a:rPr lang="en-US" dirty="0"/>
            </a:br>
            <a:r>
              <a:rPr lang="en-US" dirty="0"/>
              <a:t>Care Cascade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43D29-D040-4D2D-BEDE-37CE30CBB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Laboratory Tests</a:t>
            </a:r>
          </a:p>
          <a:p>
            <a:r>
              <a:rPr lang="en-US" dirty="0"/>
              <a:t>Laboratory Values/Results</a:t>
            </a:r>
          </a:p>
          <a:p>
            <a:r>
              <a:rPr lang="en-US" dirty="0"/>
              <a:t>Medications</a:t>
            </a:r>
          </a:p>
          <a:p>
            <a:r>
              <a:rPr lang="en-US" dirty="0"/>
              <a:t>Problems</a:t>
            </a:r>
          </a:p>
          <a:p>
            <a:r>
              <a:rPr lang="en-US" dirty="0"/>
              <a:t>Health Concerns ?</a:t>
            </a:r>
          </a:p>
          <a:p>
            <a:r>
              <a:rPr lang="en-US" dirty="0"/>
              <a:t>Clinical Notes</a:t>
            </a:r>
          </a:p>
          <a:p>
            <a:endParaRPr lang="en-US" dirty="0"/>
          </a:p>
          <a:p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728D7-8943-4A98-A401-5704100168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HCV Testing </a:t>
            </a:r>
          </a:p>
          <a:p>
            <a:pPr lvl="1"/>
            <a:r>
              <a:rPr lang="en-US" dirty="0"/>
              <a:t>Ab, RNA, genotype</a:t>
            </a:r>
          </a:p>
          <a:p>
            <a:r>
              <a:rPr lang="en-US" dirty="0"/>
              <a:t>HCV Diagnosis</a:t>
            </a:r>
          </a:p>
          <a:p>
            <a:pPr lvl="1"/>
            <a:r>
              <a:rPr lang="en-US" dirty="0"/>
              <a:t>Acute case--clinical criteria* </a:t>
            </a:r>
          </a:p>
          <a:p>
            <a:r>
              <a:rPr lang="en-US" dirty="0"/>
              <a:t>HCV Treatment</a:t>
            </a:r>
          </a:p>
          <a:p>
            <a:r>
              <a:rPr lang="en-US" dirty="0"/>
              <a:t>HCV Cure (SVR)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C4E87-B2B6-4F04-A5B1-84533F8DD0D1}"/>
              </a:ext>
            </a:extLst>
          </p:cNvPr>
          <p:cNvSpPr txBox="1"/>
          <p:nvPr/>
        </p:nvSpPr>
        <p:spPr>
          <a:xfrm>
            <a:off x="842555" y="4383523"/>
            <a:ext cx="720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*Jaundice,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OR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Peak elevated total bilirubin levels ≥ 3.0 mg/dL,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Peak elevated serum alanine aminotransferase (ALT) levels &gt;200 IU/L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4602BA-FF80-4A6C-89C3-B0689D2A3EBE}"/>
              </a:ext>
            </a:extLst>
          </p:cNvPr>
          <p:cNvCxnSpPr>
            <a:cxnSpLocks/>
          </p:cNvCxnSpPr>
          <p:nvPr/>
        </p:nvCxnSpPr>
        <p:spPr>
          <a:xfrm>
            <a:off x="3011714" y="1442361"/>
            <a:ext cx="219891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9179C6-15BC-4E9D-AFB3-F690A0DEEB7F}"/>
              </a:ext>
            </a:extLst>
          </p:cNvPr>
          <p:cNvCxnSpPr>
            <a:cxnSpLocks/>
          </p:cNvCxnSpPr>
          <p:nvPr/>
        </p:nvCxnSpPr>
        <p:spPr>
          <a:xfrm>
            <a:off x="4223657" y="1964876"/>
            <a:ext cx="986972" cy="1569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0EC57A-86D7-4474-B9B1-7D716102B058}"/>
              </a:ext>
            </a:extLst>
          </p:cNvPr>
          <p:cNvCxnSpPr>
            <a:cxnSpLocks/>
          </p:cNvCxnSpPr>
          <p:nvPr/>
        </p:nvCxnSpPr>
        <p:spPr>
          <a:xfrm>
            <a:off x="4223657" y="1964876"/>
            <a:ext cx="986972" cy="292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8A8B5B-189C-4DCE-9CD9-3FD213A4887B}"/>
              </a:ext>
            </a:extLst>
          </p:cNvPr>
          <p:cNvCxnSpPr>
            <a:cxnSpLocks/>
          </p:cNvCxnSpPr>
          <p:nvPr/>
        </p:nvCxnSpPr>
        <p:spPr>
          <a:xfrm>
            <a:off x="2471782" y="2327733"/>
            <a:ext cx="2796904" cy="734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A8884C-4BC3-4080-9336-54A02CE6CA61}"/>
              </a:ext>
            </a:extLst>
          </p:cNvPr>
          <p:cNvCxnSpPr>
            <a:cxnSpLocks/>
          </p:cNvCxnSpPr>
          <p:nvPr/>
        </p:nvCxnSpPr>
        <p:spPr>
          <a:xfrm flipV="1">
            <a:off x="2641600" y="2256971"/>
            <a:ext cx="2569029" cy="13988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5D1F5A-93DE-44BE-A086-33EAF65D614B}"/>
              </a:ext>
            </a:extLst>
          </p:cNvPr>
          <p:cNvCxnSpPr>
            <a:cxnSpLocks/>
          </p:cNvCxnSpPr>
          <p:nvPr/>
        </p:nvCxnSpPr>
        <p:spPr>
          <a:xfrm flipV="1">
            <a:off x="2155371" y="2256971"/>
            <a:ext cx="3055258" cy="492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D37C1D-9B16-420B-9FD6-FC956CDBC379}"/>
              </a:ext>
            </a:extLst>
          </p:cNvPr>
          <p:cNvCxnSpPr>
            <a:cxnSpLocks/>
          </p:cNvCxnSpPr>
          <p:nvPr/>
        </p:nvCxnSpPr>
        <p:spPr>
          <a:xfrm flipV="1">
            <a:off x="3178628" y="2206171"/>
            <a:ext cx="2032001" cy="98516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6797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D3C7-F771-487B-B44F-E7B44B09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Use Case and </a:t>
            </a:r>
            <a:r>
              <a:rPr lang="en-US" dirty="0">
                <a:sym typeface="Wingdings" panose="05000000000000000000" pitchFamily="2" charset="2"/>
              </a:rPr>
              <a:t>USCDI Cross-walk:</a:t>
            </a:r>
            <a:br>
              <a:rPr lang="en-US" dirty="0"/>
            </a:br>
            <a:r>
              <a:rPr lang="en-US" dirty="0"/>
              <a:t>Patient Identification and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399CF-9F9E-4B3D-BA48-E66D590A0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Demographics</a:t>
            </a:r>
          </a:p>
          <a:p>
            <a:pPr lvl="1"/>
            <a:r>
              <a:rPr lang="en-US" dirty="0"/>
              <a:t>Name, sex, DOB, address, phone, lang. </a:t>
            </a:r>
            <a:r>
              <a:rPr lang="en-US" dirty="0" err="1"/>
              <a:t>pref</a:t>
            </a:r>
            <a:r>
              <a:rPr lang="en-US" dirty="0"/>
              <a:t>, etc.</a:t>
            </a:r>
          </a:p>
          <a:p>
            <a:r>
              <a:rPr lang="en-US" dirty="0"/>
              <a:t>Medications</a:t>
            </a:r>
          </a:p>
          <a:p>
            <a:r>
              <a:rPr lang="en-US" dirty="0"/>
              <a:t>Problems</a:t>
            </a:r>
          </a:p>
          <a:p>
            <a:r>
              <a:rPr lang="en-US" dirty="0"/>
              <a:t>Health Concerns ?</a:t>
            </a:r>
          </a:p>
          <a:p>
            <a:r>
              <a:rPr lang="en-US" dirty="0"/>
              <a:t>Clinical Notes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8B510-1193-4DFC-8776-5214D972B1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Patient Identifying Info</a:t>
            </a:r>
          </a:p>
          <a:p>
            <a:pPr lvl="1"/>
            <a:r>
              <a:rPr lang="en-US" dirty="0"/>
              <a:t>Name, address, etc.</a:t>
            </a:r>
          </a:p>
          <a:p>
            <a:r>
              <a:rPr lang="en-US" dirty="0"/>
              <a:t>Patient Demographics</a:t>
            </a:r>
          </a:p>
          <a:p>
            <a:pPr lvl="1"/>
            <a:r>
              <a:rPr lang="en-US" dirty="0"/>
              <a:t>Age, sex, race/ethnicity, etc.</a:t>
            </a:r>
          </a:p>
          <a:p>
            <a:r>
              <a:rPr lang="en-US" dirty="0"/>
              <a:t>Pregnancy </a:t>
            </a:r>
          </a:p>
          <a:p>
            <a:pPr lvl="1"/>
            <a:r>
              <a:rPr lang="en-US" dirty="0"/>
              <a:t>Status, outcomes</a:t>
            </a:r>
          </a:p>
          <a:p>
            <a:r>
              <a:rPr lang="en-US" dirty="0"/>
              <a:t>SUD (esp. injecting drugs)</a:t>
            </a:r>
          </a:p>
          <a:p>
            <a:pPr lvl="1"/>
            <a:r>
              <a:rPr lang="en-US" dirty="0"/>
              <a:t>Behavior, diagnosis, treatment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6DF3A7-5275-4337-9D25-50E00E495EDB}"/>
              </a:ext>
            </a:extLst>
          </p:cNvPr>
          <p:cNvCxnSpPr>
            <a:cxnSpLocks/>
          </p:cNvCxnSpPr>
          <p:nvPr/>
        </p:nvCxnSpPr>
        <p:spPr>
          <a:xfrm>
            <a:off x="3728545" y="1442361"/>
            <a:ext cx="14820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970192-C801-4C47-881D-7368F8DB7252}"/>
              </a:ext>
            </a:extLst>
          </p:cNvPr>
          <p:cNvCxnSpPr>
            <a:cxnSpLocks/>
          </p:cNvCxnSpPr>
          <p:nvPr/>
        </p:nvCxnSpPr>
        <p:spPr>
          <a:xfrm>
            <a:off x="3728545" y="1457943"/>
            <a:ext cx="1482084" cy="7492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E30DE0-DAA6-4063-BADC-870473BCA271}"/>
              </a:ext>
            </a:extLst>
          </p:cNvPr>
          <p:cNvCxnSpPr>
            <a:cxnSpLocks/>
          </p:cNvCxnSpPr>
          <p:nvPr/>
        </p:nvCxnSpPr>
        <p:spPr>
          <a:xfrm>
            <a:off x="2483570" y="2587332"/>
            <a:ext cx="2727059" cy="1227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039E90-36B8-471E-8147-08E810465B69}"/>
              </a:ext>
            </a:extLst>
          </p:cNvPr>
          <p:cNvCxnSpPr>
            <a:cxnSpLocks/>
          </p:cNvCxnSpPr>
          <p:nvPr/>
        </p:nvCxnSpPr>
        <p:spPr>
          <a:xfrm>
            <a:off x="2137954" y="2995264"/>
            <a:ext cx="3072675" cy="8199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A45152-ADE5-4B25-8534-4688113B82D9}"/>
              </a:ext>
            </a:extLst>
          </p:cNvPr>
          <p:cNvCxnSpPr>
            <a:cxnSpLocks/>
          </p:cNvCxnSpPr>
          <p:nvPr/>
        </p:nvCxnSpPr>
        <p:spPr>
          <a:xfrm>
            <a:off x="2632841" y="3909666"/>
            <a:ext cx="25777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005EDB-C164-4BC3-ADEC-1E372A28E598}"/>
              </a:ext>
            </a:extLst>
          </p:cNvPr>
          <p:cNvCxnSpPr>
            <a:cxnSpLocks/>
          </p:cNvCxnSpPr>
          <p:nvPr/>
        </p:nvCxnSpPr>
        <p:spPr>
          <a:xfrm>
            <a:off x="3161486" y="3428816"/>
            <a:ext cx="2049143" cy="38643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F03467-9FB3-41A5-A8E8-88CF9C715683}"/>
              </a:ext>
            </a:extLst>
          </p:cNvPr>
          <p:cNvCxnSpPr>
            <a:cxnSpLocks/>
          </p:cNvCxnSpPr>
          <p:nvPr/>
        </p:nvCxnSpPr>
        <p:spPr>
          <a:xfrm>
            <a:off x="2137954" y="2997708"/>
            <a:ext cx="3072675" cy="6080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3A8E28-7E4A-42A0-88F9-39CFF75734D8}"/>
              </a:ext>
            </a:extLst>
          </p:cNvPr>
          <p:cNvCxnSpPr>
            <a:cxnSpLocks/>
          </p:cNvCxnSpPr>
          <p:nvPr/>
        </p:nvCxnSpPr>
        <p:spPr>
          <a:xfrm flipV="1">
            <a:off x="2632841" y="3058510"/>
            <a:ext cx="2577788" cy="851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387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80B11AB954C44BB2ADB61C885D152" ma:contentTypeVersion="14" ma:contentTypeDescription="Create a new document." ma:contentTypeScope="" ma:versionID="5dd3de489e44c1ed33aaaf88f200c27b">
  <xsd:schema xmlns:xsd="http://www.w3.org/2001/XMLSchema" xmlns:xs="http://www.w3.org/2001/XMLSchema" xmlns:p="http://schemas.microsoft.com/office/2006/metadata/properties" xmlns:ns1="http://schemas.microsoft.com/sharepoint/v3" xmlns:ns3="86765d95-7958-4d60-b35d-769de0760221" xmlns:ns4="dde2d2aa-043b-4580-afc4-8c4886710735" targetNamespace="http://schemas.microsoft.com/office/2006/metadata/properties" ma:root="true" ma:fieldsID="7586c35348f517c20dbbf1b9ae8f1eb9" ns1:_="" ns3:_="" ns4:_="">
    <xsd:import namespace="http://schemas.microsoft.com/sharepoint/v3"/>
    <xsd:import namespace="86765d95-7958-4d60-b35d-769de0760221"/>
    <xsd:import namespace="dde2d2aa-043b-4580-afc4-8c48867107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65d95-7958-4d60-b35d-769de0760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2d2aa-043b-4580-afc4-8c4886710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2965F-3F4C-48AE-B70C-CB8CEDD1B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B4C85D-8824-4F0E-BE5C-49A74A7688B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A7120B3-89FF-46FB-859D-0EC027501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765d95-7958-4d60-b35d-769de0760221"/>
    <ds:schemaRef ds:uri="dde2d2aa-043b-4580-afc4-8c4886710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9653</TotalTime>
  <Words>814</Words>
  <Application>Microsoft Office PowerPoint</Application>
  <PresentationFormat>On-screen Show (16:9)</PresentationFormat>
  <Paragraphs>111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Courier New</vt:lpstr>
      <vt:lpstr>Calibri</vt:lpstr>
      <vt:lpstr>Arial</vt:lpstr>
      <vt:lpstr>Wingdings</vt:lpstr>
      <vt:lpstr>Myriad Web Pro</vt:lpstr>
      <vt:lpstr>NCEH_ATSDR_combined</vt:lpstr>
      <vt:lpstr>Making EHR Data More Available for Research and Public Health – Hepatitis C Use Case</vt:lpstr>
      <vt:lpstr>Agenda for Call</vt:lpstr>
      <vt:lpstr>Hepatitis C Use Case: Vision, Goals, Scope</vt:lpstr>
      <vt:lpstr>HCV Use Case: Proposed Primary Use Case </vt:lpstr>
      <vt:lpstr>HCV Use Case: Proposed Use Case Supplements</vt:lpstr>
      <vt:lpstr>Hepatitis C Use Case Primary Goal: Core Elements of Care Cascade</vt:lpstr>
      <vt:lpstr>Prioritized Patient Level Risk Data</vt:lpstr>
      <vt:lpstr>Primary Use Case and USCDI Cross-walk: Care Cascade Elements</vt:lpstr>
      <vt:lpstr>Primary Use Case and USCDI Cross-walk: Patient Identification and Risk</vt:lpstr>
      <vt:lpstr>Discussion Questions</vt:lpstr>
      <vt:lpstr>Discussion Questions (2)</vt:lpstr>
      <vt:lpstr>Electronic Initial Case Report (eICR) Contents*</vt:lpstr>
      <vt:lpstr>Discussion Questions (3)</vt:lpstr>
      <vt:lpstr>Discussion Questions (4)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Becky Angeles</cp:lastModifiedBy>
  <cp:revision>222</cp:revision>
  <dcterms:created xsi:type="dcterms:W3CDTF">2011-03-17T17:43:16Z</dcterms:created>
  <dcterms:modified xsi:type="dcterms:W3CDTF">2020-01-31T21:13:03Z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0x010100B0280B11AB954C44BB2ADB61C885D152</vt:lpwstr>
  </property>
</Properties>
</file>