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6"/>
  </p:notesMasterIdLst>
  <p:sldIdLst>
    <p:sldId id="303" r:id="rId2"/>
    <p:sldId id="284" r:id="rId3"/>
    <p:sldId id="321" r:id="rId4"/>
    <p:sldId id="318" r:id="rId5"/>
    <p:sldId id="319" r:id="rId6"/>
    <p:sldId id="340" r:id="rId7"/>
    <p:sldId id="341" r:id="rId8"/>
    <p:sldId id="342" r:id="rId9"/>
    <p:sldId id="343" r:id="rId10"/>
    <p:sldId id="344" r:id="rId11"/>
    <p:sldId id="345" r:id="rId12"/>
    <p:sldId id="355" r:id="rId13"/>
    <p:sldId id="354" r:id="rId14"/>
    <p:sldId id="347" r:id="rId15"/>
    <p:sldId id="348" r:id="rId16"/>
    <p:sldId id="351" r:id="rId17"/>
    <p:sldId id="349" r:id="rId18"/>
    <p:sldId id="352" r:id="rId19"/>
    <p:sldId id="350" r:id="rId20"/>
    <p:sldId id="353" r:id="rId21"/>
    <p:sldId id="332" r:id="rId22"/>
    <p:sldId id="329" r:id="rId23"/>
    <p:sldId id="330" r:id="rId24"/>
    <p:sldId id="33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cky Angeles" initials="BA" lastIdx="6" clrIdx="0">
    <p:extLst>
      <p:ext uri="{19B8F6BF-5375-455C-9EA6-DF929625EA0E}">
        <p15:presenceInfo xmlns:p15="http://schemas.microsoft.com/office/powerpoint/2012/main" userId="2495d70db3445b8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D7E0"/>
    <a:srgbClr val="EBEC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54" autoAdjust="0"/>
    <p:restoredTop sz="85774" autoAdjust="0"/>
  </p:normalViewPr>
  <p:slideViewPr>
    <p:cSldViewPr>
      <p:cViewPr varScale="1">
        <p:scale>
          <a:sx n="75" d="100"/>
          <a:sy n="75" d="100"/>
        </p:scale>
        <p:origin x="1555" y="43"/>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2-21T14:11:15.578" idx="5">
    <p:pos x="2931" y="1421"/>
    <p:text>Discussion was left open as to what was meant by researchers (PCORTF) - this will be fleshed out in upcoming artifacts.</p:text>
    <p:extLst>
      <p:ext uri="{C676402C-5697-4E1C-873F-D02D1690AC5C}">
        <p15:threadingInfo xmlns:p15="http://schemas.microsoft.com/office/powerpoint/2012/main" timeZoneBias="360"/>
      </p:ext>
    </p:extLst>
  </p:cm>
  <p:cm authorId="1" dt="2020-02-21T14:12:46.322" idx="6">
    <p:pos x="1101" y="3725"/>
    <p:text>Need a concise way to represent these concepts.</p:text>
    <p:extLst>
      <p:ext uri="{C676402C-5697-4E1C-873F-D02D1690AC5C}">
        <p15:threadingInfo xmlns:p15="http://schemas.microsoft.com/office/powerpoint/2012/main" timeZoneBias="3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60CF95-AD0F-41F1-B69E-82FE626831F4}" type="datetimeFigureOut">
              <a:rPr lang="en-US" smtClean="0"/>
              <a:t>2/21/2020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F1C4AD-94D7-443E-B114-F0C84C8F8D87}" type="slidenum">
              <a:rPr lang="en-US" smtClean="0"/>
              <a:t>‹#›</a:t>
            </a:fld>
            <a:endParaRPr lang="en-US" dirty="0"/>
          </a:p>
        </p:txBody>
      </p:sp>
    </p:spTree>
    <p:extLst>
      <p:ext uri="{BB962C8B-B14F-4D97-AF65-F5344CB8AC3E}">
        <p14:creationId xmlns:p14="http://schemas.microsoft.com/office/powerpoint/2010/main" val="1458487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 Are there certain lab orders that will trigger the reporting of Hep C? John – Lab orders are included for eICR for suspect conditions – not specifically used for Hep C.</a:t>
            </a:r>
          </a:p>
          <a:p>
            <a:r>
              <a:rPr lang="en-US" dirty="0"/>
              <a:t>Floyd: What codes will be used? John: state and jurisdictions have a set of trigger codes for Hep C that will be used to generate eICRs. </a:t>
            </a:r>
          </a:p>
          <a:p>
            <a:r>
              <a:rPr lang="en-US" dirty="0"/>
              <a:t>Trigger codes and rules are shared on the EHR platform. What about a </a:t>
            </a:r>
            <a:r>
              <a:rPr lang="en-US" dirty="0" err="1"/>
              <a:t>snomed</a:t>
            </a:r>
            <a:r>
              <a:rPr lang="en-US" dirty="0"/>
              <a:t> finding code (a human interpretation) – how is that mapped or turned into a lab (LOINC) trigger code? In eICR, either of those codes could be sent to a rules platform which would trigger a report.</a:t>
            </a:r>
          </a:p>
        </p:txBody>
      </p:sp>
      <p:sp>
        <p:nvSpPr>
          <p:cNvPr id="4" name="Slide Number Placeholder 3"/>
          <p:cNvSpPr>
            <a:spLocks noGrp="1"/>
          </p:cNvSpPr>
          <p:nvPr>
            <p:ph type="sldNum" sz="quarter" idx="5"/>
          </p:nvPr>
        </p:nvSpPr>
        <p:spPr/>
        <p:txBody>
          <a:bodyPr/>
          <a:lstStyle/>
          <a:p>
            <a:fld id="{1FF1C4AD-94D7-443E-B114-F0C84C8F8D87}" type="slidenum">
              <a:rPr lang="en-US" smtClean="0"/>
              <a:t>7</a:t>
            </a:fld>
            <a:endParaRPr lang="en-US" dirty="0"/>
          </a:p>
        </p:txBody>
      </p:sp>
    </p:spTree>
    <p:extLst>
      <p:ext uri="{BB962C8B-B14F-4D97-AF65-F5344CB8AC3E}">
        <p14:creationId xmlns:p14="http://schemas.microsoft.com/office/powerpoint/2010/main" val="12758918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Are we seeing any movement towards sharing data between pharmacies and providers, such that a “pick up” (vs. “prescribed) trigger is worth considering?  Perhaps as part of a trigger hierarchy that says 1. Rx pick up within X days of order, else 2. Rx order?</a:t>
            </a:r>
            <a:endParaRPr lang="en-US" dirty="0"/>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18</a:t>
            </a:fld>
            <a:endParaRPr lang="en-US" dirty="0"/>
          </a:p>
        </p:txBody>
      </p:sp>
    </p:spTree>
    <p:extLst>
      <p:ext uri="{BB962C8B-B14F-4D97-AF65-F5344CB8AC3E}">
        <p14:creationId xmlns:p14="http://schemas.microsoft.com/office/powerpoint/2010/main" val="3032512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19</a:t>
            </a:fld>
            <a:endParaRPr lang="en-US" dirty="0"/>
          </a:p>
        </p:txBody>
      </p:sp>
    </p:spTree>
    <p:extLst>
      <p:ext uri="{BB962C8B-B14F-4D97-AF65-F5344CB8AC3E}">
        <p14:creationId xmlns:p14="http://schemas.microsoft.com/office/powerpoint/2010/main" val="21438941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20</a:t>
            </a:fld>
            <a:endParaRPr lang="en-US" dirty="0"/>
          </a:p>
        </p:txBody>
      </p:sp>
    </p:spTree>
    <p:extLst>
      <p:ext uri="{BB962C8B-B14F-4D97-AF65-F5344CB8AC3E}">
        <p14:creationId xmlns:p14="http://schemas.microsoft.com/office/powerpoint/2010/main" val="28322301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Could we add to the Problem statement that data isn't available to PH because of  </a:t>
            </a:r>
            <a:r>
              <a:rPr lang="en-US" dirty="0" err="1"/>
              <a:t>currentl</a:t>
            </a:r>
            <a:r>
              <a:rPr lang="en-US" dirty="0"/>
              <a:t> limitations in interoperability? standards + Implementation</a:t>
            </a:r>
          </a:p>
        </p:txBody>
      </p:sp>
      <p:sp>
        <p:nvSpPr>
          <p:cNvPr id="4" name="Slide Number Placeholder 3"/>
          <p:cNvSpPr>
            <a:spLocks noGrp="1"/>
          </p:cNvSpPr>
          <p:nvPr>
            <p:ph type="sldNum" sz="quarter" idx="5"/>
          </p:nvPr>
        </p:nvSpPr>
        <p:spPr/>
        <p:txBody>
          <a:bodyPr/>
          <a:lstStyle/>
          <a:p>
            <a:fld id="{1FF1C4AD-94D7-443E-B114-F0C84C8F8D87}" type="slidenum">
              <a:rPr lang="en-US" smtClean="0"/>
              <a:t>8</a:t>
            </a:fld>
            <a:endParaRPr lang="en-US" dirty="0"/>
          </a:p>
        </p:txBody>
      </p:sp>
    </p:spTree>
    <p:extLst>
      <p:ext uri="{BB962C8B-B14F-4D97-AF65-F5344CB8AC3E}">
        <p14:creationId xmlns:p14="http://schemas.microsoft.com/office/powerpoint/2010/main" val="561857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Starting point is the EHR and endpoints could be research networks or public health (it doesn’t have to go to PH first). </a:t>
            </a:r>
          </a:p>
          <a:p>
            <a:r>
              <a:rPr lang="en-US" dirty="0"/>
              <a:t>Steve – opening the door past PH would include patient consent (this will be covered in Technical WG). The appropriate legal authorities would be involved depending on the endpoint (IRB, etc.)</a:t>
            </a:r>
          </a:p>
          <a:p>
            <a:endParaRPr lang="en-US" dirty="0"/>
          </a:p>
          <a:p>
            <a:r>
              <a:rPr lang="en-US" dirty="0"/>
              <a:t>Does public health programs include quality improvement programs? Primary use case is PHA and programs. Supplement 2 is researchers. </a:t>
            </a:r>
          </a:p>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9</a:t>
            </a:fld>
            <a:endParaRPr lang="en-US" dirty="0"/>
          </a:p>
        </p:txBody>
      </p:sp>
    </p:spTree>
    <p:extLst>
      <p:ext uri="{BB962C8B-B14F-4D97-AF65-F5344CB8AC3E}">
        <p14:creationId xmlns:p14="http://schemas.microsoft.com/office/powerpoint/2010/main" val="2025064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Bullet 1 - Flag driver: Patient X’s birthday makes him/her eligible for one time/lifetime screening, as recommended by USPSTF and CDC, and EHR has no record of Patient X ever having previously received an HCV test. Aaron: </a:t>
            </a:r>
            <a:r>
              <a:rPr lang="en-US" sz="1200" kern="1200" dirty="0">
                <a:solidFill>
                  <a:schemeClr val="tx1"/>
                </a:solidFill>
                <a:effectLst/>
                <a:latin typeface="+mn-lt"/>
                <a:ea typeface="+mn-ea"/>
                <a:cs typeface="+mn-cs"/>
              </a:rPr>
              <a:t>CDC and USPSTF will recommend 1 time screening for all persons 18 years and older, the guideline will be published in 1-2 months</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sz="1200" kern="1200" dirty="0">
                <a:solidFill>
                  <a:schemeClr val="tx1"/>
                </a:solidFill>
                <a:effectLst/>
                <a:latin typeface="+mn-lt"/>
                <a:ea typeface="+mn-ea"/>
                <a:cs typeface="+mn-cs"/>
              </a:rPr>
              <a:t>Preconditions: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Patient is seen by a physician, a HCV series of lab tests are done, and the results are positive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Lab results come back in discrete data elements that are ingested into the EHR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12</a:t>
            </a:fld>
            <a:endParaRPr lang="en-US" dirty="0"/>
          </a:p>
        </p:txBody>
      </p:sp>
    </p:spTree>
    <p:extLst>
      <p:ext uri="{BB962C8B-B14F-4D97-AF65-F5344CB8AC3E}">
        <p14:creationId xmlns:p14="http://schemas.microsoft.com/office/powerpoint/2010/main" val="2495071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13</a:t>
            </a:fld>
            <a:endParaRPr lang="en-US" dirty="0"/>
          </a:p>
        </p:txBody>
      </p:sp>
    </p:spTree>
    <p:extLst>
      <p:ext uri="{BB962C8B-B14F-4D97-AF65-F5344CB8AC3E}">
        <p14:creationId xmlns:p14="http://schemas.microsoft.com/office/powerpoint/2010/main" val="3782831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indent="0">
              <a:buNone/>
            </a:pPr>
            <a:r>
              <a:rPr lang="en-US" sz="1200" dirty="0"/>
              <a:t>Assumptions: Patient will be referred to a treatment specialist within the same system (using same EHR) – what data points are needed at diagnosis that must be sent along to treating provider</a:t>
            </a:r>
          </a:p>
          <a:p>
            <a:pPr marL="0" indent="0">
              <a:buNone/>
            </a:pPr>
            <a:r>
              <a:rPr lang="en-US" sz="1200" dirty="0"/>
              <a:t> </a:t>
            </a:r>
          </a:p>
          <a:p>
            <a:pPr marL="0" indent="0">
              <a:buNone/>
            </a:pPr>
            <a:r>
              <a:rPr lang="en-US" sz="1200" dirty="0"/>
              <a:t>Alternate flow: Might want to branch this to a treatment doctor in a different system (where the data isn’t in the same system) what we need to figure out here is the data access, the data points, provenance and security.</a:t>
            </a:r>
          </a:p>
          <a:p>
            <a:pPr marL="0" indent="0">
              <a:buNone/>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Questions for Hep C group: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Would all these pretreatment test results be “swept into” registry as they’re received?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Or would they be submitted/swept up in bulk (e.g., after all recommended diagnostic testing completed ?)  </a:t>
            </a:r>
            <a:endParaRPr lang="en-US" sz="1200" dirty="0"/>
          </a:p>
          <a:p>
            <a:pPr marL="0" indent="0">
              <a:buNone/>
            </a:pPr>
            <a:r>
              <a:rPr lang="en-US" sz="1200" dirty="0"/>
              <a:t> </a:t>
            </a:r>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14</a:t>
            </a:fld>
            <a:endParaRPr lang="en-US" dirty="0"/>
          </a:p>
        </p:txBody>
      </p:sp>
    </p:spTree>
    <p:extLst>
      <p:ext uri="{BB962C8B-B14F-4D97-AF65-F5344CB8AC3E}">
        <p14:creationId xmlns:p14="http://schemas.microsoft.com/office/powerpoint/2010/main" val="33197205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indent="0">
              <a:buNone/>
            </a:pPr>
            <a:r>
              <a:rPr lang="en-US" dirty="0"/>
              <a:t>Question for eCR: </a:t>
            </a:r>
          </a:p>
          <a:p>
            <a:pPr marL="0" indent="0">
              <a:buFont typeface="Arial" panose="020B0604020202020204" pitchFamily="34" charset="0"/>
              <a:buNone/>
            </a:pPr>
            <a:r>
              <a:rPr lang="en-US" sz="1200" kern="1200" dirty="0">
                <a:solidFill>
                  <a:schemeClr val="tx1"/>
                </a:solidFill>
                <a:effectLst/>
                <a:latin typeface="+mn-lt"/>
                <a:ea typeface="+mn-ea"/>
                <a:cs typeface="+mn-cs"/>
              </a:rPr>
              <a:t>Would receipt of genotype results trigger a new eCR report?  Or update to case report?</a:t>
            </a:r>
          </a:p>
          <a:p>
            <a:pPr marL="0" indent="0">
              <a:buFont typeface="Arial" panose="020B0604020202020204" pitchFamily="34" charset="0"/>
              <a:buNone/>
            </a:pPr>
            <a:endParaRPr lang="en-US" sz="1200" kern="1200" dirty="0">
              <a:solidFill>
                <a:schemeClr val="tx1"/>
              </a:solidFill>
              <a:effectLst/>
              <a:latin typeface="+mn-lt"/>
              <a:ea typeface="+mn-ea"/>
              <a:cs typeface="+mn-cs"/>
            </a:endParaRPr>
          </a:p>
          <a:p>
            <a:pPr marL="0" indent="0">
              <a:buFont typeface="Arial" panose="020B0604020202020204" pitchFamily="34" charset="0"/>
              <a:buNone/>
            </a:pPr>
            <a:r>
              <a:rPr lang="en-US" sz="1200" kern="1200" dirty="0">
                <a:solidFill>
                  <a:schemeClr val="tx1"/>
                </a:solidFill>
                <a:effectLst/>
                <a:latin typeface="+mn-lt"/>
                <a:ea typeface="+mn-ea"/>
                <a:cs typeface="+mn-cs"/>
              </a:rPr>
              <a:t>Question for Supplemental 1 (Care Cascade): </a:t>
            </a:r>
          </a:p>
          <a:p>
            <a:pPr marL="0" indent="0">
              <a:buFont typeface="Arial" panose="020B0604020202020204" pitchFamily="34" charset="0"/>
              <a:buNone/>
            </a:pPr>
            <a:r>
              <a:rPr lang="en-US" sz="1200" kern="1200" dirty="0">
                <a:solidFill>
                  <a:schemeClr val="tx1"/>
                </a:solidFill>
                <a:effectLst/>
                <a:latin typeface="+mn-lt"/>
                <a:ea typeface="+mn-ea"/>
                <a:cs typeface="+mn-cs"/>
              </a:rPr>
              <a:t>Would all these pretreatment test results be “swept into” registry as they’re received?  Or would they be submitted/swept up in bulk (e.g., after all recommended diagnostic testing completed?</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15</a:t>
            </a:fld>
            <a:endParaRPr lang="en-US" dirty="0"/>
          </a:p>
        </p:txBody>
      </p:sp>
    </p:spTree>
    <p:extLst>
      <p:ext uri="{BB962C8B-B14F-4D97-AF65-F5344CB8AC3E}">
        <p14:creationId xmlns:p14="http://schemas.microsoft.com/office/powerpoint/2010/main" val="29867071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indent="0">
              <a:buNone/>
            </a:pPr>
            <a:r>
              <a:rPr lang="en-US" dirty="0"/>
              <a:t>Question for eCR: </a:t>
            </a:r>
          </a:p>
          <a:p>
            <a:pPr marL="0" indent="0">
              <a:buFont typeface="Arial" panose="020B0604020202020204" pitchFamily="34" charset="0"/>
              <a:buNone/>
            </a:pPr>
            <a:r>
              <a:rPr lang="en-US" sz="1200" kern="1200" dirty="0">
                <a:solidFill>
                  <a:schemeClr val="tx1"/>
                </a:solidFill>
                <a:effectLst/>
                <a:latin typeface="+mn-lt"/>
                <a:ea typeface="+mn-ea"/>
                <a:cs typeface="+mn-cs"/>
              </a:rPr>
              <a:t>Would receipt of genotype results trigger a new eCR report?  Or update to case report?</a:t>
            </a:r>
          </a:p>
          <a:p>
            <a:pPr marL="0" indent="0">
              <a:buFont typeface="Arial" panose="020B0604020202020204" pitchFamily="34" charset="0"/>
              <a:buNone/>
            </a:pPr>
            <a:endParaRPr lang="en-US" sz="1200" kern="1200" dirty="0">
              <a:solidFill>
                <a:schemeClr val="tx1"/>
              </a:solidFill>
              <a:effectLst/>
              <a:latin typeface="+mn-lt"/>
              <a:ea typeface="+mn-ea"/>
              <a:cs typeface="+mn-cs"/>
            </a:endParaRPr>
          </a:p>
          <a:p>
            <a:pPr marL="0" indent="0">
              <a:buFont typeface="Arial" panose="020B0604020202020204" pitchFamily="34" charset="0"/>
              <a:buNone/>
            </a:pPr>
            <a:r>
              <a:rPr lang="en-US" sz="1200" kern="1200" dirty="0">
                <a:solidFill>
                  <a:schemeClr val="tx1"/>
                </a:solidFill>
                <a:effectLst/>
                <a:latin typeface="+mn-lt"/>
                <a:ea typeface="+mn-ea"/>
                <a:cs typeface="+mn-cs"/>
              </a:rPr>
              <a:t>Question for Supplemental 1 (Care Cascade): </a:t>
            </a:r>
          </a:p>
          <a:p>
            <a:pPr marL="0" indent="0">
              <a:buFont typeface="Arial" panose="020B0604020202020204" pitchFamily="34" charset="0"/>
              <a:buNone/>
            </a:pPr>
            <a:r>
              <a:rPr lang="en-US" sz="1200" kern="1200" dirty="0">
                <a:solidFill>
                  <a:schemeClr val="tx1"/>
                </a:solidFill>
                <a:effectLst/>
                <a:latin typeface="+mn-lt"/>
                <a:ea typeface="+mn-ea"/>
                <a:cs typeface="+mn-cs"/>
              </a:rPr>
              <a:t>Would all these pretreatment test results be “swept into” registry as they’re received?  Or would they be submitted/swept up in bulk (e.g., after all recommended diagnostic testing completed?</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16</a:t>
            </a:fld>
            <a:endParaRPr lang="en-US" dirty="0"/>
          </a:p>
        </p:txBody>
      </p:sp>
    </p:spTree>
    <p:extLst>
      <p:ext uri="{BB962C8B-B14F-4D97-AF65-F5344CB8AC3E}">
        <p14:creationId xmlns:p14="http://schemas.microsoft.com/office/powerpoint/2010/main" val="11671323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Question for underlined text:  How is this usually sequenced (for example, maybe doc sends RX to pharmacy at same time he completes PA paperwork, and then pharmacy only fills when it receives authorization from insurer?)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17</a:t>
            </a:fld>
            <a:endParaRPr lang="en-US" dirty="0"/>
          </a:p>
        </p:txBody>
      </p:sp>
    </p:spTree>
    <p:extLst>
      <p:ext uri="{BB962C8B-B14F-4D97-AF65-F5344CB8AC3E}">
        <p14:creationId xmlns:p14="http://schemas.microsoft.com/office/powerpoint/2010/main" val="581893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Ref idx="1001">
        <a:schemeClr val="bg1"/>
      </p:bgRef>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Title 6"/>
          <p:cNvSpPr>
            <a:spLocks noGrp="1"/>
          </p:cNvSpPr>
          <p:nvPr>
            <p:ph type="title"/>
          </p:nvPr>
        </p:nvSpPr>
        <p:spPr>
          <a:xfrm>
            <a:off x="457200" y="457200"/>
            <a:ext cx="8229600" cy="533400"/>
          </a:xfrm>
        </p:spPr>
        <p:txBody>
          <a:bodyPr/>
          <a:lstStyle>
            <a:lvl1pPr>
              <a:defRPr sz="3200" baseline="0"/>
            </a:lvl1pPr>
          </a:lstStyle>
          <a:p>
            <a:r>
              <a:rPr lang="en-US" dirty="0"/>
              <a:t>Click to edit Master title style</a:t>
            </a:r>
          </a:p>
        </p:txBody>
      </p:sp>
    </p:spTree>
    <p:extLst>
      <p:ext uri="{BB962C8B-B14F-4D97-AF65-F5344CB8AC3E}">
        <p14:creationId xmlns:p14="http://schemas.microsoft.com/office/powerpoint/2010/main" val="52362103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a:spLocks/>
          </p:cNvSpPr>
          <p:nvPr/>
        </p:nvSpPr>
        <p:spPr bwMode="auto">
          <a:xfrm rot="420000" flipV="1">
            <a:off x="3165475" y="1108075"/>
            <a:ext cx="5257800" cy="4114800"/>
          </a:xfrm>
          <a:custGeom>
            <a:avLst/>
            <a:gdLst>
              <a:gd name="T0" fmla="*/ 0 w 5257800"/>
              <a:gd name="T1" fmla="*/ 0 h 4114800"/>
              <a:gd name="T2" fmla="*/ 5107772 w 5257800"/>
              <a:gd name="T3" fmla="*/ 0 h 4114800"/>
              <a:gd name="T4" fmla="*/ 5257800 w 5257800"/>
              <a:gd name="T5" fmla="*/ 150026 h 4114800"/>
              <a:gd name="T6" fmla="*/ 5257800 w 5257800"/>
              <a:gd name="T7" fmla="*/ 4114800 h 4114800"/>
              <a:gd name="T8" fmla="*/ 0 w 5257800"/>
              <a:gd name="T9" fmla="*/ 4114800 h 4114800"/>
              <a:gd name="T10" fmla="*/ 0 w 5257800"/>
              <a:gd name="T11" fmla="*/ 0 h 4114800"/>
              <a:gd name="T12" fmla="*/ 0 w 5257800"/>
              <a:gd name="T13" fmla="*/ 0 h 4114800"/>
              <a:gd name="T14" fmla="*/ 0 60000 65536"/>
              <a:gd name="T15" fmla="*/ 0 60000 65536"/>
              <a:gd name="T16" fmla="*/ 0 60000 65536"/>
              <a:gd name="T17" fmla="*/ 0 60000 65536"/>
              <a:gd name="T18" fmla="*/ 0 60000 65536"/>
              <a:gd name="T19" fmla="*/ 0 60000 65536"/>
              <a:gd name="T20" fmla="*/ 0 60000 65536"/>
              <a:gd name="T21" fmla="*/ 0 w 5257800"/>
              <a:gd name="T22" fmla="*/ 0 h 4114800"/>
              <a:gd name="T23" fmla="*/ 5257800 w 5257800"/>
              <a:gd name="T24" fmla="*/ 4114800 h 41148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57800" h="4114800">
                <a:moveTo>
                  <a:pt x="0" y="0"/>
                </a:moveTo>
                <a:lnTo>
                  <a:pt x="5107774" y="0"/>
                </a:lnTo>
                <a:lnTo>
                  <a:pt x="5257800" y="150026"/>
                </a:lnTo>
                <a:lnTo>
                  <a:pt x="5257800" y="4114800"/>
                </a:lnTo>
                <a:lnTo>
                  <a:pt x="0" y="4114800"/>
                </a:lnTo>
                <a:lnTo>
                  <a:pt x="0" y="0"/>
                </a:lnTo>
                <a:close/>
              </a:path>
            </a:pathLst>
          </a:custGeom>
          <a:solidFill>
            <a:srgbClr val="FFFFFF"/>
          </a:solidFill>
          <a:ln w="3175" cap="rnd" cmpd="sng">
            <a:solidFill>
              <a:srgbClr val="C0C0C0"/>
            </a:solidFill>
            <a:prstDash val="solid"/>
            <a:round/>
            <a:headEnd/>
            <a:tailEnd/>
          </a:ln>
          <a:effectLst>
            <a:outerShdw dist="38500" dir="7500041" sx="98500" sy="100079" kx="99984" algn="tl" rotWithShape="0">
              <a:srgbClr val="000000">
                <a:alpha val="25000"/>
              </a:srgbClr>
            </a:outerShdw>
          </a:effectLst>
        </p:spPr>
        <p:txBody>
          <a:bodyPr anchor="ctr"/>
          <a:lstStyle/>
          <a:p>
            <a:pPr defTabSz="457200"/>
            <a:endParaRPr lang="en-US" dirty="0">
              <a:solidFill>
                <a:prstClr val="black"/>
              </a:solidFill>
              <a:latin typeface="Constantia"/>
            </a:endParaRPr>
          </a:p>
        </p:txBody>
      </p:sp>
      <p:sp>
        <p:nvSpPr>
          <p:cNvPr id="6" name="Right Triangle 14"/>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p>
            <a:pPr algn="ctr" defTabSz="457200"/>
            <a:endParaRPr lang="en-US" dirty="0">
              <a:solidFill>
                <a:srgbClr val="FFFFFF"/>
              </a:solidFill>
              <a:latin typeface="Constantia" pitchFamily="18" charset="0"/>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defTabSz="457200">
              <a:defRPr/>
            </a:pPr>
            <a:endParaRPr lang="en-US" dirty="0">
              <a:solidFill>
                <a:prstClr val="black"/>
              </a:solidFill>
              <a:latin typeface="Constantia"/>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defTabSz="457200">
              <a:defRPr/>
            </a:pPr>
            <a:endParaRPr lang="en-US" dirty="0">
              <a:solidFill>
                <a:prstClr val="black"/>
              </a:solidFill>
              <a:latin typeface="Constantia"/>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a:t>Drag picture to placeholder or click icon to add</a:t>
            </a:r>
          </a:p>
        </p:txBody>
      </p:sp>
      <p:sp>
        <p:nvSpPr>
          <p:cNvPr id="9" name="Date Placeholder 4"/>
          <p:cNvSpPr>
            <a:spLocks noGrp="1"/>
          </p:cNvSpPr>
          <p:nvPr>
            <p:ph type="dt" sz="half" idx="10"/>
          </p:nvPr>
        </p:nvSpPr>
        <p:spPr/>
        <p:txBody>
          <a:bodyPr/>
          <a:lstStyle>
            <a:lvl1pPr>
              <a:defRPr/>
            </a:lvl1pPr>
          </a:lstStyle>
          <a:p>
            <a:fld id="{B0F76EF8-0209-C949-9DAA-A21557B1487A}" type="datetimeFigureOut">
              <a:rPr lang="en-US" smtClean="0">
                <a:latin typeface="Constantia"/>
              </a:rPr>
              <a:pPr/>
              <a:t>2/21/2020</a:t>
            </a:fld>
            <a:endParaRPr lang="en-US" dirty="0">
              <a:latin typeface="Constantia"/>
            </a:endParaRPr>
          </a:p>
        </p:txBody>
      </p:sp>
      <p:sp>
        <p:nvSpPr>
          <p:cNvPr id="10" name="Footer Placeholder 5"/>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fld id="{1A984B47-0E05-734E-BA01-58F1CC94543B}" type="slidenum">
              <a:rPr lang="en-US" smtClean="0">
                <a:latin typeface="Constantia"/>
              </a:rPr>
              <a:pPr/>
              <a:t>‹#›</a:t>
            </a:fld>
            <a:endParaRPr lang="en-US" dirty="0">
              <a:latin typeface="Constantia"/>
            </a:endParaRPr>
          </a:p>
        </p:txBody>
      </p:sp>
      <p:pic>
        <p:nvPicPr>
          <p:cNvPr id="12" name="Picture 9" descr="ESAC Inc Logo_July_2010"/>
          <p:cNvPicPr>
            <a:picLocks noChangeAspect="1" noChangeArrowheads="1"/>
          </p:cNvPicPr>
          <p:nvPr/>
        </p:nvPicPr>
        <p:blipFill>
          <a:blip r:embed="rId2" cstate="print"/>
          <a:srcRect/>
          <a:stretch>
            <a:fillRect/>
          </a:stretch>
        </p:blipFill>
        <p:spPr bwMode="auto">
          <a:xfrm>
            <a:off x="7086600" y="6096000"/>
            <a:ext cx="1663700" cy="619125"/>
          </a:xfrm>
          <a:prstGeom prst="rect">
            <a:avLst/>
          </a:prstGeom>
          <a:noFill/>
          <a:ln w="9525">
            <a:noFill/>
            <a:miter lim="800000"/>
            <a:headEnd/>
            <a:tailEnd/>
          </a:ln>
        </p:spPr>
      </p:pic>
    </p:spTree>
    <p:extLst>
      <p:ext uri="{BB962C8B-B14F-4D97-AF65-F5344CB8AC3E}">
        <p14:creationId xmlns:p14="http://schemas.microsoft.com/office/powerpoint/2010/main" val="1559921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2/21/2020</a:t>
            </a:fld>
            <a:endParaRPr lang="en-US" dirty="0">
              <a:latin typeface="Constantia"/>
            </a:endParaRPr>
          </a:p>
        </p:txBody>
      </p:sp>
      <p:sp>
        <p:nvSpPr>
          <p:cNvPr id="5"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639103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2/21/2020</a:t>
            </a:fld>
            <a:endParaRPr lang="en-US" dirty="0">
              <a:latin typeface="Constantia"/>
            </a:endParaRPr>
          </a:p>
        </p:txBody>
      </p:sp>
      <p:sp>
        <p:nvSpPr>
          <p:cNvPr id="5"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36827968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Picture with Caption">
    <p:spTree>
      <p:nvGrpSpPr>
        <p:cNvPr id="1" name=""/>
        <p:cNvGrpSpPr/>
        <p:nvPr/>
      </p:nvGrpSpPr>
      <p:grpSpPr>
        <a:xfrm>
          <a:off x="0" y="0"/>
          <a:ext cx="0" cy="0"/>
          <a:chOff x="0" y="0"/>
          <a:chExt cx="0" cy="0"/>
        </a:xfrm>
      </p:grpSpPr>
      <p:sp>
        <p:nvSpPr>
          <p:cNvPr id="6" name="Right Triangle 14"/>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p>
            <a:pPr algn="ctr" defTabSz="457200"/>
            <a:endParaRPr lang="en-US" dirty="0">
              <a:solidFill>
                <a:srgbClr val="FFFFFF"/>
              </a:solidFill>
              <a:latin typeface="Constantia" pitchFamily="18" charset="0"/>
            </a:endParaRPr>
          </a:p>
        </p:txBody>
      </p:sp>
    </p:spTree>
    <p:extLst>
      <p:ext uri="{BB962C8B-B14F-4D97-AF65-F5344CB8AC3E}">
        <p14:creationId xmlns:p14="http://schemas.microsoft.com/office/powerpoint/2010/main" val="852956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2/21/2020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259987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aseline="0">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fld id="{B0F76EF8-0209-C949-9DAA-A21557B1487A}" type="datetimeFigureOut">
              <a:rPr lang="en-US" smtClean="0">
                <a:latin typeface="Constantia"/>
              </a:rPr>
              <a:pPr/>
              <a:t>2/21/2020</a:t>
            </a:fld>
            <a:endParaRPr lang="en-US" dirty="0">
              <a:latin typeface="Constantia"/>
            </a:endParaRPr>
          </a:p>
        </p:txBody>
      </p:sp>
      <p:sp>
        <p:nvSpPr>
          <p:cNvPr id="6" name="Footer Placeholder 4"/>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5"/>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513778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lvl1pPr>
              <a:defRPr sz="3200" baseline="0"/>
            </a:lvl1pPr>
          </a:lstStyle>
          <a:p>
            <a:r>
              <a:rPr lang="en-US" dirty="0"/>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2/21/2020</a:t>
            </a:fld>
            <a:endParaRPr lang="en-US" dirty="0">
              <a:latin typeface="Constantia"/>
            </a:endParaRPr>
          </a:p>
        </p:txBody>
      </p:sp>
      <p:sp>
        <p:nvSpPr>
          <p:cNvPr id="6"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4156660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lvl1pPr>
              <a:defRPr sz="3200" baseline="0"/>
            </a:lvl1pPr>
          </a:lstStyle>
          <a:p>
            <a:r>
              <a:rPr lang="en-US" dirty="0"/>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2/21/2020</a:t>
            </a:fld>
            <a:endParaRPr lang="en-US" dirty="0">
              <a:latin typeface="Constantia"/>
            </a:endParaRPr>
          </a:p>
        </p:txBody>
      </p:sp>
      <p:sp>
        <p:nvSpPr>
          <p:cNvPr id="8"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9"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497502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4400" b="0">
                <a:ln>
                  <a:noFill/>
                </a:ln>
                <a:solidFill>
                  <a:schemeClr val="tx2"/>
                </a:solidFill>
                <a:effectLst/>
                <a:latin typeface="Arial" pitchFamily="34" charset="0"/>
                <a:ea typeface="+mj-ea"/>
                <a:cs typeface="Arial" pitchFamily="34" charset="0"/>
              </a:defRPr>
            </a:lvl1pPr>
          </a:lstStyle>
          <a:p>
            <a:r>
              <a:rPr lang="en-US"/>
              <a:t>Click to edit Master title style</a:t>
            </a:r>
            <a:endParaRPr lang="en-US" dirty="0"/>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2/21/2020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947810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2/21/2020</a:t>
            </a:fld>
            <a:endParaRPr lang="en-US" dirty="0">
              <a:latin typeface="Constantia"/>
            </a:endParaRPr>
          </a:p>
        </p:txBody>
      </p:sp>
      <p:sp>
        <p:nvSpPr>
          <p:cNvPr id="3"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4"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2903641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2/21/2020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pic>
        <p:nvPicPr>
          <p:cNvPr id="6" name="Picture 9" descr="ESAC Inc Logo_July_2010"/>
          <p:cNvPicPr>
            <a:picLocks noChangeAspect="1" noChangeArrowheads="1"/>
          </p:cNvPicPr>
          <p:nvPr/>
        </p:nvPicPr>
        <p:blipFill>
          <a:blip r:embed="rId2" cstate="print"/>
          <a:srcRect/>
          <a:stretch>
            <a:fillRect/>
          </a:stretch>
        </p:blipFill>
        <p:spPr bwMode="auto">
          <a:xfrm>
            <a:off x="7086600" y="6096000"/>
            <a:ext cx="1663700" cy="619125"/>
          </a:xfrm>
          <a:prstGeom prst="rect">
            <a:avLst/>
          </a:prstGeom>
          <a:noFill/>
          <a:ln w="9525">
            <a:noFill/>
            <a:miter lim="800000"/>
            <a:headEnd/>
            <a:tailEnd/>
          </a:ln>
        </p:spPr>
      </p:pic>
    </p:spTree>
    <p:extLst>
      <p:ext uri="{BB962C8B-B14F-4D97-AF65-F5344CB8AC3E}">
        <p14:creationId xmlns:p14="http://schemas.microsoft.com/office/powerpoint/2010/main" val="526872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Arial" pitchFamily="34" charset="0"/>
                <a:ea typeface="+mj-ea"/>
                <a:cs typeface="Arial" pitchFamily="34" charset="0"/>
              </a:defRPr>
            </a:lvl1pPr>
          </a:lstStyle>
          <a:p>
            <a:r>
              <a:rPr lang="en-US"/>
              <a:t>Click to edit Master title style</a:t>
            </a:r>
            <a:endParaRPr lang="en-US" dirty="0"/>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2/21/2020</a:t>
            </a:fld>
            <a:endParaRPr lang="en-US" dirty="0">
              <a:latin typeface="Constantia"/>
            </a:endParaRPr>
          </a:p>
        </p:txBody>
      </p:sp>
      <p:sp>
        <p:nvSpPr>
          <p:cNvPr id="6"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927091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1028" name="Title Placeholder 8"/>
          <p:cNvSpPr>
            <a:spLocks noGrp="1"/>
          </p:cNvSpPr>
          <p:nvPr>
            <p:ph type="title"/>
          </p:nvPr>
        </p:nvSpPr>
        <p:spPr bwMode="auto">
          <a:xfrm>
            <a:off x="457200" y="457200"/>
            <a:ext cx="8229600" cy="533395"/>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dirty="0"/>
              <a:t>Click to edit Master title style</a:t>
            </a:r>
          </a:p>
        </p:txBody>
      </p:sp>
      <p:sp>
        <p:nvSpPr>
          <p:cNvPr id="1029" name="Text Placeholder 29"/>
          <p:cNvSpPr>
            <a:spLocks noGrp="1"/>
          </p:cNvSpPr>
          <p:nvPr>
            <p:ph type="body" idx="1"/>
          </p:nvPr>
        </p:nvSpPr>
        <p:spPr bwMode="auto">
          <a:xfrm>
            <a:off x="457200" y="1295400"/>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lgn="r">
              <a:defRPr sz="1200">
                <a:solidFill>
                  <a:srgbClr val="2C5490"/>
                </a:solidFill>
              </a:defRPr>
            </a:lvl1pPr>
          </a:lstStyle>
          <a:p>
            <a:pPr defTabSz="457200"/>
            <a:fld id="{B0F76EF8-0209-C949-9DAA-A21557B1487A}" type="datetimeFigureOut">
              <a:rPr lang="en-US" smtClean="0">
                <a:latin typeface="Constantia"/>
              </a:rPr>
              <a:pPr defTabSz="457200"/>
              <a:t>2/21/2020</a:t>
            </a:fld>
            <a:endParaRPr lang="en-US" dirty="0">
              <a:latin typeface="Constantia"/>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pitchFamily="34" charset="0"/>
                <a:ea typeface="ＭＳ Ｐゴシック" pitchFamily="34" charset="-128"/>
                <a:cs typeface="+mn-cs"/>
              </a:defRPr>
            </a:lvl1pPr>
          </a:lstStyle>
          <a:p>
            <a:pPr defTabSz="457200"/>
            <a:endParaRPr lang="en-US" dirty="0">
              <a:solidFill>
                <a:srgbClr val="2F5897">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2C5490"/>
                </a:solidFill>
              </a:defRPr>
            </a:lvl1pPr>
          </a:lstStyle>
          <a:p>
            <a:pPr defTabSz="457200"/>
            <a:fld id="{1A984B47-0E05-734E-BA01-58F1CC94543B}" type="slidenum">
              <a:rPr lang="en-US" smtClean="0">
                <a:latin typeface="Constantia"/>
              </a:rPr>
              <a:pPr defTabSz="457200"/>
              <a:t>‹#›</a:t>
            </a:fld>
            <a:endParaRPr lang="en-US" dirty="0">
              <a:latin typeface="Constantia"/>
            </a:endParaRPr>
          </a:p>
        </p:txBody>
      </p:sp>
      <p:cxnSp>
        <p:nvCxnSpPr>
          <p:cNvPr id="1034" name="Straight Connector 3"/>
          <p:cNvCxnSpPr>
            <a:cxnSpLocks noChangeShapeType="1"/>
          </p:cNvCxnSpPr>
          <p:nvPr/>
        </p:nvCxnSpPr>
        <p:spPr bwMode="auto">
          <a:xfrm>
            <a:off x="152400" y="1066800"/>
            <a:ext cx="8839200" cy="0"/>
          </a:xfrm>
          <a:prstGeom prst="line">
            <a:avLst/>
          </a:prstGeom>
          <a:noFill/>
          <a:ln w="38100" cap="rnd">
            <a:solidFill>
              <a:schemeClr val="accent2"/>
            </a:solidFill>
            <a:round/>
            <a:headEnd/>
            <a:tailEnd/>
          </a:ln>
          <a:effectLst>
            <a:outerShdw dist="38100" dir="5400000" algn="t" rotWithShape="0">
              <a:srgbClr val="808080">
                <a:alpha val="39998"/>
              </a:srgbClr>
            </a:outerShdw>
          </a:effectLst>
        </p:spPr>
      </p:cxnSp>
    </p:spTree>
    <p:extLst>
      <p:ext uri="{BB962C8B-B14F-4D97-AF65-F5344CB8AC3E}">
        <p14:creationId xmlns:p14="http://schemas.microsoft.com/office/powerpoint/2010/main" val="315776856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Lst>
  <p:txStyles>
    <p:titleStyle>
      <a:lvl1pPr algn="l" rtl="0" eaLnBrk="1" fontAlgn="base" hangingPunct="1">
        <a:spcBef>
          <a:spcPct val="0"/>
        </a:spcBef>
        <a:spcAft>
          <a:spcPct val="0"/>
        </a:spcAft>
        <a:defRPr sz="3200" kern="1200" baseline="0">
          <a:solidFill>
            <a:schemeClr val="tx2"/>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5000">
          <a:solidFill>
            <a:schemeClr val="tx2"/>
          </a:solidFill>
          <a:latin typeface="Arial" charset="0"/>
          <a:ea typeface="ＭＳ Ｐゴシック" charset="0"/>
          <a:cs typeface="Arial" charset="0"/>
        </a:defRPr>
      </a:lvl2pPr>
      <a:lvl3pPr algn="l" rtl="0" eaLnBrk="1" fontAlgn="base" hangingPunct="1">
        <a:spcBef>
          <a:spcPct val="0"/>
        </a:spcBef>
        <a:spcAft>
          <a:spcPct val="0"/>
        </a:spcAft>
        <a:defRPr sz="5000">
          <a:solidFill>
            <a:schemeClr val="tx2"/>
          </a:solidFill>
          <a:latin typeface="Arial" charset="0"/>
          <a:ea typeface="ＭＳ Ｐゴシック" charset="0"/>
          <a:cs typeface="Arial" charset="0"/>
        </a:defRPr>
      </a:lvl3pPr>
      <a:lvl4pPr algn="l" rtl="0" eaLnBrk="1" fontAlgn="base" hangingPunct="1">
        <a:spcBef>
          <a:spcPct val="0"/>
        </a:spcBef>
        <a:spcAft>
          <a:spcPct val="0"/>
        </a:spcAft>
        <a:defRPr sz="5000">
          <a:solidFill>
            <a:schemeClr val="tx2"/>
          </a:solidFill>
          <a:latin typeface="Arial" charset="0"/>
          <a:ea typeface="ＭＳ Ｐゴシック" charset="0"/>
          <a:cs typeface="Arial" charset="0"/>
        </a:defRPr>
      </a:lvl4pPr>
      <a:lvl5pPr algn="l" rtl="0" eaLnBrk="1" fontAlgn="base" hangingPunct="1">
        <a:spcBef>
          <a:spcPct val="0"/>
        </a:spcBef>
        <a:spcAft>
          <a:spcPct val="0"/>
        </a:spcAft>
        <a:defRPr sz="5000">
          <a:solidFill>
            <a:schemeClr val="tx2"/>
          </a:solidFill>
          <a:latin typeface="Arial" charset="0"/>
          <a:ea typeface="ＭＳ Ｐゴシック" charset="0"/>
          <a:cs typeface="Arial" charset="0"/>
        </a:defRPr>
      </a:lvl5pPr>
      <a:lvl6pPr marL="457200" algn="l" rtl="0" eaLnBrk="1" fontAlgn="base" hangingPunct="1">
        <a:spcBef>
          <a:spcPct val="0"/>
        </a:spcBef>
        <a:spcAft>
          <a:spcPct val="0"/>
        </a:spcAft>
        <a:defRPr sz="5000">
          <a:solidFill>
            <a:schemeClr val="tx2"/>
          </a:solidFill>
          <a:latin typeface="Arial" charset="0"/>
          <a:ea typeface="ＭＳ Ｐゴシック" charset="0"/>
          <a:cs typeface="Arial" charset="0"/>
        </a:defRPr>
      </a:lvl6pPr>
      <a:lvl7pPr marL="914400" algn="l" rtl="0" eaLnBrk="1" fontAlgn="base" hangingPunct="1">
        <a:spcBef>
          <a:spcPct val="0"/>
        </a:spcBef>
        <a:spcAft>
          <a:spcPct val="0"/>
        </a:spcAft>
        <a:defRPr sz="5000">
          <a:solidFill>
            <a:schemeClr val="tx2"/>
          </a:solidFill>
          <a:latin typeface="Arial" charset="0"/>
          <a:ea typeface="ＭＳ Ｐゴシック" charset="0"/>
          <a:cs typeface="Arial" charset="0"/>
        </a:defRPr>
      </a:lvl7pPr>
      <a:lvl8pPr marL="1371600" algn="l" rtl="0" eaLnBrk="1" fontAlgn="base" hangingPunct="1">
        <a:spcBef>
          <a:spcPct val="0"/>
        </a:spcBef>
        <a:spcAft>
          <a:spcPct val="0"/>
        </a:spcAft>
        <a:defRPr sz="5000">
          <a:solidFill>
            <a:schemeClr val="tx2"/>
          </a:solidFill>
          <a:latin typeface="Arial" charset="0"/>
          <a:ea typeface="ＭＳ Ｐゴシック" charset="0"/>
          <a:cs typeface="Arial" charset="0"/>
        </a:defRPr>
      </a:lvl8pPr>
      <a:lvl9pPr marL="1828800" algn="l" rtl="0" eaLnBrk="1" fontAlgn="base" hangingPunct="1">
        <a:spcBef>
          <a:spcPct val="0"/>
        </a:spcBef>
        <a:spcAft>
          <a:spcPct val="0"/>
        </a:spcAft>
        <a:defRPr sz="5000">
          <a:solidFill>
            <a:schemeClr val="tx2"/>
          </a:solidFill>
          <a:latin typeface="Arial" charset="0"/>
          <a:ea typeface="ＭＳ Ｐゴシック" charset="0"/>
          <a:cs typeface="Arial" charset="0"/>
        </a:defRPr>
      </a:lvl9pPr>
    </p:titleStyle>
    <p:bodyStyle>
      <a:lvl1pPr marL="273050" indent="-273050" algn="l" rtl="0" eaLnBrk="1" fontAlgn="base" hangingPunct="1">
        <a:spcBef>
          <a:spcPct val="20000"/>
        </a:spcBef>
        <a:spcAft>
          <a:spcPct val="0"/>
        </a:spcAft>
        <a:buClr>
          <a:srgbClr val="E68422"/>
        </a:buClr>
        <a:buSzPct val="95000"/>
        <a:buFont typeface="Wingdings 2" pitchFamily="18" charset="2"/>
        <a:buChar char=""/>
        <a:defRPr sz="2600" kern="1200">
          <a:solidFill>
            <a:schemeClr val="tx1"/>
          </a:solidFill>
          <a:latin typeface="Arial" pitchFamily="34" charset="0"/>
          <a:ea typeface="ＭＳ Ｐゴシック" charset="0"/>
          <a:cs typeface="Arial" pitchFamily="34" charset="0"/>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Arial" pitchFamily="34" charset="0"/>
          <a:ea typeface="Arial" charset="0"/>
          <a:cs typeface="Arial" pitchFamily="34" charset="0"/>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Arial" pitchFamily="34" charset="0"/>
          <a:ea typeface="Arial" charset="0"/>
          <a:cs typeface="Arial" pitchFamily="34" charset="0"/>
        </a:defRPr>
      </a:lvl3pPr>
      <a:lvl4pPr marL="1187450" indent="-209550" algn="l" rtl="0" eaLnBrk="1" fontAlgn="base" hangingPunct="1">
        <a:spcBef>
          <a:spcPct val="20000"/>
        </a:spcBef>
        <a:spcAft>
          <a:spcPct val="0"/>
        </a:spcAft>
        <a:buClr>
          <a:srgbClr val="E68422"/>
        </a:buClr>
        <a:buSzPct val="65000"/>
        <a:buFont typeface="Wingdings 2" pitchFamily="18" charset="2"/>
        <a:buChar char=""/>
        <a:defRPr sz="2000" kern="1200">
          <a:solidFill>
            <a:schemeClr val="tx1"/>
          </a:solidFill>
          <a:latin typeface="Arial" pitchFamily="34" charset="0"/>
          <a:ea typeface="Arial" charset="0"/>
          <a:cs typeface="Arial" pitchFamily="34" charset="0"/>
        </a:defRPr>
      </a:lvl4pPr>
      <a:lvl5pPr marL="1462088" indent="-209550" algn="l" rtl="0" eaLnBrk="1" fontAlgn="base" hangingPunct="1">
        <a:spcBef>
          <a:spcPct val="20000"/>
        </a:spcBef>
        <a:spcAft>
          <a:spcPct val="0"/>
        </a:spcAft>
        <a:buClr>
          <a:srgbClr val="846648"/>
        </a:buClr>
        <a:buSzPct val="65000"/>
        <a:buFont typeface="Wingdings 2" pitchFamily="18" charset="2"/>
        <a:buChar char=""/>
        <a:defRPr sz="2000" kern="1200">
          <a:solidFill>
            <a:schemeClr val="tx1"/>
          </a:solidFill>
          <a:latin typeface="Arial" pitchFamily="34" charset="0"/>
          <a:ea typeface="Arial" charset="0"/>
          <a:cs typeface="Arial" pitchFamily="34" charset="0"/>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www.hcvguidelines.org/evaluate/testing-and-linkage"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www.hcvguidelines.org/treatment-naive/simplified-treatment"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8" Type="http://schemas.openxmlformats.org/officeDocument/2006/relationships/hyperlink" Target="mailto:nagesh.bashyam@drajer.com" TargetMode="External"/><Relationship Id="rId3" Type="http://schemas.openxmlformats.org/officeDocument/2006/relationships/hyperlink" Target="mailto:bzv3@cdc.gov" TargetMode="External"/><Relationship Id="rId7" Type="http://schemas.openxmlformats.org/officeDocument/2006/relationships/hyperlink" Target="mailto:mike.flanigan@carradora.com" TargetMode="External"/><Relationship Id="rId2" Type="http://schemas.openxmlformats.org/officeDocument/2006/relationships/hyperlink" Target="mailto:ieo9@cdc.gov" TargetMode="External"/><Relationship Id="rId1" Type="http://schemas.openxmlformats.org/officeDocument/2006/relationships/slideLayout" Target="../slideLayouts/slideLayout3.xml"/><Relationship Id="rId6" Type="http://schemas.openxmlformats.org/officeDocument/2006/relationships/hyperlink" Target="mailto:kishore.bashyam@drajer.com" TargetMode="External"/><Relationship Id="rId5" Type="http://schemas.openxmlformats.org/officeDocument/2006/relationships/hyperlink" Target="mailto:becky.angeles@carradora.com" TargetMode="External"/><Relationship Id="rId4" Type="http://schemas.openxmlformats.org/officeDocument/2006/relationships/hyperlink" Target="mailto:jamie.parker@carradora.com" TargetMode="External"/><Relationship Id="rId9" Type="http://schemas.openxmlformats.org/officeDocument/2006/relationships/hyperlink" Target="mailto:brett@waveoneassociates.com"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0500" y="152400"/>
            <a:ext cx="8763000" cy="4038600"/>
          </a:xfrm>
        </p:spPr>
        <p:txBody>
          <a:bodyPr>
            <a:normAutofit/>
          </a:bodyPr>
          <a:lstStyle/>
          <a:p>
            <a:pPr algn="ctr"/>
            <a:r>
              <a:rPr lang="en-US" sz="3600" dirty="0" err="1"/>
              <a:t>MedMorph</a:t>
            </a:r>
            <a:r>
              <a:rPr lang="en-US" sz="3600" dirty="0"/>
              <a:t> Hepatitis C</a:t>
            </a:r>
            <a:br>
              <a:rPr lang="en-US" sz="3600" dirty="0"/>
            </a:br>
            <a:r>
              <a:rPr lang="en-US" sz="3600" dirty="0"/>
              <a:t>Use Case Workgroup Meeting 3</a:t>
            </a:r>
            <a:br>
              <a:rPr lang="en-US" sz="3600" dirty="0"/>
            </a:br>
            <a:br>
              <a:rPr lang="en-US" sz="3600" dirty="0"/>
            </a:br>
            <a:br>
              <a:rPr lang="en-US" sz="2600" b="1" dirty="0"/>
            </a:br>
            <a:r>
              <a:rPr lang="en-US" sz="2400" dirty="0"/>
              <a:t>February 21, 2020</a:t>
            </a:r>
            <a:br>
              <a:rPr lang="en-US" sz="2700" dirty="0"/>
            </a:br>
            <a:endParaRPr lang="en-US" sz="2700" dirty="0"/>
          </a:p>
        </p:txBody>
      </p:sp>
    </p:spTree>
    <p:extLst>
      <p:ext uri="{BB962C8B-B14F-4D97-AF65-F5344CB8AC3E}">
        <p14:creationId xmlns:p14="http://schemas.microsoft.com/office/powerpoint/2010/main" val="1404479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In Scope</a:t>
            </a:r>
          </a:p>
        </p:txBody>
      </p:sp>
      <p:sp>
        <p:nvSpPr>
          <p:cNvPr id="3" name="Content Placeholder 2">
            <a:extLst>
              <a:ext uri="{FF2B5EF4-FFF2-40B4-BE49-F238E27FC236}">
                <a16:creationId xmlns:a16="http://schemas.microsoft.com/office/drawing/2014/main" id="{A0085304-EBF8-4D53-B976-0FA834EE3B0A}"/>
              </a:ext>
            </a:extLst>
          </p:cNvPr>
          <p:cNvSpPr>
            <a:spLocks noGrp="1"/>
          </p:cNvSpPr>
          <p:nvPr>
            <p:ph idx="1"/>
          </p:nvPr>
        </p:nvSpPr>
        <p:spPr/>
        <p:txBody>
          <a:bodyPr/>
          <a:lstStyle/>
          <a:p>
            <a:pPr lvl="0"/>
            <a:r>
              <a:rPr lang="en-US" sz="2000" dirty="0"/>
              <a:t>Identify and report hepatitis C data to public health and through bi-directional communication send information back to health care systems</a:t>
            </a:r>
          </a:p>
          <a:p>
            <a:pPr lvl="0"/>
            <a:r>
              <a:rPr lang="en-US" sz="2000" dirty="0"/>
              <a:t>The following jurisdictional “level(s)” should be pursued for use case function development:</a:t>
            </a:r>
          </a:p>
          <a:p>
            <a:pPr lvl="1"/>
            <a:r>
              <a:rPr lang="en-US" sz="2000" dirty="0"/>
              <a:t>Among local stakeholders</a:t>
            </a:r>
          </a:p>
          <a:p>
            <a:pPr lvl="1"/>
            <a:r>
              <a:rPr lang="en-US" sz="2000" dirty="0"/>
              <a:t>Local -&gt; State</a:t>
            </a:r>
          </a:p>
          <a:p>
            <a:pPr lvl="1"/>
            <a:r>
              <a:rPr lang="en-US" sz="2000" dirty="0"/>
              <a:t>State -&gt; National</a:t>
            </a:r>
          </a:p>
          <a:p>
            <a:endParaRPr lang="en-US" sz="2000" dirty="0"/>
          </a:p>
        </p:txBody>
      </p:sp>
    </p:spTree>
    <p:extLst>
      <p:ext uri="{BB962C8B-B14F-4D97-AF65-F5344CB8AC3E}">
        <p14:creationId xmlns:p14="http://schemas.microsoft.com/office/powerpoint/2010/main" val="3949639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Out of Scope</a:t>
            </a:r>
          </a:p>
        </p:txBody>
      </p:sp>
      <p:sp>
        <p:nvSpPr>
          <p:cNvPr id="3" name="Content Placeholder 2">
            <a:extLst>
              <a:ext uri="{FF2B5EF4-FFF2-40B4-BE49-F238E27FC236}">
                <a16:creationId xmlns:a16="http://schemas.microsoft.com/office/drawing/2014/main" id="{A0085304-EBF8-4D53-B976-0FA834EE3B0A}"/>
              </a:ext>
            </a:extLst>
          </p:cNvPr>
          <p:cNvSpPr>
            <a:spLocks noGrp="1"/>
          </p:cNvSpPr>
          <p:nvPr>
            <p:ph idx="1"/>
          </p:nvPr>
        </p:nvSpPr>
        <p:spPr/>
        <p:txBody>
          <a:bodyPr/>
          <a:lstStyle/>
          <a:p>
            <a:r>
              <a:rPr lang="en-US" sz="2000" dirty="0"/>
              <a:t>Electronic lab reporting to public health</a:t>
            </a:r>
          </a:p>
          <a:p>
            <a:r>
              <a:rPr lang="en-US" sz="2000" dirty="0"/>
              <a:t>Data not already captured in the EHR</a:t>
            </a:r>
          </a:p>
          <a:p>
            <a:endParaRPr lang="en-US" sz="2000" dirty="0"/>
          </a:p>
        </p:txBody>
      </p:sp>
    </p:spTree>
    <p:extLst>
      <p:ext uri="{BB962C8B-B14F-4D97-AF65-F5344CB8AC3E}">
        <p14:creationId xmlns:p14="http://schemas.microsoft.com/office/powerpoint/2010/main" val="3754318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a:xfrm>
            <a:off x="457200" y="457200"/>
            <a:ext cx="8458200" cy="533395"/>
          </a:xfrm>
        </p:spPr>
        <p:txBody>
          <a:bodyPr>
            <a:normAutofit fontScale="90000"/>
          </a:bodyPr>
          <a:lstStyle/>
          <a:p>
            <a:r>
              <a:rPr lang="en-US" dirty="0"/>
              <a:t>User Story – HCV Testing and Diagnosis </a:t>
            </a:r>
            <a:br>
              <a:rPr lang="en-US" dirty="0"/>
            </a:br>
            <a:r>
              <a:rPr lang="en-US" dirty="0"/>
              <a:t>(Care Cascade)</a:t>
            </a:r>
          </a:p>
        </p:txBody>
      </p:sp>
      <p:sp>
        <p:nvSpPr>
          <p:cNvPr id="3" name="Content Placeholder 2">
            <a:extLst>
              <a:ext uri="{FF2B5EF4-FFF2-40B4-BE49-F238E27FC236}">
                <a16:creationId xmlns:a16="http://schemas.microsoft.com/office/drawing/2014/main" id="{A0085304-EBF8-4D53-B976-0FA834EE3B0A}"/>
              </a:ext>
            </a:extLst>
          </p:cNvPr>
          <p:cNvSpPr>
            <a:spLocks noGrp="1"/>
          </p:cNvSpPr>
          <p:nvPr>
            <p:ph idx="1"/>
          </p:nvPr>
        </p:nvSpPr>
        <p:spPr>
          <a:xfrm>
            <a:off x="457200" y="1295400"/>
            <a:ext cx="8610600" cy="5410200"/>
          </a:xfrm>
        </p:spPr>
        <p:txBody>
          <a:bodyPr/>
          <a:lstStyle/>
          <a:p>
            <a:pPr marL="0" lvl="0" indent="0">
              <a:buNone/>
            </a:pPr>
            <a:r>
              <a:rPr lang="en-US" sz="2000" dirty="0"/>
              <a:t>Patient X visits his primary care doctor, Dr. Y, for a non-emergent matter, and during the visit, Dr. Y notices that the EHR has flagged Patient X as being eligible/due for a hepatitis C test. Dr. Y places/approves order for </a:t>
            </a:r>
            <a:r>
              <a:rPr lang="en-US" sz="2000" u="sng" dirty="0">
                <a:hlinkClick r:id="rId3"/>
              </a:rPr>
              <a:t>FDA approved hepatitis C antibody test</a:t>
            </a:r>
            <a:r>
              <a:rPr lang="en-US" sz="2000" dirty="0"/>
              <a:t>, with automatic reflex to an FDA-approved NAT assay intended for detection of hepatitis C virus (HCV) RNA to confirm the diagnosis. Lab tech (onsite) draws blood specimen form patient X via venipuncture and sends to lab (off site).</a:t>
            </a:r>
          </a:p>
          <a:p>
            <a:pPr marL="0" lvl="0" indent="0">
              <a:buNone/>
            </a:pPr>
            <a:endParaRPr lang="en-US" sz="2000" dirty="0"/>
          </a:p>
          <a:p>
            <a:pPr marL="0" lvl="0" indent="0">
              <a:buNone/>
            </a:pPr>
            <a:r>
              <a:rPr lang="en-US" sz="2000" dirty="0"/>
              <a:t>Lab performs recommended testing sequence. In this case, the anti-HCV test is reactive, so an HCV RNA test is performed on the same specimen (reflex testing). This, too, is reactive, indicating that Patient X is currently infected with HCV. Lab sends results electronically to Dr. Y.</a:t>
            </a:r>
          </a:p>
        </p:txBody>
      </p:sp>
    </p:spTree>
    <p:extLst>
      <p:ext uri="{BB962C8B-B14F-4D97-AF65-F5344CB8AC3E}">
        <p14:creationId xmlns:p14="http://schemas.microsoft.com/office/powerpoint/2010/main" val="2006078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a:xfrm>
            <a:off x="457200" y="457200"/>
            <a:ext cx="8458200" cy="533395"/>
          </a:xfrm>
        </p:spPr>
        <p:txBody>
          <a:bodyPr>
            <a:normAutofit fontScale="90000"/>
          </a:bodyPr>
          <a:lstStyle/>
          <a:p>
            <a:r>
              <a:rPr lang="en-US" dirty="0"/>
              <a:t>User Story – HCV Testing and Diagnosis </a:t>
            </a:r>
            <a:br>
              <a:rPr lang="en-US" dirty="0"/>
            </a:br>
            <a:r>
              <a:rPr lang="en-US" dirty="0"/>
              <a:t>(Care Cascade)</a:t>
            </a:r>
          </a:p>
        </p:txBody>
      </p:sp>
      <p:sp>
        <p:nvSpPr>
          <p:cNvPr id="3" name="Content Placeholder 2">
            <a:extLst>
              <a:ext uri="{FF2B5EF4-FFF2-40B4-BE49-F238E27FC236}">
                <a16:creationId xmlns:a16="http://schemas.microsoft.com/office/drawing/2014/main" id="{A0085304-EBF8-4D53-B976-0FA834EE3B0A}"/>
              </a:ext>
            </a:extLst>
          </p:cNvPr>
          <p:cNvSpPr>
            <a:spLocks noGrp="1"/>
          </p:cNvSpPr>
          <p:nvPr>
            <p:ph idx="1"/>
          </p:nvPr>
        </p:nvSpPr>
        <p:spPr>
          <a:xfrm>
            <a:off x="457200" y="1295400"/>
            <a:ext cx="8610600" cy="5410200"/>
          </a:xfrm>
        </p:spPr>
        <p:txBody>
          <a:bodyPr/>
          <a:lstStyle/>
          <a:p>
            <a:r>
              <a:rPr lang="en-US" sz="2000" dirty="0"/>
              <a:t>Questions for Workgroup:</a:t>
            </a:r>
          </a:p>
          <a:p>
            <a:pPr lvl="1"/>
            <a:r>
              <a:rPr lang="en-US" sz="2000" dirty="0"/>
              <a:t>Would/should receipt of results trigger generation of the initial electronic case report to public health? (primary use case)</a:t>
            </a:r>
          </a:p>
          <a:p>
            <a:pPr lvl="2"/>
            <a:r>
              <a:rPr lang="en-US" sz="2000" dirty="0"/>
              <a:t>Aaron: The positive HCV RNA result should automatically trigger a case report. A problem may arise if the patient had been previously tested in another health system which may lead to duplication</a:t>
            </a:r>
          </a:p>
          <a:p>
            <a:pPr lvl="1"/>
            <a:r>
              <a:rPr lang="en-US" sz="2000" dirty="0"/>
              <a:t>Does physician or one of his/her team members have to take any action to “send” initial report, or is it automatic? (primary use case)</a:t>
            </a:r>
          </a:p>
          <a:p>
            <a:pPr lvl="2"/>
            <a:r>
              <a:rPr lang="en-US" sz="2000" dirty="0"/>
              <a:t>Aaron: The physician should not be involved. We can automate the electronic case report based on the HCV RNA result from the laboratory. </a:t>
            </a:r>
          </a:p>
          <a:p>
            <a:pPr lvl="1"/>
            <a:r>
              <a:rPr lang="en-US" sz="2000" dirty="0"/>
              <a:t>Would answers to the above two questions be the same if the information was being “sent” to (or pulled by) a clinical registry operated by Dr. Y’s health system?  (supplement 1)</a:t>
            </a:r>
          </a:p>
        </p:txBody>
      </p:sp>
    </p:spTree>
    <p:extLst>
      <p:ext uri="{BB962C8B-B14F-4D97-AF65-F5344CB8AC3E}">
        <p14:creationId xmlns:p14="http://schemas.microsoft.com/office/powerpoint/2010/main" val="982600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a:xfrm>
            <a:off x="457200" y="457200"/>
            <a:ext cx="8534400" cy="533395"/>
          </a:xfrm>
        </p:spPr>
        <p:txBody>
          <a:bodyPr>
            <a:normAutofit fontScale="90000"/>
          </a:bodyPr>
          <a:lstStyle/>
          <a:p>
            <a:r>
              <a:rPr lang="en-US" dirty="0"/>
              <a:t>User Story – Hepatitis C Pretreatment Assessment (Care Cascade)</a:t>
            </a:r>
          </a:p>
        </p:txBody>
      </p:sp>
      <p:sp>
        <p:nvSpPr>
          <p:cNvPr id="7" name="Content Placeholder 6">
            <a:extLst>
              <a:ext uri="{FF2B5EF4-FFF2-40B4-BE49-F238E27FC236}">
                <a16:creationId xmlns:a16="http://schemas.microsoft.com/office/drawing/2014/main" id="{D3BC83E7-BCD2-4959-BD88-CDEC9A0D2B33}"/>
              </a:ext>
            </a:extLst>
          </p:cNvPr>
          <p:cNvSpPr>
            <a:spLocks noGrp="1"/>
          </p:cNvSpPr>
          <p:nvPr>
            <p:ph idx="1"/>
          </p:nvPr>
        </p:nvSpPr>
        <p:spPr>
          <a:xfrm>
            <a:off x="304800" y="1295400"/>
            <a:ext cx="8763000" cy="4389437"/>
          </a:xfrm>
        </p:spPr>
        <p:txBody>
          <a:bodyPr/>
          <a:lstStyle/>
          <a:p>
            <a:pPr marL="0" indent="0">
              <a:buNone/>
            </a:pPr>
            <a:r>
              <a:rPr lang="en-US" sz="2000" dirty="0"/>
              <a:t>Member of Dr. Y’s office calls Patient X to schedule follow up appointment with doctor to review/discuss test results. </a:t>
            </a:r>
          </a:p>
          <a:p>
            <a:pPr marL="0" indent="0">
              <a:buNone/>
            </a:pPr>
            <a:r>
              <a:rPr lang="en-US" sz="2000" dirty="0"/>
              <a:t>Patient X comes in for follow up appointment to discuss HCV test results with Dr. Y. </a:t>
            </a:r>
          </a:p>
          <a:p>
            <a:pPr marL="0" indent="0">
              <a:buNone/>
            </a:pPr>
            <a:r>
              <a:rPr lang="en-US" sz="2000" dirty="0"/>
              <a:t>Dr. Y generates a referral for Patient X to initiate care with a specialist, Dr. Z, within the same health system who has experience/expertise managing HCV treatment. </a:t>
            </a:r>
          </a:p>
          <a:p>
            <a:pPr marL="0" indent="0">
              <a:buNone/>
            </a:pPr>
            <a:r>
              <a:rPr lang="en-US" sz="2000" dirty="0"/>
              <a:t>Dr. Y orders an imaging test of the liver (ultrasound or MRI) and HCV genotype, HIV test, complete HBV serology testing, and a series of follow up laboratory tests (complete blood count (CBC), complete metabolic profile including a hepatic function panel (i.e., albumin, total and direct bilirubin, alanine aminotransferase (ALT), aspartate aminotransferase (AST), calculated glomerular filtration rate (eGFR), and the results of which will be used by the treating physician to inform his/her HCV treatment strategy. </a:t>
            </a:r>
          </a:p>
          <a:p>
            <a:pPr marL="0" indent="0">
              <a:buNone/>
            </a:pPr>
            <a:r>
              <a:rPr lang="en-US" sz="2000" dirty="0"/>
              <a:t>Dr. Y’s office receives the results from these follow up tests and shares them with Dr. Z’s office. </a:t>
            </a:r>
          </a:p>
        </p:txBody>
      </p:sp>
    </p:spTree>
    <p:extLst>
      <p:ext uri="{BB962C8B-B14F-4D97-AF65-F5344CB8AC3E}">
        <p14:creationId xmlns:p14="http://schemas.microsoft.com/office/powerpoint/2010/main" val="3974795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a:xfrm>
            <a:off x="457200" y="457200"/>
            <a:ext cx="8534400" cy="533395"/>
          </a:xfrm>
        </p:spPr>
        <p:txBody>
          <a:bodyPr>
            <a:normAutofit fontScale="90000"/>
          </a:bodyPr>
          <a:lstStyle/>
          <a:p>
            <a:r>
              <a:rPr lang="en-US" dirty="0"/>
              <a:t>User Story – Hepatitis C Pretreatment Assessment (cont’d) (Care Cascade)</a:t>
            </a:r>
          </a:p>
        </p:txBody>
      </p:sp>
      <p:sp>
        <p:nvSpPr>
          <p:cNvPr id="7" name="Content Placeholder 6">
            <a:extLst>
              <a:ext uri="{FF2B5EF4-FFF2-40B4-BE49-F238E27FC236}">
                <a16:creationId xmlns:a16="http://schemas.microsoft.com/office/drawing/2014/main" id="{D3BC83E7-BCD2-4959-BD88-CDEC9A0D2B33}"/>
              </a:ext>
            </a:extLst>
          </p:cNvPr>
          <p:cNvSpPr>
            <a:spLocks noGrp="1"/>
          </p:cNvSpPr>
          <p:nvPr>
            <p:ph idx="1"/>
          </p:nvPr>
        </p:nvSpPr>
        <p:spPr>
          <a:xfrm>
            <a:off x="457200" y="1295400"/>
            <a:ext cx="8686800" cy="4389437"/>
          </a:xfrm>
        </p:spPr>
        <p:txBody>
          <a:bodyPr/>
          <a:lstStyle/>
          <a:p>
            <a:pPr marL="0" indent="0">
              <a:buNone/>
            </a:pPr>
            <a:r>
              <a:rPr lang="en-US" sz="2000" dirty="0"/>
              <a:t>Patient X calls the office of Dr. Z and schedules an appointment. </a:t>
            </a:r>
          </a:p>
          <a:p>
            <a:pPr marL="0" indent="0">
              <a:buNone/>
            </a:pPr>
            <a:r>
              <a:rPr lang="en-US" sz="2000" dirty="0"/>
              <a:t>Patient X meets with Dr. Z to discuss treatment options. </a:t>
            </a:r>
          </a:p>
          <a:p>
            <a:pPr marL="0" indent="0">
              <a:buNone/>
            </a:pPr>
            <a:r>
              <a:rPr lang="en-US" sz="2000" dirty="0"/>
              <a:t>At this time, Dr. Z performs a transient </a:t>
            </a:r>
            <a:r>
              <a:rPr lang="en-US" sz="2000" dirty="0" err="1"/>
              <a:t>elastrography</a:t>
            </a:r>
            <a:r>
              <a:rPr lang="en-US" sz="2000" dirty="0"/>
              <a:t> test  (to evaluate the degree of hepatic fibrosis present).  </a:t>
            </a:r>
          </a:p>
          <a:p>
            <a:pPr marL="0" indent="0">
              <a:buNone/>
            </a:pPr>
            <a:r>
              <a:rPr lang="en-US" sz="2000" dirty="0"/>
              <a:t>The results, which are shared with Dr. Z and Patient X, indicate that there is no liver cirrhosis present and Patient X is infected with genotype 1b.  </a:t>
            </a:r>
          </a:p>
          <a:p>
            <a:pPr marL="0" lvl="0" indent="0">
              <a:buNone/>
            </a:pPr>
            <a:endParaRPr lang="en-US" sz="2000" dirty="0"/>
          </a:p>
        </p:txBody>
      </p:sp>
    </p:spTree>
    <p:extLst>
      <p:ext uri="{BB962C8B-B14F-4D97-AF65-F5344CB8AC3E}">
        <p14:creationId xmlns:p14="http://schemas.microsoft.com/office/powerpoint/2010/main" val="23604308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a:xfrm>
            <a:off x="457200" y="457200"/>
            <a:ext cx="8534400" cy="533395"/>
          </a:xfrm>
        </p:spPr>
        <p:txBody>
          <a:bodyPr>
            <a:normAutofit fontScale="90000"/>
          </a:bodyPr>
          <a:lstStyle/>
          <a:p>
            <a:r>
              <a:rPr lang="en-US" dirty="0"/>
              <a:t>User Story – Hepatitis C Pretreatment Assessment (cont’d) (Care Cascade)</a:t>
            </a:r>
          </a:p>
        </p:txBody>
      </p:sp>
      <p:sp>
        <p:nvSpPr>
          <p:cNvPr id="7" name="Content Placeholder 6">
            <a:extLst>
              <a:ext uri="{FF2B5EF4-FFF2-40B4-BE49-F238E27FC236}">
                <a16:creationId xmlns:a16="http://schemas.microsoft.com/office/drawing/2014/main" id="{D3BC83E7-BCD2-4959-BD88-CDEC9A0D2B33}"/>
              </a:ext>
            </a:extLst>
          </p:cNvPr>
          <p:cNvSpPr>
            <a:spLocks noGrp="1"/>
          </p:cNvSpPr>
          <p:nvPr>
            <p:ph idx="1"/>
          </p:nvPr>
        </p:nvSpPr>
        <p:spPr>
          <a:xfrm>
            <a:off x="457200" y="1295400"/>
            <a:ext cx="8534400" cy="5410200"/>
          </a:xfrm>
        </p:spPr>
        <p:txBody>
          <a:bodyPr/>
          <a:lstStyle/>
          <a:p>
            <a:pPr lvl="0"/>
            <a:r>
              <a:rPr lang="en-US" sz="1800" dirty="0"/>
              <a:t>Questions for Workgroup:</a:t>
            </a:r>
          </a:p>
          <a:p>
            <a:pPr lvl="1"/>
            <a:r>
              <a:rPr lang="en-US" sz="1800" dirty="0"/>
              <a:t>If certain additional test results (e.g., ALT results indicative of acute infection) should be sent to public health, when should that report trigger?  Is it a new report, or an “amendment” to the initial report? (primary use case)</a:t>
            </a:r>
          </a:p>
          <a:p>
            <a:pPr lvl="2"/>
            <a:r>
              <a:rPr lang="en-US" sz="1800" dirty="0"/>
              <a:t>If a new report, what other information would public health need to link to the previous report (tracking cascade of outcomes)?</a:t>
            </a:r>
          </a:p>
          <a:p>
            <a:pPr lvl="1"/>
            <a:r>
              <a:rPr lang="en-US" sz="1800" dirty="0"/>
              <a:t>Does physician or one of his/her team members have to take any action to “send” that new/amended report, or is it automatic? (primary use case)</a:t>
            </a:r>
          </a:p>
          <a:p>
            <a:pPr lvl="1"/>
            <a:r>
              <a:rPr lang="en-US" sz="1800" dirty="0"/>
              <a:t>Would answers to the above two questions be the same if the information was being “sent” to (or pulled by) a clinical registry operated by Dr. z’s health system?  (supplement 1)</a:t>
            </a:r>
          </a:p>
          <a:p>
            <a:pPr lvl="1"/>
            <a:r>
              <a:rPr lang="en-US" sz="1800" dirty="0"/>
              <a:t>Are there additional results and associated triggers  that need to be considered when the receiving system is a clinical registry (vs. public health)? (supplement 1)</a:t>
            </a:r>
          </a:p>
          <a:p>
            <a:pPr lvl="2"/>
            <a:r>
              <a:rPr lang="en-US" sz="1800" dirty="0"/>
              <a:t>For example, would trigger for </a:t>
            </a:r>
            <a:r>
              <a:rPr lang="en-US" sz="1800" dirty="0" err="1"/>
              <a:t>Fibroscan</a:t>
            </a:r>
            <a:r>
              <a:rPr lang="en-US" sz="1800" dirty="0"/>
              <a:t> results be different from blood test results?</a:t>
            </a:r>
          </a:p>
          <a:p>
            <a:pPr marL="0" lvl="0" indent="0">
              <a:buNone/>
            </a:pPr>
            <a:endParaRPr lang="en-US" sz="1800" dirty="0"/>
          </a:p>
        </p:txBody>
      </p:sp>
    </p:spTree>
    <p:extLst>
      <p:ext uri="{BB962C8B-B14F-4D97-AF65-F5344CB8AC3E}">
        <p14:creationId xmlns:p14="http://schemas.microsoft.com/office/powerpoint/2010/main" val="3180286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User Story – Treatment (Care Cascade)</a:t>
            </a:r>
          </a:p>
        </p:txBody>
      </p:sp>
      <p:sp>
        <p:nvSpPr>
          <p:cNvPr id="7" name="Content Placeholder 6">
            <a:extLst>
              <a:ext uri="{FF2B5EF4-FFF2-40B4-BE49-F238E27FC236}">
                <a16:creationId xmlns:a16="http://schemas.microsoft.com/office/drawing/2014/main" id="{D3BC83E7-BCD2-4959-BD88-CDEC9A0D2B33}"/>
              </a:ext>
            </a:extLst>
          </p:cNvPr>
          <p:cNvSpPr>
            <a:spLocks noGrp="1"/>
          </p:cNvSpPr>
          <p:nvPr>
            <p:ph idx="1"/>
          </p:nvPr>
        </p:nvSpPr>
        <p:spPr>
          <a:xfrm>
            <a:off x="457200" y="1295400"/>
            <a:ext cx="8610600" cy="4389437"/>
          </a:xfrm>
        </p:spPr>
        <p:txBody>
          <a:bodyPr/>
          <a:lstStyle/>
          <a:p>
            <a:pPr marL="0" lvl="0" indent="0">
              <a:buNone/>
            </a:pPr>
            <a:r>
              <a:rPr lang="en-US" sz="2000" dirty="0"/>
              <a:t>Dr. Z performs a complete medication reconciliation to ascertain any potential drug-drug interactions and learns there is no risk. </a:t>
            </a:r>
          </a:p>
          <a:p>
            <a:pPr marL="0" lvl="0" indent="0">
              <a:buNone/>
            </a:pPr>
            <a:r>
              <a:rPr lang="en-US" sz="2000" dirty="0"/>
              <a:t>Dr. Z prescribes a daily fixed-dose combination of ledipasvir (90mg) /sofosbuvir (400mg) for 12 weeks as </a:t>
            </a:r>
            <a:r>
              <a:rPr lang="en-US" sz="2000" u="sng" dirty="0">
                <a:hlinkClick r:id="rId3"/>
              </a:rPr>
              <a:t>recommended by AASLD</a:t>
            </a:r>
            <a:r>
              <a:rPr lang="en-US" sz="2000" dirty="0"/>
              <a:t> for simplified treatment of treatment-naive patients without cirrhosis. </a:t>
            </a:r>
          </a:p>
          <a:p>
            <a:pPr marL="0" indent="0">
              <a:buNone/>
            </a:pPr>
            <a:r>
              <a:rPr lang="en-US" sz="2000" dirty="0"/>
              <a:t>Patient X’s insurer has a PA process in place for the medication Dr. Z is recommending, so a clinical pharmacist assembles and submits the necessary paperwork. </a:t>
            </a:r>
          </a:p>
          <a:p>
            <a:pPr marL="0" indent="0">
              <a:buNone/>
            </a:pPr>
            <a:r>
              <a:rPr lang="en-US" sz="2000" dirty="0"/>
              <a:t>Patient X is called by the case manager in 2 weeks that the medication has been approved and follows up with the next available appointment with the clinical pharmacist. </a:t>
            </a:r>
          </a:p>
          <a:p>
            <a:pPr marL="0" indent="0">
              <a:buNone/>
            </a:pPr>
            <a:r>
              <a:rPr lang="en-US" sz="2000" dirty="0"/>
              <a:t>Patient X follows up with the clinical pharmacist and receives counseling about adherence to the medication and picks up the medication and starts to take it. </a:t>
            </a:r>
          </a:p>
          <a:p>
            <a:pPr marL="0" indent="0">
              <a:buNone/>
            </a:pPr>
            <a:endParaRPr lang="en-US" sz="2000" dirty="0"/>
          </a:p>
        </p:txBody>
      </p:sp>
    </p:spTree>
    <p:extLst>
      <p:ext uri="{BB962C8B-B14F-4D97-AF65-F5344CB8AC3E}">
        <p14:creationId xmlns:p14="http://schemas.microsoft.com/office/powerpoint/2010/main" val="35576538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User Story – Treatment (Care Cascade)</a:t>
            </a:r>
          </a:p>
        </p:txBody>
      </p:sp>
      <p:sp>
        <p:nvSpPr>
          <p:cNvPr id="7" name="Content Placeholder 6">
            <a:extLst>
              <a:ext uri="{FF2B5EF4-FFF2-40B4-BE49-F238E27FC236}">
                <a16:creationId xmlns:a16="http://schemas.microsoft.com/office/drawing/2014/main" id="{D3BC83E7-BCD2-4959-BD88-CDEC9A0D2B33}"/>
              </a:ext>
            </a:extLst>
          </p:cNvPr>
          <p:cNvSpPr>
            <a:spLocks noGrp="1"/>
          </p:cNvSpPr>
          <p:nvPr>
            <p:ph idx="1"/>
          </p:nvPr>
        </p:nvSpPr>
        <p:spPr>
          <a:xfrm>
            <a:off x="457200" y="1295400"/>
            <a:ext cx="8610600" cy="4389437"/>
          </a:xfrm>
        </p:spPr>
        <p:txBody>
          <a:bodyPr/>
          <a:lstStyle/>
          <a:p>
            <a:pPr lvl="0"/>
            <a:r>
              <a:rPr lang="en-US" sz="2000" dirty="0"/>
              <a:t>Questions for Workgroup:</a:t>
            </a:r>
          </a:p>
          <a:p>
            <a:pPr lvl="1"/>
            <a:r>
              <a:rPr lang="en-US" sz="2000" dirty="0"/>
              <a:t>Would the e-prescription trigger a new or “amended” report to public health?  Immediately—or at some lag? Are there other triggers or trigger conditions to consider?   (primary use case)</a:t>
            </a:r>
          </a:p>
          <a:p>
            <a:pPr lvl="2"/>
            <a:r>
              <a:rPr lang="en-US" sz="2000" dirty="0"/>
              <a:t>If a new report, what other information would public health need to link to the previous report (tracking cascade of outcomes)?</a:t>
            </a:r>
          </a:p>
          <a:p>
            <a:pPr lvl="1"/>
            <a:r>
              <a:rPr lang="en-US" sz="2000" dirty="0"/>
              <a:t>Does physician or one of his/her team members have to take any action to “send” that new/amended report, or is it automatic? (primary use case)</a:t>
            </a:r>
          </a:p>
          <a:p>
            <a:pPr lvl="1"/>
            <a:r>
              <a:rPr lang="en-US" sz="2000" dirty="0"/>
              <a:t>Would answers to the above two questions be the same if the information was being “sent” to (or pulled by) a clinical registry operated by Dr. z’s health system?  (supplement 1)</a:t>
            </a:r>
          </a:p>
          <a:p>
            <a:pPr lvl="1"/>
            <a:r>
              <a:rPr lang="en-US" sz="2000" dirty="0"/>
              <a:t>Are there data or associated triggers that need to be considered when the receiving system is a clinical registry (vs. public health)? (supplement 1)</a:t>
            </a:r>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32741636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User Story – Cured (Care Cascade)</a:t>
            </a:r>
          </a:p>
        </p:txBody>
      </p:sp>
      <p:sp>
        <p:nvSpPr>
          <p:cNvPr id="7" name="Content Placeholder 6">
            <a:extLst>
              <a:ext uri="{FF2B5EF4-FFF2-40B4-BE49-F238E27FC236}">
                <a16:creationId xmlns:a16="http://schemas.microsoft.com/office/drawing/2014/main" id="{D3BC83E7-BCD2-4959-BD88-CDEC9A0D2B33}"/>
              </a:ext>
            </a:extLst>
          </p:cNvPr>
          <p:cNvSpPr>
            <a:spLocks noGrp="1"/>
          </p:cNvSpPr>
          <p:nvPr>
            <p:ph idx="1"/>
          </p:nvPr>
        </p:nvSpPr>
        <p:spPr>
          <a:xfrm>
            <a:off x="457200" y="1143000"/>
            <a:ext cx="8686800" cy="5715000"/>
          </a:xfrm>
        </p:spPr>
        <p:txBody>
          <a:bodyPr/>
          <a:lstStyle/>
          <a:p>
            <a:pPr marL="0" indent="0">
              <a:buNone/>
            </a:pPr>
            <a:r>
              <a:rPr lang="en-US" sz="2000" dirty="0"/>
              <a:t>Patient X follows up with the clinical pharmacist 4 weeks after starting treatment. </a:t>
            </a:r>
          </a:p>
          <a:p>
            <a:pPr marL="0" indent="0">
              <a:buNone/>
            </a:pPr>
            <a:r>
              <a:rPr lang="en-US" sz="2000" dirty="0"/>
              <a:t>During each visit, the clinical pharmacist reviews any adverse events and or newly started prescriptions that may pose risk of drug-drug interactions and discusses/reinforces the importance of adherence to the regimen. </a:t>
            </a:r>
          </a:p>
          <a:p>
            <a:pPr marL="0" indent="0">
              <a:buNone/>
            </a:pPr>
            <a:r>
              <a:rPr lang="en-US" sz="2000" dirty="0"/>
              <a:t>Patient X will follow up every 4 weeks with the clinical pharmacist while being treated. </a:t>
            </a:r>
          </a:p>
          <a:p>
            <a:pPr marL="0" indent="0">
              <a:buNone/>
            </a:pPr>
            <a:r>
              <a:rPr lang="en-US" sz="2000" dirty="0"/>
              <a:t>During the 3</a:t>
            </a:r>
            <a:r>
              <a:rPr lang="en-US" sz="2000" baseline="30000" dirty="0"/>
              <a:t>rd</a:t>
            </a:r>
            <a:r>
              <a:rPr lang="en-US" sz="2000" dirty="0"/>
              <a:t> visit which is the end of treatment visit (12 weeks after starting treatment), the clinical pharmacist will order an HCV RNA test for 3 months later for the post treatment assessment of cure. </a:t>
            </a:r>
          </a:p>
          <a:p>
            <a:pPr marL="0" indent="0">
              <a:buNone/>
            </a:pPr>
            <a:r>
              <a:rPr lang="en-US" sz="2000" dirty="0"/>
              <a:t>Patient X goes to the lab 3 months later to be tested and returns to Dr. Y’s office to confirm HCV RNA is undetectable (virologic cure). </a:t>
            </a:r>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2917887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Meeting Agenda</a:t>
            </a:r>
          </a:p>
        </p:txBody>
      </p:sp>
      <p:sp>
        <p:nvSpPr>
          <p:cNvPr id="3" name="Content Placeholder 2"/>
          <p:cNvSpPr>
            <a:spLocks noGrp="1"/>
          </p:cNvSpPr>
          <p:nvPr>
            <p:ph idx="1"/>
          </p:nvPr>
        </p:nvSpPr>
        <p:spPr/>
        <p:txBody>
          <a:bodyPr/>
          <a:lstStyle/>
          <a:p>
            <a:pPr lvl="1"/>
            <a:endParaRPr lang="en-US" dirty="0"/>
          </a:p>
          <a:p>
            <a:endParaRPr lang="en-US" dirty="0"/>
          </a:p>
        </p:txBody>
      </p:sp>
      <p:graphicFrame>
        <p:nvGraphicFramePr>
          <p:cNvPr id="5" name="Table 8">
            <a:extLst>
              <a:ext uri="{FF2B5EF4-FFF2-40B4-BE49-F238E27FC236}">
                <a16:creationId xmlns:a16="http://schemas.microsoft.com/office/drawing/2014/main" id="{F06A9A0E-531B-461B-B874-BA9CFFF3953F}"/>
              </a:ext>
            </a:extLst>
          </p:cNvPr>
          <p:cNvGraphicFramePr>
            <a:graphicFrameLocks noGrp="1"/>
          </p:cNvGraphicFramePr>
          <p:nvPr>
            <p:extLst>
              <p:ext uri="{D42A27DB-BD31-4B8C-83A1-F6EECF244321}">
                <p14:modId xmlns:p14="http://schemas.microsoft.com/office/powerpoint/2010/main" val="2077515319"/>
              </p:ext>
            </p:extLst>
          </p:nvPr>
        </p:nvGraphicFramePr>
        <p:xfrm>
          <a:off x="1348740" y="1447800"/>
          <a:ext cx="6446520" cy="3688080"/>
        </p:xfrm>
        <a:graphic>
          <a:graphicData uri="http://schemas.openxmlformats.org/drawingml/2006/table">
            <a:tbl>
              <a:tblPr firstRow="1" bandRow="1">
                <a:tableStyleId>{5C22544A-7EE6-4342-B048-85BDC9FD1C3A}</a:tableStyleId>
              </a:tblPr>
              <a:tblGrid>
                <a:gridCol w="4800600">
                  <a:extLst>
                    <a:ext uri="{9D8B030D-6E8A-4147-A177-3AD203B41FA5}">
                      <a16:colId xmlns:a16="http://schemas.microsoft.com/office/drawing/2014/main" val="1677364445"/>
                    </a:ext>
                  </a:extLst>
                </a:gridCol>
                <a:gridCol w="1645920">
                  <a:extLst>
                    <a:ext uri="{9D8B030D-6E8A-4147-A177-3AD203B41FA5}">
                      <a16:colId xmlns:a16="http://schemas.microsoft.com/office/drawing/2014/main" val="4058886406"/>
                    </a:ext>
                  </a:extLst>
                </a:gridCol>
              </a:tblGrid>
              <a:tr h="370840">
                <a:tc>
                  <a:txBody>
                    <a:bodyPr/>
                    <a:lstStyle/>
                    <a:p>
                      <a:pPr algn="ctr"/>
                      <a:r>
                        <a:rPr lang="en-US" dirty="0"/>
                        <a:t>Topic</a:t>
                      </a:r>
                    </a:p>
                  </a:txBody>
                  <a:tcPr/>
                </a:tc>
                <a:tc>
                  <a:txBody>
                    <a:bodyPr/>
                    <a:lstStyle/>
                    <a:p>
                      <a:pPr algn="ctr"/>
                      <a:r>
                        <a:rPr lang="en-US" dirty="0"/>
                        <a:t>Time</a:t>
                      </a:r>
                    </a:p>
                  </a:txBody>
                  <a:tcPr/>
                </a:tc>
                <a:extLst>
                  <a:ext uri="{0D108BD9-81ED-4DB2-BD59-A6C34878D82A}">
                    <a16:rowId xmlns:a16="http://schemas.microsoft.com/office/drawing/2014/main" val="114272972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latin typeface="+mn-lt"/>
                        </a:rPr>
                        <a:t>Introduction to Use Case Development Team</a:t>
                      </a:r>
                    </a:p>
                  </a:txBody>
                  <a:tcPr/>
                </a:tc>
                <a:tc>
                  <a:txBody>
                    <a:bodyPr/>
                    <a:lstStyle/>
                    <a:p>
                      <a:pPr algn="l"/>
                      <a:r>
                        <a:rPr lang="en-US" dirty="0"/>
                        <a:t>5 mins</a:t>
                      </a:r>
                    </a:p>
                  </a:txBody>
                  <a:tcPr/>
                </a:tc>
                <a:extLst>
                  <a:ext uri="{0D108BD9-81ED-4DB2-BD59-A6C34878D82A}">
                    <a16:rowId xmlns:a16="http://schemas.microsoft.com/office/drawing/2014/main" val="111069653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rgbClr val="000000"/>
                          </a:solidFill>
                          <a:latin typeface="+mn-lt"/>
                          <a:ea typeface="+mn-ea"/>
                          <a:cs typeface="+mn-cs"/>
                        </a:rPr>
                        <a:t>Use Case Methodology and Process</a:t>
                      </a:r>
                    </a:p>
                  </a:txBody>
                  <a:tcPr/>
                </a:tc>
                <a:tc>
                  <a:txBody>
                    <a:bodyPr/>
                    <a:lstStyle/>
                    <a:p>
                      <a:pPr algn="l"/>
                      <a:r>
                        <a:rPr lang="en-US" dirty="0"/>
                        <a:t>10 mins</a:t>
                      </a:r>
                    </a:p>
                  </a:txBody>
                  <a:tcPr/>
                </a:tc>
                <a:extLst>
                  <a:ext uri="{0D108BD9-81ED-4DB2-BD59-A6C34878D82A}">
                    <a16:rowId xmlns:a16="http://schemas.microsoft.com/office/drawing/2014/main" val="2953833713"/>
                  </a:ext>
                </a:extLst>
              </a:tr>
              <a:tr h="370840">
                <a:tc>
                  <a:txBody>
                    <a:bodyPr/>
                    <a:lstStyle/>
                    <a:p>
                      <a:pPr algn="l"/>
                      <a:r>
                        <a:rPr lang="en-US" dirty="0"/>
                        <a:t>Working Session</a:t>
                      </a:r>
                    </a:p>
                  </a:txBody>
                  <a:tcPr/>
                </a:tc>
                <a:tc>
                  <a:txBody>
                    <a:bodyPr/>
                    <a:lstStyle/>
                    <a:p>
                      <a:pPr algn="l"/>
                      <a:r>
                        <a:rPr lang="en-US" dirty="0"/>
                        <a:t>40 mins</a:t>
                      </a:r>
                    </a:p>
                  </a:txBody>
                  <a:tcPr/>
                </a:tc>
                <a:extLst>
                  <a:ext uri="{0D108BD9-81ED-4DB2-BD59-A6C34878D82A}">
                    <a16:rowId xmlns:a16="http://schemas.microsoft.com/office/drawing/2014/main" val="2455154536"/>
                  </a:ext>
                </a:extLst>
              </a:tr>
              <a:tr h="370840">
                <a:tc>
                  <a:txBody>
                    <a:bodyPr/>
                    <a:lstStyle/>
                    <a:p>
                      <a:pPr marL="285750" indent="-285750" algn="l">
                        <a:buFont typeface="Arial" panose="020B0604020202020204" pitchFamily="34" charset="0"/>
                        <a:buChar char="•"/>
                      </a:pPr>
                      <a:r>
                        <a:rPr lang="en-US" dirty="0"/>
                        <a:t>Review Draft Use Case Sections</a:t>
                      </a:r>
                    </a:p>
                    <a:p>
                      <a:pPr marL="742950" lvl="1" indent="-285750" algn="l">
                        <a:buFont typeface="Arial" panose="020B0604020202020204" pitchFamily="34" charset="0"/>
                        <a:buChar char="•"/>
                      </a:pPr>
                      <a:r>
                        <a:rPr lang="en-US" dirty="0"/>
                        <a:t>Description</a:t>
                      </a:r>
                    </a:p>
                    <a:p>
                      <a:pPr marL="742950" lvl="1" indent="-285750" algn="l">
                        <a:buFont typeface="Arial" panose="020B0604020202020204" pitchFamily="34" charset="0"/>
                        <a:buChar char="•"/>
                      </a:pPr>
                      <a:r>
                        <a:rPr lang="en-US" dirty="0"/>
                        <a:t>Problem Statement</a:t>
                      </a:r>
                    </a:p>
                    <a:p>
                      <a:pPr marL="742950" lvl="1" indent="-285750" algn="l">
                        <a:buFont typeface="Arial" panose="020B0604020202020204" pitchFamily="34" charset="0"/>
                        <a:buChar char="•"/>
                      </a:pPr>
                      <a:r>
                        <a:rPr lang="en-US" dirty="0"/>
                        <a:t>Use Case Goals</a:t>
                      </a:r>
                    </a:p>
                    <a:p>
                      <a:pPr marL="742950" lvl="1" indent="-285750" algn="l">
                        <a:buFont typeface="Arial" panose="020B0604020202020204" pitchFamily="34" charset="0"/>
                        <a:buChar char="•"/>
                      </a:pPr>
                      <a:r>
                        <a:rPr lang="en-US" dirty="0"/>
                        <a:t>In and Out of Scope</a:t>
                      </a:r>
                    </a:p>
                  </a:txBody>
                  <a:tcPr/>
                </a:tc>
                <a:tc>
                  <a:txBody>
                    <a:bodyPr/>
                    <a:lstStyle/>
                    <a:p>
                      <a:pPr algn="l"/>
                      <a:r>
                        <a:rPr lang="en-US" dirty="0"/>
                        <a:t>(15 mins)</a:t>
                      </a:r>
                    </a:p>
                  </a:txBody>
                  <a:tcPr/>
                </a:tc>
                <a:extLst>
                  <a:ext uri="{0D108BD9-81ED-4DB2-BD59-A6C34878D82A}">
                    <a16:rowId xmlns:a16="http://schemas.microsoft.com/office/drawing/2014/main" val="3940748756"/>
                  </a:ext>
                </a:extLst>
              </a:tr>
              <a:tr h="370840">
                <a:tc>
                  <a:txBody>
                    <a:bodyPr/>
                    <a:lstStyle/>
                    <a:p>
                      <a:pPr marL="285750" indent="-285750" algn="l">
                        <a:buFont typeface="Arial" panose="020B0604020202020204" pitchFamily="34" charset="0"/>
                        <a:buChar char="•"/>
                      </a:pPr>
                      <a:r>
                        <a:rPr lang="en-US" dirty="0"/>
                        <a:t>Discuss Draft Hepatitis C User Story</a:t>
                      </a:r>
                    </a:p>
                  </a:txBody>
                  <a:tcPr/>
                </a:tc>
                <a:tc>
                  <a:txBody>
                    <a:bodyPr/>
                    <a:lstStyle/>
                    <a:p>
                      <a:pPr algn="l"/>
                      <a:r>
                        <a:rPr lang="en-US" dirty="0"/>
                        <a:t>(25 mins)</a:t>
                      </a:r>
                    </a:p>
                  </a:txBody>
                  <a:tcPr/>
                </a:tc>
                <a:extLst>
                  <a:ext uri="{0D108BD9-81ED-4DB2-BD59-A6C34878D82A}">
                    <a16:rowId xmlns:a16="http://schemas.microsoft.com/office/drawing/2014/main" val="276669315"/>
                  </a:ext>
                </a:extLst>
              </a:tr>
              <a:tr h="370840">
                <a:tc>
                  <a:txBody>
                    <a:bodyPr/>
                    <a:lstStyle/>
                    <a:p>
                      <a:pPr marL="0" indent="0" algn="l">
                        <a:buFont typeface="Arial" panose="020B0604020202020204" pitchFamily="34" charset="0"/>
                        <a:buNone/>
                      </a:pPr>
                      <a:r>
                        <a:rPr lang="en-US" dirty="0"/>
                        <a:t>Next Steps</a:t>
                      </a:r>
                    </a:p>
                  </a:txBody>
                  <a:tcPr/>
                </a:tc>
                <a:tc>
                  <a:txBody>
                    <a:bodyPr/>
                    <a:lstStyle/>
                    <a:p>
                      <a:pPr algn="l"/>
                      <a:r>
                        <a:rPr lang="en-US" dirty="0"/>
                        <a:t>5 mins</a:t>
                      </a:r>
                    </a:p>
                  </a:txBody>
                  <a:tcPr/>
                </a:tc>
                <a:extLst>
                  <a:ext uri="{0D108BD9-81ED-4DB2-BD59-A6C34878D82A}">
                    <a16:rowId xmlns:a16="http://schemas.microsoft.com/office/drawing/2014/main" val="1737658766"/>
                  </a:ext>
                </a:extLst>
              </a:tr>
            </a:tbl>
          </a:graphicData>
        </a:graphic>
      </p:graphicFrame>
    </p:spTree>
    <p:extLst>
      <p:ext uri="{BB962C8B-B14F-4D97-AF65-F5344CB8AC3E}">
        <p14:creationId xmlns:p14="http://schemas.microsoft.com/office/powerpoint/2010/main" val="32153813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User Story – Cured (Care Cascade)</a:t>
            </a:r>
          </a:p>
        </p:txBody>
      </p:sp>
      <p:sp>
        <p:nvSpPr>
          <p:cNvPr id="7" name="Content Placeholder 6">
            <a:extLst>
              <a:ext uri="{FF2B5EF4-FFF2-40B4-BE49-F238E27FC236}">
                <a16:creationId xmlns:a16="http://schemas.microsoft.com/office/drawing/2014/main" id="{D3BC83E7-BCD2-4959-BD88-CDEC9A0D2B33}"/>
              </a:ext>
            </a:extLst>
          </p:cNvPr>
          <p:cNvSpPr>
            <a:spLocks noGrp="1"/>
          </p:cNvSpPr>
          <p:nvPr>
            <p:ph idx="1"/>
          </p:nvPr>
        </p:nvSpPr>
        <p:spPr>
          <a:xfrm>
            <a:off x="457200" y="1295400"/>
            <a:ext cx="8610600" cy="5334000"/>
          </a:xfrm>
        </p:spPr>
        <p:txBody>
          <a:bodyPr/>
          <a:lstStyle/>
          <a:p>
            <a:pPr lvl="0"/>
            <a:r>
              <a:rPr lang="en-US" sz="2000" dirty="0"/>
              <a:t>Questions for Workgroup:</a:t>
            </a:r>
          </a:p>
          <a:p>
            <a:pPr lvl="1"/>
            <a:r>
              <a:rPr lang="en-US" sz="2000" dirty="0"/>
              <a:t>Would test confirming SVR trigger a new or “amended” report to public health?  Immediately—or at some lag? Are there other triggers or trigger conditions to consider?  (primary use case)</a:t>
            </a:r>
          </a:p>
          <a:p>
            <a:pPr lvl="2"/>
            <a:r>
              <a:rPr lang="en-US" sz="2000" dirty="0"/>
              <a:t>If a new report, what other information would public health need to link to the previous report (tracking cascade of outcomes)?</a:t>
            </a:r>
          </a:p>
          <a:p>
            <a:pPr lvl="1"/>
            <a:r>
              <a:rPr lang="en-US" sz="2000" dirty="0"/>
              <a:t>Does physician or one of his/her team members have to take any action to “send” that new/amended report, or is it automatic? (primary use case)</a:t>
            </a:r>
          </a:p>
          <a:p>
            <a:pPr lvl="1"/>
            <a:r>
              <a:rPr lang="en-US" sz="2000" dirty="0"/>
              <a:t>Would answers to the above two questions be the same if the information was being “sent” to (or pulled by) a clinical registry operated by Dr. z’s health system?  (supplement 1)</a:t>
            </a:r>
          </a:p>
          <a:p>
            <a:pPr lvl="1"/>
            <a:r>
              <a:rPr lang="en-US" sz="2000" dirty="0"/>
              <a:t>Are there data or associated triggers that need to be considered when the receiving system is a clinical registry (vs. public health)? (supplement 1)</a:t>
            </a:r>
          </a:p>
          <a:p>
            <a:pPr marL="0" indent="0">
              <a:buNone/>
            </a:pPr>
            <a:endParaRPr lang="en-US" sz="2000" dirty="0"/>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12647152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197B1E13-C781-49C4-BDBE-99DBC9056FA7}"/>
              </a:ext>
            </a:extLst>
          </p:cNvPr>
          <p:cNvSpPr>
            <a:spLocks noGrp="1"/>
          </p:cNvSpPr>
          <p:nvPr>
            <p:ph type="subTitle" idx="1"/>
          </p:nvPr>
        </p:nvSpPr>
        <p:spPr>
          <a:xfrm>
            <a:off x="1676400" y="2895600"/>
            <a:ext cx="5791200" cy="1752600"/>
          </a:xfrm>
        </p:spPr>
        <p:txBody>
          <a:bodyPr/>
          <a:lstStyle/>
          <a:p>
            <a:r>
              <a:rPr lang="en-US" dirty="0">
                <a:solidFill>
                  <a:schemeClr val="tx2"/>
                </a:solidFill>
              </a:rPr>
              <a:t>Next Steps</a:t>
            </a:r>
          </a:p>
        </p:txBody>
      </p:sp>
    </p:spTree>
    <p:extLst>
      <p:ext uri="{BB962C8B-B14F-4D97-AF65-F5344CB8AC3E}">
        <p14:creationId xmlns:p14="http://schemas.microsoft.com/office/powerpoint/2010/main" val="18214834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C955C-2617-4206-B8C6-73851C1ACF6B}"/>
              </a:ext>
            </a:extLst>
          </p:cNvPr>
          <p:cNvSpPr>
            <a:spLocks noGrp="1"/>
          </p:cNvSpPr>
          <p:nvPr>
            <p:ph type="title"/>
          </p:nvPr>
        </p:nvSpPr>
        <p:spPr/>
        <p:txBody>
          <a:bodyPr>
            <a:normAutofit fontScale="90000"/>
          </a:bodyPr>
          <a:lstStyle/>
          <a:p>
            <a:r>
              <a:rPr lang="en-US" dirty="0"/>
              <a:t>Next Steps</a:t>
            </a:r>
          </a:p>
        </p:txBody>
      </p:sp>
      <p:sp>
        <p:nvSpPr>
          <p:cNvPr id="3" name="Content Placeholder 2">
            <a:extLst>
              <a:ext uri="{FF2B5EF4-FFF2-40B4-BE49-F238E27FC236}">
                <a16:creationId xmlns:a16="http://schemas.microsoft.com/office/drawing/2014/main" id="{FB0B34E8-43ED-4E7F-A602-69DDCFEBC48A}"/>
              </a:ext>
            </a:extLst>
          </p:cNvPr>
          <p:cNvSpPr>
            <a:spLocks noGrp="1"/>
          </p:cNvSpPr>
          <p:nvPr>
            <p:ph idx="1"/>
          </p:nvPr>
        </p:nvSpPr>
        <p:spPr/>
        <p:txBody>
          <a:bodyPr/>
          <a:lstStyle/>
          <a:p>
            <a:r>
              <a:rPr lang="en-US" sz="2000" dirty="0"/>
              <a:t>Weekly Workgroup Meeting</a:t>
            </a:r>
          </a:p>
          <a:p>
            <a:pPr lvl="1"/>
            <a:r>
              <a:rPr lang="en-US" sz="2000" dirty="0"/>
              <a:t>Friday, February 28</a:t>
            </a:r>
            <a:r>
              <a:rPr lang="en-US" sz="2000" baseline="30000" dirty="0"/>
              <a:t>th</a:t>
            </a:r>
            <a:r>
              <a:rPr lang="en-US" sz="2000" dirty="0"/>
              <a:t> </a:t>
            </a:r>
          </a:p>
          <a:p>
            <a:pPr lvl="2"/>
            <a:r>
              <a:rPr lang="en-US" sz="2000" dirty="0"/>
              <a:t>12pm -1pm ET?</a:t>
            </a:r>
          </a:p>
          <a:p>
            <a:pPr lvl="2"/>
            <a:r>
              <a:rPr lang="en-US" sz="2000" dirty="0"/>
              <a:t>4pm-5pm ET?</a:t>
            </a:r>
          </a:p>
          <a:p>
            <a:pPr lvl="2"/>
            <a:r>
              <a:rPr lang="en-US" sz="2000" dirty="0"/>
              <a:t>Other??</a:t>
            </a:r>
          </a:p>
          <a:p>
            <a:endParaRPr lang="en-US" sz="2000" dirty="0"/>
          </a:p>
          <a:p>
            <a:r>
              <a:rPr lang="en-US" sz="2000" dirty="0"/>
              <a:t>Review and comment on Use Case Sections: </a:t>
            </a:r>
          </a:p>
          <a:p>
            <a:pPr lvl="1"/>
            <a:r>
              <a:rPr lang="en-US" sz="2000" dirty="0"/>
              <a:t>Description, Problem Statement, Goals, In Scope, Out of Scope, User Story</a:t>
            </a:r>
          </a:p>
          <a:p>
            <a:pPr lvl="2"/>
            <a:r>
              <a:rPr lang="en-US" sz="2000" dirty="0"/>
              <a:t>Email edits to becky.angeles@carradora.com</a:t>
            </a:r>
          </a:p>
          <a:p>
            <a:endParaRPr lang="en-US" sz="2000" dirty="0"/>
          </a:p>
        </p:txBody>
      </p:sp>
    </p:spTree>
    <p:extLst>
      <p:ext uri="{BB962C8B-B14F-4D97-AF65-F5344CB8AC3E}">
        <p14:creationId xmlns:p14="http://schemas.microsoft.com/office/powerpoint/2010/main" val="13718250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86105-5F9D-480F-8290-F12D673E69A9}"/>
              </a:ext>
            </a:extLst>
          </p:cNvPr>
          <p:cNvSpPr>
            <a:spLocks noGrp="1"/>
          </p:cNvSpPr>
          <p:nvPr>
            <p:ph type="title"/>
          </p:nvPr>
        </p:nvSpPr>
        <p:spPr/>
        <p:txBody>
          <a:bodyPr>
            <a:normAutofit fontScale="90000"/>
          </a:bodyPr>
          <a:lstStyle/>
          <a:p>
            <a:r>
              <a:rPr lang="en-US" dirty="0"/>
              <a:t>Contacts</a:t>
            </a:r>
          </a:p>
        </p:txBody>
      </p:sp>
      <p:sp>
        <p:nvSpPr>
          <p:cNvPr id="3" name="Content Placeholder 2">
            <a:extLst>
              <a:ext uri="{FF2B5EF4-FFF2-40B4-BE49-F238E27FC236}">
                <a16:creationId xmlns:a16="http://schemas.microsoft.com/office/drawing/2014/main" id="{F1FCCA8F-DB0B-4AB2-A890-E69E3EFC86E0}"/>
              </a:ext>
            </a:extLst>
          </p:cNvPr>
          <p:cNvSpPr>
            <a:spLocks noGrp="1"/>
          </p:cNvSpPr>
          <p:nvPr>
            <p:ph idx="1"/>
          </p:nvPr>
        </p:nvSpPr>
        <p:spPr>
          <a:xfrm>
            <a:off x="457200" y="1295400"/>
            <a:ext cx="8534400" cy="4389437"/>
          </a:xfrm>
        </p:spPr>
        <p:txBody>
          <a:bodyPr/>
          <a:lstStyle/>
          <a:p>
            <a:r>
              <a:rPr lang="en-US" sz="2000" dirty="0"/>
              <a:t>Workgroup Leads</a:t>
            </a:r>
          </a:p>
          <a:p>
            <a:pPr lvl="1"/>
            <a:r>
              <a:rPr lang="en-US" sz="2000" dirty="0"/>
              <a:t>Aaron Harris: </a:t>
            </a:r>
            <a:r>
              <a:rPr lang="en-US" sz="2000" dirty="0">
                <a:hlinkClick r:id="rId2">
                  <a:extLst>
                    <a:ext uri="{A12FA001-AC4F-418D-AE19-62706E023703}">
                      <ahyp:hlinkClr xmlns:ahyp="http://schemas.microsoft.com/office/drawing/2018/hyperlinkcolor" val="tx"/>
                    </a:ext>
                  </a:extLst>
                </a:hlinkClick>
              </a:rPr>
              <a:t>ieo9@cdc.gov</a:t>
            </a:r>
            <a:endParaRPr lang="en-US" sz="2000" dirty="0"/>
          </a:p>
          <a:p>
            <a:pPr lvl="1"/>
            <a:r>
              <a:rPr lang="en-US" sz="2000" dirty="0"/>
              <a:t>Abigail Viall: </a:t>
            </a:r>
            <a:r>
              <a:rPr lang="en-US" sz="2000" dirty="0">
                <a:hlinkClick r:id="rId3">
                  <a:extLst>
                    <a:ext uri="{A12FA001-AC4F-418D-AE19-62706E023703}">
                      <ahyp:hlinkClr xmlns:ahyp="http://schemas.microsoft.com/office/drawing/2018/hyperlinkcolor" val="tx"/>
                    </a:ext>
                  </a:extLst>
                </a:hlinkClick>
              </a:rPr>
              <a:t>bzv3@cdc.gov</a:t>
            </a:r>
            <a:endParaRPr lang="en-US" sz="2000" dirty="0"/>
          </a:p>
          <a:p>
            <a:r>
              <a:rPr lang="en-US" sz="2000" dirty="0"/>
              <a:t>Use Case Development</a:t>
            </a:r>
          </a:p>
          <a:p>
            <a:pPr lvl="1"/>
            <a:r>
              <a:rPr lang="en-US" sz="2000" dirty="0"/>
              <a:t>Jamie Parker: </a:t>
            </a:r>
            <a:r>
              <a:rPr lang="en-US" sz="2000" dirty="0">
                <a:hlinkClick r:id="rId4">
                  <a:extLst>
                    <a:ext uri="{A12FA001-AC4F-418D-AE19-62706E023703}">
                      <ahyp:hlinkClr xmlns:ahyp="http://schemas.microsoft.com/office/drawing/2018/hyperlinkcolor" val="tx"/>
                    </a:ext>
                  </a:extLst>
                </a:hlinkClick>
              </a:rPr>
              <a:t>jamie.parker@carradora.com</a:t>
            </a:r>
            <a:r>
              <a:rPr lang="en-US" sz="2000" dirty="0"/>
              <a:t> </a:t>
            </a:r>
          </a:p>
          <a:p>
            <a:pPr lvl="1"/>
            <a:r>
              <a:rPr lang="en-US" sz="2000" dirty="0"/>
              <a:t>Becky Angeles: </a:t>
            </a:r>
            <a:r>
              <a:rPr lang="en-US" sz="2000" dirty="0">
                <a:hlinkClick r:id="rId5">
                  <a:extLst>
                    <a:ext uri="{A12FA001-AC4F-418D-AE19-62706E023703}">
                      <ahyp:hlinkClr xmlns:ahyp="http://schemas.microsoft.com/office/drawing/2018/hyperlinkcolor" val="tx"/>
                    </a:ext>
                  </a:extLst>
                </a:hlinkClick>
              </a:rPr>
              <a:t>becky.angeles@carradora.com</a:t>
            </a:r>
            <a:r>
              <a:rPr lang="en-US" sz="2000" dirty="0"/>
              <a:t> </a:t>
            </a:r>
          </a:p>
          <a:p>
            <a:pPr lvl="1"/>
            <a:r>
              <a:rPr lang="en-US" sz="2000" dirty="0"/>
              <a:t>Kishore </a:t>
            </a:r>
            <a:r>
              <a:rPr lang="en-US" sz="2000" dirty="0" err="1"/>
              <a:t>Bashyam</a:t>
            </a:r>
            <a:r>
              <a:rPr lang="en-US" sz="2000" dirty="0"/>
              <a:t>: </a:t>
            </a:r>
            <a:r>
              <a:rPr lang="en-US" sz="2000" dirty="0">
                <a:hlinkClick r:id="rId6">
                  <a:extLst>
                    <a:ext uri="{A12FA001-AC4F-418D-AE19-62706E023703}">
                      <ahyp:hlinkClr xmlns:ahyp="http://schemas.microsoft.com/office/drawing/2018/hyperlinkcolor" val="tx"/>
                    </a:ext>
                  </a:extLst>
                </a:hlinkClick>
              </a:rPr>
              <a:t>kishore.bashyam@drajer.com</a:t>
            </a:r>
            <a:endParaRPr lang="en-US" sz="2000" dirty="0"/>
          </a:p>
          <a:p>
            <a:pPr lvl="1"/>
            <a:r>
              <a:rPr lang="en-US" sz="2000" dirty="0"/>
              <a:t>Mike Flanigan: </a:t>
            </a:r>
            <a:r>
              <a:rPr lang="en-US" sz="2000" dirty="0">
                <a:hlinkClick r:id="rId7">
                  <a:extLst>
                    <a:ext uri="{A12FA001-AC4F-418D-AE19-62706E023703}">
                      <ahyp:hlinkClr xmlns:ahyp="http://schemas.microsoft.com/office/drawing/2018/hyperlinkcolor" val="tx"/>
                    </a:ext>
                  </a:extLst>
                </a:hlinkClick>
              </a:rPr>
              <a:t>mike.flanigan@carradora.com</a:t>
            </a:r>
            <a:endParaRPr lang="en-US" sz="2000" dirty="0"/>
          </a:p>
          <a:p>
            <a:r>
              <a:rPr lang="en-US" sz="2000" dirty="0"/>
              <a:t>Technical Leads</a:t>
            </a:r>
          </a:p>
          <a:p>
            <a:pPr lvl="1"/>
            <a:r>
              <a:rPr lang="en-US" sz="2000" dirty="0"/>
              <a:t>Nagesh “Dragon” </a:t>
            </a:r>
            <a:r>
              <a:rPr lang="en-US" sz="2000" dirty="0" err="1"/>
              <a:t>Bashyam</a:t>
            </a:r>
            <a:r>
              <a:rPr lang="en-US" sz="2000" dirty="0"/>
              <a:t>: </a:t>
            </a:r>
            <a:r>
              <a:rPr lang="en-US" sz="2000" dirty="0">
                <a:hlinkClick r:id="rId8">
                  <a:extLst>
                    <a:ext uri="{A12FA001-AC4F-418D-AE19-62706E023703}">
                      <ahyp:hlinkClr xmlns:ahyp="http://schemas.microsoft.com/office/drawing/2018/hyperlinkcolor" val="tx"/>
                    </a:ext>
                  </a:extLst>
                </a:hlinkClick>
              </a:rPr>
              <a:t>nagesh.bashyam@drajer.com</a:t>
            </a:r>
            <a:endParaRPr lang="en-US" sz="2000" dirty="0"/>
          </a:p>
          <a:p>
            <a:pPr lvl="1"/>
            <a:r>
              <a:rPr lang="en-US" sz="2000" dirty="0"/>
              <a:t>Brett </a:t>
            </a:r>
            <a:r>
              <a:rPr lang="en-US" sz="2000" dirty="0" err="1"/>
              <a:t>Marquard</a:t>
            </a:r>
            <a:r>
              <a:rPr lang="en-US" sz="2000" dirty="0"/>
              <a:t>: </a:t>
            </a:r>
            <a:r>
              <a:rPr lang="en-US" sz="2000" dirty="0">
                <a:hlinkClick r:id="rId9">
                  <a:extLst>
                    <a:ext uri="{A12FA001-AC4F-418D-AE19-62706E023703}">
                      <ahyp:hlinkClr xmlns:ahyp="http://schemas.microsoft.com/office/drawing/2018/hyperlinkcolor" val="tx"/>
                    </a:ext>
                  </a:extLst>
                </a:hlinkClick>
              </a:rPr>
              <a:t>brett@waveoneassociates.com</a:t>
            </a:r>
            <a:endParaRPr lang="en-US" sz="2000" dirty="0"/>
          </a:p>
          <a:p>
            <a:endParaRPr lang="en-US" sz="2000" dirty="0"/>
          </a:p>
        </p:txBody>
      </p:sp>
    </p:spTree>
    <p:extLst>
      <p:ext uri="{BB962C8B-B14F-4D97-AF65-F5344CB8AC3E}">
        <p14:creationId xmlns:p14="http://schemas.microsoft.com/office/powerpoint/2010/main" val="8242631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1F26A-3EA9-4276-983E-AC73E6C184C6}"/>
              </a:ext>
            </a:extLst>
          </p:cNvPr>
          <p:cNvSpPr>
            <a:spLocks noGrp="1"/>
          </p:cNvSpPr>
          <p:nvPr>
            <p:ph type="title"/>
          </p:nvPr>
        </p:nvSpPr>
        <p:spPr/>
        <p:txBody>
          <a:bodyPr>
            <a:normAutofit fontScale="90000"/>
          </a:bodyPr>
          <a:lstStyle/>
          <a:p>
            <a:r>
              <a:rPr lang="en-US" dirty="0"/>
              <a:t>Resources/Useful Links</a:t>
            </a:r>
          </a:p>
        </p:txBody>
      </p:sp>
      <p:sp>
        <p:nvSpPr>
          <p:cNvPr id="3" name="Content Placeholder 2">
            <a:extLst>
              <a:ext uri="{FF2B5EF4-FFF2-40B4-BE49-F238E27FC236}">
                <a16:creationId xmlns:a16="http://schemas.microsoft.com/office/drawing/2014/main" id="{1A0FE15A-6AE5-4FEE-BF60-E035A899AD09}"/>
              </a:ext>
            </a:extLst>
          </p:cNvPr>
          <p:cNvSpPr>
            <a:spLocks noGrp="1"/>
          </p:cNvSpPr>
          <p:nvPr>
            <p:ph idx="1"/>
          </p:nvPr>
        </p:nvSpPr>
        <p:spPr>
          <a:xfrm>
            <a:off x="457200" y="1295400"/>
            <a:ext cx="8686800" cy="4389437"/>
          </a:xfrm>
        </p:spPr>
        <p:txBody>
          <a:bodyPr/>
          <a:lstStyle/>
          <a:p>
            <a:endParaRPr lang="en-US" sz="1800" dirty="0"/>
          </a:p>
        </p:txBody>
      </p:sp>
    </p:spTree>
    <p:extLst>
      <p:ext uri="{BB962C8B-B14F-4D97-AF65-F5344CB8AC3E}">
        <p14:creationId xmlns:p14="http://schemas.microsoft.com/office/powerpoint/2010/main" val="1544421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197B1E13-C781-49C4-BDBE-99DBC9056FA7}"/>
              </a:ext>
            </a:extLst>
          </p:cNvPr>
          <p:cNvSpPr>
            <a:spLocks noGrp="1"/>
          </p:cNvSpPr>
          <p:nvPr>
            <p:ph type="subTitle" idx="1"/>
          </p:nvPr>
        </p:nvSpPr>
        <p:spPr>
          <a:xfrm>
            <a:off x="1676400" y="2895600"/>
            <a:ext cx="5791200" cy="1752600"/>
          </a:xfrm>
        </p:spPr>
        <p:txBody>
          <a:bodyPr/>
          <a:lstStyle/>
          <a:p>
            <a:r>
              <a:rPr lang="en-US" dirty="0">
                <a:solidFill>
                  <a:schemeClr val="tx2"/>
                </a:solidFill>
              </a:rPr>
              <a:t>Hepatitis C Use Case: </a:t>
            </a:r>
          </a:p>
          <a:p>
            <a:r>
              <a:rPr lang="en-US" dirty="0">
                <a:solidFill>
                  <a:schemeClr val="tx2"/>
                </a:solidFill>
              </a:rPr>
              <a:t>Methodology and Process</a:t>
            </a:r>
          </a:p>
        </p:txBody>
      </p:sp>
    </p:spTree>
    <p:extLst>
      <p:ext uri="{BB962C8B-B14F-4D97-AF65-F5344CB8AC3E}">
        <p14:creationId xmlns:p14="http://schemas.microsoft.com/office/powerpoint/2010/main" val="3834669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A6B53-A741-402C-95BE-53A31B998577}"/>
              </a:ext>
            </a:extLst>
          </p:cNvPr>
          <p:cNvSpPr>
            <a:spLocks noGrp="1"/>
          </p:cNvSpPr>
          <p:nvPr>
            <p:ph type="title"/>
          </p:nvPr>
        </p:nvSpPr>
        <p:spPr>
          <a:xfrm>
            <a:off x="457200" y="457200"/>
            <a:ext cx="8229600" cy="533400"/>
          </a:xfrm>
        </p:spPr>
        <p:txBody>
          <a:bodyPr>
            <a:normAutofit/>
          </a:bodyPr>
          <a:lstStyle/>
          <a:p>
            <a:r>
              <a:rPr lang="en-US" dirty="0"/>
              <a:t>Use Case Sections</a:t>
            </a:r>
          </a:p>
        </p:txBody>
      </p:sp>
      <p:sp>
        <p:nvSpPr>
          <p:cNvPr id="10" name="Content Placeholder 9">
            <a:extLst>
              <a:ext uri="{FF2B5EF4-FFF2-40B4-BE49-F238E27FC236}">
                <a16:creationId xmlns:a16="http://schemas.microsoft.com/office/drawing/2014/main" id="{00D97083-88A6-47EF-A72A-7C7F535EC2CE}"/>
              </a:ext>
            </a:extLst>
          </p:cNvPr>
          <p:cNvSpPr>
            <a:spLocks noGrp="1"/>
          </p:cNvSpPr>
          <p:nvPr>
            <p:ph sz="half" idx="1"/>
          </p:nvPr>
        </p:nvSpPr>
        <p:spPr>
          <a:xfrm>
            <a:off x="457200" y="1219200"/>
            <a:ext cx="4038600" cy="5135725"/>
          </a:xfrm>
        </p:spPr>
        <p:txBody>
          <a:bodyPr/>
          <a:lstStyle/>
          <a:p>
            <a:r>
              <a:rPr lang="en-US" sz="2000" dirty="0"/>
              <a:t>Description</a:t>
            </a:r>
          </a:p>
          <a:p>
            <a:pPr lvl="1"/>
            <a:r>
              <a:rPr lang="en-US" sz="2000" dirty="0"/>
              <a:t>Problem Statement</a:t>
            </a:r>
          </a:p>
          <a:p>
            <a:r>
              <a:rPr lang="en-US" sz="2000" dirty="0"/>
              <a:t>Goals</a:t>
            </a:r>
          </a:p>
          <a:p>
            <a:r>
              <a:rPr lang="en-US" sz="2000" dirty="0"/>
              <a:t>User Stories</a:t>
            </a:r>
          </a:p>
          <a:p>
            <a:r>
              <a:rPr lang="en-US" sz="2000" dirty="0"/>
              <a:t>Scope</a:t>
            </a:r>
          </a:p>
          <a:p>
            <a:pPr lvl="1"/>
            <a:r>
              <a:rPr lang="en-US" sz="2000" dirty="0"/>
              <a:t>In Scope</a:t>
            </a:r>
          </a:p>
          <a:p>
            <a:pPr lvl="1"/>
            <a:r>
              <a:rPr lang="en-US" sz="2000" dirty="0"/>
              <a:t>Out of Scope</a:t>
            </a:r>
          </a:p>
          <a:p>
            <a:r>
              <a:rPr lang="en-US" sz="2000" dirty="0"/>
              <a:t>Actors</a:t>
            </a:r>
          </a:p>
          <a:p>
            <a:r>
              <a:rPr lang="en-US" sz="2000" dirty="0"/>
              <a:t>Abstract Model</a:t>
            </a:r>
          </a:p>
          <a:p>
            <a:r>
              <a:rPr lang="en-US" sz="2000" dirty="0"/>
              <a:t>Use Case Flow and Diagrams</a:t>
            </a:r>
          </a:p>
          <a:p>
            <a:pPr lvl="1"/>
            <a:r>
              <a:rPr lang="en-US" sz="2000" dirty="0"/>
              <a:t>Preconditions</a:t>
            </a:r>
          </a:p>
          <a:p>
            <a:pPr lvl="1"/>
            <a:r>
              <a:rPr lang="en-US" sz="2000" dirty="0"/>
              <a:t>Main Flow (table)</a:t>
            </a:r>
          </a:p>
          <a:p>
            <a:pPr lvl="1"/>
            <a:r>
              <a:rPr lang="en-US" sz="2000" dirty="0"/>
              <a:t>Postconditions</a:t>
            </a:r>
          </a:p>
          <a:p>
            <a:pPr lvl="1"/>
            <a:r>
              <a:rPr lang="en-US" sz="2000" dirty="0"/>
              <a:t>Alternate Flow</a:t>
            </a:r>
          </a:p>
          <a:p>
            <a:pPr marL="0" indent="0">
              <a:buNone/>
            </a:pPr>
            <a:endParaRPr lang="en-US" dirty="0"/>
          </a:p>
        </p:txBody>
      </p:sp>
      <p:sp>
        <p:nvSpPr>
          <p:cNvPr id="11" name="Content Placeholder 10">
            <a:extLst>
              <a:ext uri="{FF2B5EF4-FFF2-40B4-BE49-F238E27FC236}">
                <a16:creationId xmlns:a16="http://schemas.microsoft.com/office/drawing/2014/main" id="{BD3DA9AD-5CA7-4B9C-9D70-970F3F5E67EF}"/>
              </a:ext>
            </a:extLst>
          </p:cNvPr>
          <p:cNvSpPr>
            <a:spLocks noGrp="1"/>
          </p:cNvSpPr>
          <p:nvPr>
            <p:ph sz="half" idx="2"/>
          </p:nvPr>
        </p:nvSpPr>
        <p:spPr>
          <a:xfrm>
            <a:off x="4648200" y="1219200"/>
            <a:ext cx="4038600" cy="5135725"/>
          </a:xfrm>
        </p:spPr>
        <p:txBody>
          <a:bodyPr/>
          <a:lstStyle/>
          <a:p>
            <a:r>
              <a:rPr lang="en-US" sz="2000" dirty="0"/>
              <a:t>Use Case Flow and Diagrams (cont’d)</a:t>
            </a:r>
          </a:p>
          <a:p>
            <a:pPr lvl="1"/>
            <a:r>
              <a:rPr lang="en-US" sz="2000" dirty="0"/>
              <a:t>Use Case Diagram</a:t>
            </a:r>
          </a:p>
          <a:p>
            <a:pPr lvl="1"/>
            <a:r>
              <a:rPr lang="en-US" sz="2000" dirty="0"/>
              <a:t>Activity Diagram</a:t>
            </a:r>
          </a:p>
          <a:p>
            <a:pPr lvl="1"/>
            <a:r>
              <a:rPr lang="en-US" sz="2000" dirty="0"/>
              <a:t>Sequence Diagram</a:t>
            </a:r>
          </a:p>
          <a:p>
            <a:r>
              <a:rPr lang="en-US" sz="2000" dirty="0"/>
              <a:t>Dataset Requirements</a:t>
            </a:r>
          </a:p>
          <a:p>
            <a:r>
              <a:rPr lang="en-US" sz="2000" dirty="0"/>
              <a:t>Policy Considerations</a:t>
            </a:r>
          </a:p>
          <a:p>
            <a:r>
              <a:rPr lang="en-US" sz="2000" dirty="0"/>
              <a:t>Non-Technical Considerations</a:t>
            </a:r>
          </a:p>
          <a:p>
            <a:r>
              <a:rPr lang="en-US" sz="2000" dirty="0"/>
              <a:t>Appendices</a:t>
            </a:r>
          </a:p>
          <a:p>
            <a:pPr lvl="1"/>
            <a:r>
              <a:rPr lang="en-US" sz="2000" dirty="0"/>
              <a:t>Related Use Cases</a:t>
            </a:r>
          </a:p>
          <a:p>
            <a:pPr lvl="1"/>
            <a:r>
              <a:rPr lang="en-US" sz="2000" dirty="0"/>
              <a:t>Previous Work Efforts</a:t>
            </a:r>
          </a:p>
          <a:p>
            <a:pPr lvl="1"/>
            <a:r>
              <a:rPr lang="en-US" sz="2000" dirty="0"/>
              <a:t>References</a:t>
            </a:r>
          </a:p>
        </p:txBody>
      </p:sp>
    </p:spTree>
    <p:extLst>
      <p:ext uri="{BB962C8B-B14F-4D97-AF65-F5344CB8AC3E}">
        <p14:creationId xmlns:p14="http://schemas.microsoft.com/office/powerpoint/2010/main" val="719323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0AE5DF3-280F-4557-B558-84BE8121C4C5}"/>
              </a:ext>
            </a:extLst>
          </p:cNvPr>
          <p:cNvSpPr>
            <a:spLocks noGrp="1"/>
          </p:cNvSpPr>
          <p:nvPr>
            <p:ph type="title"/>
          </p:nvPr>
        </p:nvSpPr>
        <p:spPr>
          <a:xfrm>
            <a:off x="457200" y="457200"/>
            <a:ext cx="8305800" cy="533400"/>
          </a:xfrm>
        </p:spPr>
        <p:txBody>
          <a:bodyPr>
            <a:noAutofit/>
          </a:bodyPr>
          <a:lstStyle/>
          <a:p>
            <a:r>
              <a:rPr lang="en-US" sz="3200" dirty="0"/>
              <a:t>Hepatitis C Use Case Development Timeline</a:t>
            </a:r>
          </a:p>
        </p:txBody>
      </p:sp>
      <p:graphicFrame>
        <p:nvGraphicFramePr>
          <p:cNvPr id="6" name="Table 6">
            <a:extLst>
              <a:ext uri="{FF2B5EF4-FFF2-40B4-BE49-F238E27FC236}">
                <a16:creationId xmlns:a16="http://schemas.microsoft.com/office/drawing/2014/main" id="{B863BAA7-79EA-4DB5-AFFE-461EE4C7B6AF}"/>
              </a:ext>
            </a:extLst>
          </p:cNvPr>
          <p:cNvGraphicFramePr>
            <a:graphicFrameLocks noGrp="1"/>
          </p:cNvGraphicFramePr>
          <p:nvPr>
            <p:extLst>
              <p:ext uri="{D42A27DB-BD31-4B8C-83A1-F6EECF244321}">
                <p14:modId xmlns:p14="http://schemas.microsoft.com/office/powerpoint/2010/main" val="3699642485"/>
              </p:ext>
            </p:extLst>
          </p:nvPr>
        </p:nvGraphicFramePr>
        <p:xfrm>
          <a:off x="304800" y="1143000"/>
          <a:ext cx="8534400" cy="5637789"/>
        </p:xfrm>
        <a:graphic>
          <a:graphicData uri="http://schemas.openxmlformats.org/drawingml/2006/table">
            <a:tbl>
              <a:tblPr firstRow="1" bandRow="1">
                <a:tableStyleId>{5C22544A-7EE6-4342-B048-85BDC9FD1C3A}</a:tableStyleId>
              </a:tblPr>
              <a:tblGrid>
                <a:gridCol w="762000">
                  <a:extLst>
                    <a:ext uri="{9D8B030D-6E8A-4147-A177-3AD203B41FA5}">
                      <a16:colId xmlns:a16="http://schemas.microsoft.com/office/drawing/2014/main" val="1159041960"/>
                    </a:ext>
                  </a:extLst>
                </a:gridCol>
                <a:gridCol w="4343400">
                  <a:extLst>
                    <a:ext uri="{9D8B030D-6E8A-4147-A177-3AD203B41FA5}">
                      <a16:colId xmlns:a16="http://schemas.microsoft.com/office/drawing/2014/main" val="2029721932"/>
                    </a:ext>
                  </a:extLst>
                </a:gridCol>
                <a:gridCol w="3429000">
                  <a:extLst>
                    <a:ext uri="{9D8B030D-6E8A-4147-A177-3AD203B41FA5}">
                      <a16:colId xmlns:a16="http://schemas.microsoft.com/office/drawing/2014/main" val="283304577"/>
                    </a:ext>
                  </a:extLst>
                </a:gridCol>
              </a:tblGrid>
              <a:tr h="457200">
                <a:tc>
                  <a:txBody>
                    <a:bodyPr/>
                    <a:lstStyle/>
                    <a:p>
                      <a:r>
                        <a:rPr lang="en-US" sz="1400" dirty="0"/>
                        <a:t>Week</a:t>
                      </a:r>
                    </a:p>
                  </a:txBody>
                  <a:tcPr/>
                </a:tc>
                <a:tc>
                  <a:txBody>
                    <a:bodyPr/>
                    <a:lstStyle/>
                    <a:p>
                      <a:r>
                        <a:rPr lang="en-US" sz="1400" dirty="0"/>
                        <a:t>Use Case Section</a:t>
                      </a:r>
                    </a:p>
                  </a:txBody>
                  <a:tcPr/>
                </a:tc>
                <a:tc>
                  <a:txBody>
                    <a:bodyPr/>
                    <a:lstStyle/>
                    <a:p>
                      <a:r>
                        <a:rPr lang="en-US" sz="1400" dirty="0"/>
                        <a:t>Review and provide comments to becky.angeles@carradora.com</a:t>
                      </a:r>
                    </a:p>
                  </a:txBody>
                  <a:tcPr/>
                </a:tc>
                <a:extLst>
                  <a:ext uri="{0D108BD9-81ED-4DB2-BD59-A6C34878D82A}">
                    <a16:rowId xmlns:a16="http://schemas.microsoft.com/office/drawing/2014/main" val="158618221"/>
                  </a:ext>
                </a:extLst>
              </a:tr>
              <a:tr h="5477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1</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Introduce: Description, Problem Statement, Goals, Scope, User Story</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000000"/>
                          </a:solidFill>
                          <a:effectLst/>
                          <a:latin typeface="+mn-lt"/>
                          <a:ea typeface="MS PGothic" pitchFamily="34" charset="-128"/>
                        </a:rPr>
                        <a:t>Review: Description, Problem Statement, Goals, Scope, User Story</a:t>
                      </a:r>
                    </a:p>
                  </a:txBody>
                  <a:tcPr marT="45708" marB="45708" anchor="ctr" horzOverflow="overflow"/>
                </a:tc>
                <a:extLst>
                  <a:ext uri="{0D108BD9-81ED-4DB2-BD59-A6C34878D82A}">
                    <a16:rowId xmlns:a16="http://schemas.microsoft.com/office/drawing/2014/main" val="354549492"/>
                  </a:ext>
                </a:extLst>
              </a:tr>
              <a:tr h="5477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n-lt"/>
                          <a:ea typeface="MS PGothic" pitchFamily="34" charset="-128"/>
                        </a:rPr>
                        <a:t>2</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Finalize: Description, Problem Statement, Goals, Scope, User Story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mn-lt"/>
                        <a:ea typeface="MS PGothic"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Introduce: Actors and Use Case Flows (precondition, main flow, postcondition, alternate flow)</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Review: Actors and Use Case Flows</a:t>
                      </a:r>
                      <a:endParaRPr kumimoji="0" lang="en-US" sz="1200" b="1" i="0" u="none" strike="noStrike" cap="none" normalizeH="0" baseline="0" dirty="0">
                        <a:ln>
                          <a:noFill/>
                        </a:ln>
                        <a:solidFill>
                          <a:srgbClr val="000000"/>
                        </a:solidFill>
                        <a:effectLst/>
                        <a:latin typeface="+mn-lt"/>
                        <a:ea typeface="MS PGothic" pitchFamily="34" charset="-128"/>
                      </a:endParaRPr>
                    </a:p>
                  </a:txBody>
                  <a:tcPr marT="45708" marB="45708" anchor="ctr" horzOverflow="overflow"/>
                </a:tc>
                <a:extLst>
                  <a:ext uri="{0D108BD9-81ED-4DB2-BD59-A6C34878D82A}">
                    <a16:rowId xmlns:a16="http://schemas.microsoft.com/office/drawing/2014/main" val="1105201072"/>
                  </a:ext>
                </a:extLst>
              </a:tr>
              <a:tr h="5477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n-lt"/>
                          <a:ea typeface="MS PGothic" pitchFamily="34" charset="-128"/>
                        </a:rPr>
                        <a:t>3</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Finalize: Actors and Use Case Flows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mn-lt"/>
                        <a:ea typeface="MS PGothic"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Introduce: Use Case Diagrams (Use Case, Activity, Sequence)</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Review: Use Case Diagrams</a:t>
                      </a:r>
                    </a:p>
                  </a:txBody>
                  <a:tcPr marT="45708" marB="45708" anchor="ctr" horzOverflow="overflow"/>
                </a:tc>
                <a:extLst>
                  <a:ext uri="{0D108BD9-81ED-4DB2-BD59-A6C34878D82A}">
                    <a16:rowId xmlns:a16="http://schemas.microsoft.com/office/drawing/2014/main" val="4228016480"/>
                  </a:ext>
                </a:extLst>
              </a:tr>
              <a:tr h="5477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n-lt"/>
                          <a:ea typeface="MS PGothic" pitchFamily="34" charset="-128"/>
                        </a:rPr>
                        <a:t>4</a:t>
                      </a:r>
                    </a:p>
                  </a:txBody>
                  <a:tcPr marT="45708" marB="45708" anchor="ct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Finalize: Use Case Diagrams</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mn-lt"/>
                        <a:ea typeface="MS PGothic" pitchFamily="34" charset="-128"/>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Introduce: Abstract Model</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Review:  Abstract Model</a:t>
                      </a:r>
                      <a:endParaRPr kumimoji="0" lang="en-US" sz="1200" b="1" i="0" u="none" strike="noStrike" cap="none" normalizeH="0" baseline="0" dirty="0">
                        <a:ln>
                          <a:noFill/>
                        </a:ln>
                        <a:solidFill>
                          <a:srgbClr val="000000"/>
                        </a:solidFill>
                        <a:effectLst/>
                        <a:latin typeface="+mn-lt"/>
                        <a:ea typeface="MS PGothic" pitchFamily="34" charset="-128"/>
                      </a:endParaRPr>
                    </a:p>
                  </a:txBody>
                  <a:tcPr marT="45708" marB="45708" anchor="ctr" horzOverflow="overflow"/>
                </a:tc>
                <a:extLst>
                  <a:ext uri="{0D108BD9-81ED-4DB2-BD59-A6C34878D82A}">
                    <a16:rowId xmlns:a16="http://schemas.microsoft.com/office/drawing/2014/main" val="1404659835"/>
                  </a:ext>
                </a:extLst>
              </a:tr>
              <a:tr h="5477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n-lt"/>
                          <a:ea typeface="MS PGothic" pitchFamily="34" charset="-128"/>
                        </a:rPr>
                        <a:t>5</a:t>
                      </a:r>
                    </a:p>
                  </a:txBody>
                  <a:tcPr marT="45708" marB="45708" anchor="ct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Finalize: Abstract Model</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mn-lt"/>
                        <a:ea typeface="MS PGothic" pitchFamily="34" charset="-128"/>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Introduce: Dataset Requirements</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Review: Dataset Requirements</a:t>
                      </a:r>
                      <a:endParaRPr kumimoji="0" lang="en-US" sz="1200" b="1" i="0" u="none" strike="noStrike" cap="none" normalizeH="0" baseline="0" dirty="0">
                        <a:ln>
                          <a:noFill/>
                        </a:ln>
                        <a:solidFill>
                          <a:srgbClr val="000000"/>
                        </a:solidFill>
                        <a:effectLst/>
                        <a:latin typeface="+mn-lt"/>
                        <a:ea typeface="MS PGothic" pitchFamily="34" charset="-128"/>
                      </a:endParaRPr>
                    </a:p>
                  </a:txBody>
                  <a:tcPr marT="45708" marB="45708" anchor="ctr" horzOverflow="overflow"/>
                </a:tc>
                <a:extLst>
                  <a:ext uri="{0D108BD9-81ED-4DB2-BD59-A6C34878D82A}">
                    <a16:rowId xmlns:a16="http://schemas.microsoft.com/office/drawing/2014/main" val="2873208056"/>
                  </a:ext>
                </a:extLst>
              </a:tr>
              <a:tr h="5477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n-lt"/>
                          <a:ea typeface="MS PGothic" pitchFamily="34" charset="-128"/>
                        </a:rPr>
                        <a:t>6</a:t>
                      </a:r>
                    </a:p>
                  </a:txBody>
                  <a:tcPr marT="45708" marB="45708" anchor="ct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Finalize: Dataset Requirements</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mn-lt"/>
                        <a:ea typeface="MS PGothic" pitchFamily="34" charset="-128"/>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Introduce: Policy Considerations, Non-Technical Considerations, Appendices</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Review: Policy Considerations, Non-Technical Considerations, Appendices</a:t>
                      </a:r>
                      <a:endParaRPr kumimoji="0" lang="en-US" sz="1200" b="1" i="0" u="none" strike="noStrike" cap="none" normalizeH="0" baseline="0" dirty="0">
                        <a:ln>
                          <a:noFill/>
                        </a:ln>
                        <a:solidFill>
                          <a:srgbClr val="000000"/>
                        </a:solidFill>
                        <a:effectLst/>
                        <a:latin typeface="+mn-lt"/>
                        <a:ea typeface="MS PGothic" pitchFamily="34" charset="-128"/>
                      </a:endParaRPr>
                    </a:p>
                  </a:txBody>
                  <a:tcPr marT="45708" marB="45708" anchor="ctr" horzOverflow="overflow"/>
                </a:tc>
                <a:extLst>
                  <a:ext uri="{0D108BD9-81ED-4DB2-BD59-A6C34878D82A}">
                    <a16:rowId xmlns:a16="http://schemas.microsoft.com/office/drawing/2014/main" val="1849468084"/>
                  </a:ext>
                </a:extLst>
              </a:tr>
              <a:tr h="5477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n-lt"/>
                          <a:ea typeface="MS PGothic" pitchFamily="34" charset="-128"/>
                        </a:rPr>
                        <a:t>7</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Finalize: Policy Considerations, Non-Technical Considerations, Appendices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00"/>
                        </a:solidFill>
                        <a:effectLst/>
                        <a:latin typeface="+mn-lt"/>
                        <a:ea typeface="MS PGothic"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Review: Use Case (end-to-end)</a:t>
                      </a:r>
                    </a:p>
                  </a:txBody>
                  <a:tcPr marT="45708" marB="45708"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n-lt"/>
                          <a:ea typeface="MS PGothic" pitchFamily="34" charset="-128"/>
                        </a:rPr>
                        <a:t>Review: Use Case (end-to-end)</a:t>
                      </a:r>
                    </a:p>
                  </a:txBody>
                  <a:tcPr marT="45708" marB="45708" anchor="ctr" horzOverflow="overflow"/>
                </a:tc>
                <a:extLst>
                  <a:ext uri="{0D108BD9-81ED-4DB2-BD59-A6C34878D82A}">
                    <a16:rowId xmlns:a16="http://schemas.microsoft.com/office/drawing/2014/main" val="695069916"/>
                  </a:ext>
                </a:extLst>
              </a:tr>
            </a:tbl>
          </a:graphicData>
        </a:graphic>
      </p:graphicFrame>
    </p:spTree>
    <p:extLst>
      <p:ext uri="{BB962C8B-B14F-4D97-AF65-F5344CB8AC3E}">
        <p14:creationId xmlns:p14="http://schemas.microsoft.com/office/powerpoint/2010/main" val="628471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197B1E13-C781-49C4-BDBE-99DBC9056FA7}"/>
              </a:ext>
            </a:extLst>
          </p:cNvPr>
          <p:cNvSpPr>
            <a:spLocks noGrp="1"/>
          </p:cNvSpPr>
          <p:nvPr>
            <p:ph type="subTitle" idx="1"/>
          </p:nvPr>
        </p:nvSpPr>
        <p:spPr>
          <a:xfrm>
            <a:off x="1676400" y="2895600"/>
            <a:ext cx="5791200" cy="1752600"/>
          </a:xfrm>
        </p:spPr>
        <p:txBody>
          <a:bodyPr/>
          <a:lstStyle/>
          <a:p>
            <a:r>
              <a:rPr lang="en-US" dirty="0">
                <a:solidFill>
                  <a:schemeClr val="tx2"/>
                </a:solidFill>
              </a:rPr>
              <a:t>Hepatitis C Use Case: </a:t>
            </a:r>
          </a:p>
          <a:p>
            <a:r>
              <a:rPr lang="en-US" dirty="0">
                <a:solidFill>
                  <a:schemeClr val="tx2"/>
                </a:solidFill>
              </a:rPr>
              <a:t>Working Session</a:t>
            </a:r>
          </a:p>
        </p:txBody>
      </p:sp>
    </p:spTree>
    <p:extLst>
      <p:ext uri="{BB962C8B-B14F-4D97-AF65-F5344CB8AC3E}">
        <p14:creationId xmlns:p14="http://schemas.microsoft.com/office/powerpoint/2010/main" val="2797828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Description</a:t>
            </a:r>
          </a:p>
        </p:txBody>
      </p:sp>
      <p:sp>
        <p:nvSpPr>
          <p:cNvPr id="3" name="Content Placeholder 2">
            <a:extLst>
              <a:ext uri="{FF2B5EF4-FFF2-40B4-BE49-F238E27FC236}">
                <a16:creationId xmlns:a16="http://schemas.microsoft.com/office/drawing/2014/main" id="{A0085304-EBF8-4D53-B976-0FA834EE3B0A}"/>
              </a:ext>
            </a:extLst>
          </p:cNvPr>
          <p:cNvSpPr>
            <a:spLocks noGrp="1"/>
          </p:cNvSpPr>
          <p:nvPr>
            <p:ph idx="1"/>
          </p:nvPr>
        </p:nvSpPr>
        <p:spPr>
          <a:xfrm>
            <a:off x="457200" y="1295400"/>
            <a:ext cx="8534400" cy="4389437"/>
          </a:xfrm>
        </p:spPr>
        <p:txBody>
          <a:bodyPr/>
          <a:lstStyle/>
          <a:p>
            <a:r>
              <a:rPr lang="en-US" sz="2000" dirty="0"/>
              <a:t>The purpose of the use case is to demonstrate how public health programs and stakeholders can leverage current investments in electronic case reporting (eCR) to improve the availability of data that advance national public health priorities—in this case, eliminating hepatitis C as a public health threat in the United States.</a:t>
            </a:r>
          </a:p>
          <a:p>
            <a:pPr lvl="1"/>
            <a:r>
              <a:rPr lang="en-US" sz="2000" dirty="0"/>
              <a:t>Hepatitis C cases should be reported to state and local Public Health Agencies in all US states and territories. </a:t>
            </a:r>
          </a:p>
          <a:p>
            <a:pPr lvl="1"/>
            <a:r>
              <a:rPr lang="en-US" sz="2000" dirty="0"/>
              <a:t>In electronic case reporting, the HL7 electronic Initial Case Report (eICR) is transmitted to the appropriate Public Health Agencies whenever certain hepatitis C diagnoses, problems, lab results, lab orders, and treatments are recorded or modified in Electronic Health Records (EHR). </a:t>
            </a:r>
          </a:p>
          <a:p>
            <a:pPr lvl="1"/>
            <a:r>
              <a:rPr lang="en-US" sz="2000" dirty="0"/>
              <a:t>This use case will supplement eICR and ensure hepatitis C surveillance needs are met and enhance management needs by including hepatitis C treatment rates.   </a:t>
            </a:r>
          </a:p>
        </p:txBody>
      </p:sp>
    </p:spTree>
    <p:extLst>
      <p:ext uri="{BB962C8B-B14F-4D97-AF65-F5344CB8AC3E}">
        <p14:creationId xmlns:p14="http://schemas.microsoft.com/office/powerpoint/2010/main" val="3191719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Problem Statement</a:t>
            </a:r>
          </a:p>
        </p:txBody>
      </p:sp>
      <p:sp>
        <p:nvSpPr>
          <p:cNvPr id="3" name="Content Placeholder 2">
            <a:extLst>
              <a:ext uri="{FF2B5EF4-FFF2-40B4-BE49-F238E27FC236}">
                <a16:creationId xmlns:a16="http://schemas.microsoft.com/office/drawing/2014/main" id="{A0085304-EBF8-4D53-B976-0FA834EE3B0A}"/>
              </a:ext>
            </a:extLst>
          </p:cNvPr>
          <p:cNvSpPr>
            <a:spLocks noGrp="1"/>
          </p:cNvSpPr>
          <p:nvPr>
            <p:ph idx="1"/>
          </p:nvPr>
        </p:nvSpPr>
        <p:spPr>
          <a:xfrm>
            <a:off x="457200" y="1295400"/>
            <a:ext cx="8534400" cy="4389437"/>
          </a:xfrm>
        </p:spPr>
        <p:txBody>
          <a:bodyPr/>
          <a:lstStyle/>
          <a:p>
            <a:r>
              <a:rPr lang="en-US" sz="2000" dirty="0"/>
              <a:t>Effective public health action depends on access to timely, relevant, and complete data. Unfortunately, the </a:t>
            </a:r>
            <a:r>
              <a:rPr lang="en-US" sz="2000" dirty="0">
                <a:solidFill>
                  <a:srgbClr val="0070C0"/>
                </a:solidFill>
              </a:rPr>
              <a:t>availability of data to public health</a:t>
            </a:r>
            <a:r>
              <a:rPr lang="en-US" sz="2000" dirty="0"/>
              <a:t>,  particularly data captured in EHRs remains limited, in part because current data systems and exchange standards are siloed, and administratively cumbersome. The public health consequences of this current state are well illustrated by - but certainly not unique to - hepatitis C surveillance. </a:t>
            </a:r>
          </a:p>
          <a:p>
            <a:r>
              <a:rPr lang="en-US" sz="2000" dirty="0">
                <a:solidFill>
                  <a:srgbClr val="0070C0"/>
                </a:solidFill>
              </a:rPr>
              <a:t>Data isn’t consistently available to PH because of limitations in interoperability standards or utilization of standards.</a:t>
            </a:r>
          </a:p>
          <a:p>
            <a:r>
              <a:rPr lang="en-US" sz="2000" dirty="0"/>
              <a:t>Many state and local programs do not have the data necessary to assess hepatitis C disease burden and its distribution in their communities, let alone monitor trends in key epidemiological parameters and health outcomes, like those captured in the HCV care cascade. </a:t>
            </a:r>
          </a:p>
          <a:p>
            <a:r>
              <a:rPr lang="en-US" sz="2000" dirty="0"/>
              <a:t>In the absence of such situational awareness, public health programs lack the information necessary to efficiently and effectively direct public health action and population health research activities. </a:t>
            </a:r>
          </a:p>
        </p:txBody>
      </p:sp>
    </p:spTree>
    <p:extLst>
      <p:ext uri="{BB962C8B-B14F-4D97-AF65-F5344CB8AC3E}">
        <p14:creationId xmlns:p14="http://schemas.microsoft.com/office/powerpoint/2010/main" val="3324284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AC5C-D010-496F-AC68-459B8C354066}"/>
              </a:ext>
            </a:extLst>
          </p:cNvPr>
          <p:cNvSpPr>
            <a:spLocks noGrp="1"/>
          </p:cNvSpPr>
          <p:nvPr>
            <p:ph type="title"/>
          </p:nvPr>
        </p:nvSpPr>
        <p:spPr/>
        <p:txBody>
          <a:bodyPr>
            <a:normAutofit fontScale="90000"/>
          </a:bodyPr>
          <a:lstStyle/>
          <a:p>
            <a:r>
              <a:rPr lang="en-US" dirty="0"/>
              <a:t>Goals</a:t>
            </a:r>
          </a:p>
        </p:txBody>
      </p:sp>
      <p:sp>
        <p:nvSpPr>
          <p:cNvPr id="3" name="Content Placeholder 2">
            <a:extLst>
              <a:ext uri="{FF2B5EF4-FFF2-40B4-BE49-F238E27FC236}">
                <a16:creationId xmlns:a16="http://schemas.microsoft.com/office/drawing/2014/main" id="{A0085304-EBF8-4D53-B976-0FA834EE3B0A}"/>
              </a:ext>
            </a:extLst>
          </p:cNvPr>
          <p:cNvSpPr>
            <a:spLocks noGrp="1"/>
          </p:cNvSpPr>
          <p:nvPr>
            <p:ph idx="1"/>
          </p:nvPr>
        </p:nvSpPr>
        <p:spPr>
          <a:xfrm>
            <a:off x="457200" y="1295400"/>
            <a:ext cx="8534400" cy="4389437"/>
          </a:xfrm>
        </p:spPr>
        <p:txBody>
          <a:bodyPr/>
          <a:lstStyle/>
          <a:p>
            <a:r>
              <a:rPr lang="en-US" sz="2000" dirty="0"/>
              <a:t>Develop a complete use case to ensure the </a:t>
            </a:r>
            <a:r>
              <a:rPr lang="en-US" sz="2000" dirty="0" err="1"/>
              <a:t>MedMorph</a:t>
            </a:r>
            <a:r>
              <a:rPr lang="en-US" sz="2000" dirty="0"/>
              <a:t> architecture supports the </a:t>
            </a:r>
            <a:r>
              <a:rPr lang="en-US" sz="2000" dirty="0">
                <a:solidFill>
                  <a:srgbClr val="0070C0"/>
                </a:solidFill>
              </a:rPr>
              <a:t>electronic </a:t>
            </a:r>
            <a:r>
              <a:rPr lang="en-US" sz="2000" dirty="0"/>
              <a:t>reporting of </a:t>
            </a:r>
            <a:r>
              <a:rPr lang="en-US" sz="2000" dirty="0">
                <a:solidFill>
                  <a:srgbClr val="0070C0"/>
                </a:solidFill>
              </a:rPr>
              <a:t>comprehensive</a:t>
            </a:r>
            <a:r>
              <a:rPr lang="en-US" sz="2000" dirty="0"/>
              <a:t> hepatitis C data by health care providers and</a:t>
            </a:r>
            <a:r>
              <a:rPr lang="en-US" sz="2000" dirty="0">
                <a:solidFill>
                  <a:srgbClr val="0070C0"/>
                </a:solidFill>
              </a:rPr>
              <a:t> health </a:t>
            </a:r>
            <a:r>
              <a:rPr lang="en-US" sz="2000" dirty="0"/>
              <a:t>systems to public health </a:t>
            </a:r>
            <a:r>
              <a:rPr lang="en-US" sz="2000" strike="sngStrike" dirty="0">
                <a:solidFill>
                  <a:srgbClr val="0070C0"/>
                </a:solidFill>
              </a:rPr>
              <a:t>programs</a:t>
            </a:r>
            <a:r>
              <a:rPr lang="en-US" sz="2000" dirty="0"/>
              <a:t>, </a:t>
            </a:r>
            <a:r>
              <a:rPr lang="en-US" sz="2000" dirty="0">
                <a:solidFill>
                  <a:srgbClr val="0070C0"/>
                </a:solidFill>
              </a:rPr>
              <a:t>clinical registries, </a:t>
            </a:r>
            <a:r>
              <a:rPr lang="en-US" sz="2000" dirty="0"/>
              <a:t>and researchers.</a:t>
            </a:r>
          </a:p>
          <a:p>
            <a:r>
              <a:rPr lang="en-US" sz="2000" dirty="0"/>
              <a:t>Principles to help guide this goal:</a:t>
            </a:r>
          </a:p>
          <a:p>
            <a:pPr lvl="1"/>
            <a:r>
              <a:rPr lang="en-US" sz="2000" dirty="0"/>
              <a:t>Optimize access to hepatitis C data that are already captured within the EHR</a:t>
            </a:r>
          </a:p>
          <a:p>
            <a:pPr lvl="1"/>
            <a:r>
              <a:rPr lang="en-US" sz="2000" dirty="0"/>
              <a:t>Reduce the </a:t>
            </a:r>
            <a:r>
              <a:rPr lang="en-US" sz="2000" dirty="0">
                <a:solidFill>
                  <a:srgbClr val="0070C0"/>
                </a:solidFill>
              </a:rPr>
              <a:t>implementation and reporting </a:t>
            </a:r>
            <a:r>
              <a:rPr lang="en-US" sz="2000" dirty="0"/>
              <a:t>burden on providers and health systems by automated reporting and minimizing duplicative demands whenever possible </a:t>
            </a:r>
          </a:p>
          <a:p>
            <a:pPr lvl="1"/>
            <a:r>
              <a:rPr lang="en-US" sz="2000" dirty="0"/>
              <a:t>Align with existing legal requirements </a:t>
            </a:r>
          </a:p>
          <a:p>
            <a:pPr lvl="1"/>
            <a:r>
              <a:rPr lang="en-US" sz="2000" dirty="0">
                <a:solidFill>
                  <a:srgbClr val="0070C0"/>
                </a:solidFill>
              </a:rPr>
              <a:t>Preserve source data (persist the source data in original format) / Minimize the transformation of data / be aware and accommodate for </a:t>
            </a:r>
            <a:r>
              <a:rPr lang="en-US" sz="2000" dirty="0" err="1">
                <a:solidFill>
                  <a:srgbClr val="0070C0"/>
                </a:solidFill>
              </a:rPr>
              <a:t>lossiness</a:t>
            </a:r>
            <a:r>
              <a:rPr lang="en-US" sz="2000" dirty="0">
                <a:solidFill>
                  <a:srgbClr val="0070C0"/>
                </a:solidFill>
              </a:rPr>
              <a:t> / preserve provenance and semantics of the source data</a:t>
            </a:r>
          </a:p>
          <a:p>
            <a:pPr lvl="1"/>
            <a:endParaRPr lang="en-US" sz="2000" dirty="0"/>
          </a:p>
          <a:p>
            <a:endParaRPr lang="en-US" sz="2000" dirty="0"/>
          </a:p>
        </p:txBody>
      </p:sp>
    </p:spTree>
    <p:extLst>
      <p:ext uri="{BB962C8B-B14F-4D97-AF65-F5344CB8AC3E}">
        <p14:creationId xmlns:p14="http://schemas.microsoft.com/office/powerpoint/2010/main" val="17253230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AC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39107</TotalTime>
  <Words>3183</Words>
  <Application>Microsoft Office PowerPoint</Application>
  <PresentationFormat>On-screen Show (4:3)</PresentationFormat>
  <Paragraphs>242</Paragraphs>
  <Slides>24</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Constantia</vt:lpstr>
      <vt:lpstr>Wingdings 2</vt:lpstr>
      <vt:lpstr>ESAC Theme</vt:lpstr>
      <vt:lpstr>MedMorph Hepatitis C Use Case Workgroup Meeting 3   February 21, 2020 </vt:lpstr>
      <vt:lpstr>Meeting Agenda</vt:lpstr>
      <vt:lpstr>PowerPoint Presentation</vt:lpstr>
      <vt:lpstr>Use Case Sections</vt:lpstr>
      <vt:lpstr>Hepatitis C Use Case Development Timeline</vt:lpstr>
      <vt:lpstr>PowerPoint Presentation</vt:lpstr>
      <vt:lpstr>Description</vt:lpstr>
      <vt:lpstr>Problem Statement</vt:lpstr>
      <vt:lpstr>Goals</vt:lpstr>
      <vt:lpstr>In Scope</vt:lpstr>
      <vt:lpstr>Out of Scope</vt:lpstr>
      <vt:lpstr>User Story – HCV Testing and Diagnosis  (Care Cascade)</vt:lpstr>
      <vt:lpstr>User Story – HCV Testing and Diagnosis  (Care Cascade)</vt:lpstr>
      <vt:lpstr>User Story – Hepatitis C Pretreatment Assessment (Care Cascade)</vt:lpstr>
      <vt:lpstr>User Story – Hepatitis C Pretreatment Assessment (cont’d) (Care Cascade)</vt:lpstr>
      <vt:lpstr>User Story – Hepatitis C Pretreatment Assessment (cont’d) (Care Cascade)</vt:lpstr>
      <vt:lpstr>User Story – Treatment (Care Cascade)</vt:lpstr>
      <vt:lpstr>User Story – Treatment (Care Cascade)</vt:lpstr>
      <vt:lpstr>User Story – Cured (Care Cascade)</vt:lpstr>
      <vt:lpstr>User Story – Cured (Care Cascade)</vt:lpstr>
      <vt:lpstr>PowerPoint Presentation</vt:lpstr>
      <vt:lpstr>Next Steps</vt:lpstr>
      <vt:lpstr>Contacts</vt:lpstr>
      <vt:lpstr>Resources/Useful Links</vt:lpstr>
    </vt:vector>
  </TitlesOfParts>
  <Manager/>
  <Company>Carradora Health,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MedMorph Kick-off</dc:title>
  <dc:subject/>
  <dc:creator>Mike Flanigan</dc:creator>
  <cp:keywords/>
  <dc:description/>
  <cp:lastModifiedBy>Becky Angeles</cp:lastModifiedBy>
  <cp:revision>204</cp:revision>
  <dcterms:created xsi:type="dcterms:W3CDTF">2013-08-15T04:40:34Z</dcterms:created>
  <dcterms:modified xsi:type="dcterms:W3CDTF">2020-02-21T22:23:49Z</dcterms:modified>
  <cp:category/>
</cp:coreProperties>
</file>