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4"/>
  </p:notesMasterIdLst>
  <p:sldIdLst>
    <p:sldId id="303" r:id="rId2"/>
    <p:sldId id="284" r:id="rId3"/>
    <p:sldId id="319" r:id="rId4"/>
    <p:sldId id="340" r:id="rId5"/>
    <p:sldId id="341" r:id="rId6"/>
    <p:sldId id="342" r:id="rId7"/>
    <p:sldId id="343" r:id="rId8"/>
    <p:sldId id="344" r:id="rId9"/>
    <p:sldId id="345" r:id="rId10"/>
    <p:sldId id="356" r:id="rId11"/>
    <p:sldId id="355" r:id="rId12"/>
    <p:sldId id="354" r:id="rId13"/>
    <p:sldId id="347" r:id="rId14"/>
    <p:sldId id="351" r:id="rId15"/>
    <p:sldId id="359" r:id="rId16"/>
    <p:sldId id="349" r:id="rId17"/>
    <p:sldId id="352" r:id="rId18"/>
    <p:sldId id="360" r:id="rId19"/>
    <p:sldId id="350" r:id="rId20"/>
    <p:sldId id="353" r:id="rId21"/>
    <p:sldId id="361" r:id="rId22"/>
    <p:sldId id="357" r:id="rId23"/>
    <p:sldId id="346" r:id="rId24"/>
    <p:sldId id="362" r:id="rId25"/>
    <p:sldId id="364" r:id="rId26"/>
    <p:sldId id="365" r:id="rId27"/>
    <p:sldId id="366" r:id="rId28"/>
    <p:sldId id="332" r:id="rId29"/>
    <p:sldId id="329" r:id="rId30"/>
    <p:sldId id="330" r:id="rId31"/>
    <p:sldId id="331" r:id="rId32"/>
    <p:sldId id="35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0"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19" autoAdjust="0"/>
    <p:restoredTop sz="87026" autoAdjust="0"/>
  </p:normalViewPr>
  <p:slideViewPr>
    <p:cSldViewPr>
      <p:cViewPr>
        <p:scale>
          <a:sx n="75" d="100"/>
          <a:sy n="75" d="100"/>
        </p:scale>
        <p:origin x="28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2/27/2020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1275891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Are we seeing any movement towards sharing data between pharmacies and providers, such that a “pick up” (vs. “prescribed) trigger is worth considering?  Perhaps as part of a trigger hierarchy that says 1. Rx pick up within X days of order, else 2. Rx order?</a:t>
            </a: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17</a:t>
            </a:fld>
            <a:endParaRPr lang="en-US" dirty="0"/>
          </a:p>
        </p:txBody>
      </p:sp>
    </p:spTree>
    <p:extLst>
      <p:ext uri="{BB962C8B-B14F-4D97-AF65-F5344CB8AC3E}">
        <p14:creationId xmlns:p14="http://schemas.microsoft.com/office/powerpoint/2010/main" val="303251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Are we seeing any movement towards sharing data between pharmacies and providers, such that a “pick up” (vs. “prescribed) trigger is worth considering?  Perhaps as part of a trigger hierarchy that says 1. Rx pick up within X days of order, else 2. Rx order?</a:t>
            </a: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18</a:t>
            </a:fld>
            <a:endParaRPr lang="en-US" dirty="0"/>
          </a:p>
        </p:txBody>
      </p:sp>
    </p:spTree>
    <p:extLst>
      <p:ext uri="{BB962C8B-B14F-4D97-AF65-F5344CB8AC3E}">
        <p14:creationId xmlns:p14="http://schemas.microsoft.com/office/powerpoint/2010/main" val="1033568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19</a:t>
            </a:fld>
            <a:endParaRPr lang="en-US" dirty="0"/>
          </a:p>
        </p:txBody>
      </p:sp>
    </p:spTree>
    <p:extLst>
      <p:ext uri="{BB962C8B-B14F-4D97-AF65-F5344CB8AC3E}">
        <p14:creationId xmlns:p14="http://schemas.microsoft.com/office/powerpoint/2010/main" val="2143894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20</a:t>
            </a:fld>
            <a:endParaRPr lang="en-US" dirty="0"/>
          </a:p>
        </p:txBody>
      </p:sp>
    </p:spTree>
    <p:extLst>
      <p:ext uri="{BB962C8B-B14F-4D97-AF65-F5344CB8AC3E}">
        <p14:creationId xmlns:p14="http://schemas.microsoft.com/office/powerpoint/2010/main" val="2832230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21</a:t>
            </a:fld>
            <a:endParaRPr lang="en-US" dirty="0"/>
          </a:p>
        </p:txBody>
      </p:sp>
    </p:spTree>
    <p:extLst>
      <p:ext uri="{BB962C8B-B14F-4D97-AF65-F5344CB8AC3E}">
        <p14:creationId xmlns:p14="http://schemas.microsoft.com/office/powerpoint/2010/main" val="597335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22</a:t>
            </a:fld>
            <a:endParaRPr lang="en-US" dirty="0"/>
          </a:p>
        </p:txBody>
      </p:sp>
    </p:spTree>
    <p:extLst>
      <p:ext uri="{BB962C8B-B14F-4D97-AF65-F5344CB8AC3E}">
        <p14:creationId xmlns:p14="http://schemas.microsoft.com/office/powerpoint/2010/main" val="91160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0484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6</a:t>
            </a:fld>
            <a:endParaRPr lang="en-US" dirty="0"/>
          </a:p>
        </p:txBody>
      </p:sp>
    </p:spTree>
    <p:extLst>
      <p:ext uri="{BB962C8B-B14F-4D97-AF65-F5344CB8AC3E}">
        <p14:creationId xmlns:p14="http://schemas.microsoft.com/office/powerpoint/2010/main" val="561857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point is the EHR and endpoints could be research networks or public health (it doesn’t have to go to PH first). </a:t>
            </a:r>
          </a:p>
          <a:p>
            <a:r>
              <a:rPr lang="en-US" dirty="0"/>
              <a:t>Steve – opening the door past PH would include patient consent (this will be covered in Technical WG). The appropriate legal authorities would be involved depending on the endpoint (IRB, etc.)</a:t>
            </a:r>
          </a:p>
          <a:p>
            <a:endParaRPr lang="en-US" dirty="0"/>
          </a:p>
          <a:p>
            <a:r>
              <a:rPr lang="en-US" dirty="0"/>
              <a:t>Does public health programs include quality improvement programs? Primary use case is PHA and programs. Supplement 2 is researchers. </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7</a:t>
            </a:fld>
            <a:endParaRPr lang="en-US" dirty="0"/>
          </a:p>
        </p:txBody>
      </p:sp>
    </p:spTree>
    <p:extLst>
      <p:ext uri="{BB962C8B-B14F-4D97-AF65-F5344CB8AC3E}">
        <p14:creationId xmlns:p14="http://schemas.microsoft.com/office/powerpoint/2010/main" val="2025064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Bullet 1 - Flag driver: Patient X’s birthday makes him/her eligible for one time/lifetime screening, as recommended by USPSTF and CDC, and EHR has no record of Patient X ever having previously received an HCV test. Aaron: </a:t>
            </a:r>
            <a:r>
              <a:rPr lang="en-US" sz="1200" kern="1200" dirty="0">
                <a:solidFill>
                  <a:schemeClr val="tx1"/>
                </a:solidFill>
                <a:effectLst/>
                <a:latin typeface="+mn-lt"/>
                <a:ea typeface="+mn-ea"/>
                <a:cs typeface="+mn-cs"/>
              </a:rPr>
              <a:t>CDC and USPSTF will recommend 1 time screening for all persons 18 years and older, the guideline will be published in 1-2 months.</a:t>
            </a:r>
            <a:endParaRPr lang="en-US" dirty="0"/>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11</a:t>
            </a:fld>
            <a:endParaRPr lang="en-US" dirty="0"/>
          </a:p>
        </p:txBody>
      </p:sp>
    </p:spTree>
    <p:extLst>
      <p:ext uri="{BB962C8B-B14F-4D97-AF65-F5344CB8AC3E}">
        <p14:creationId xmlns:p14="http://schemas.microsoft.com/office/powerpoint/2010/main" val="2495071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12</a:t>
            </a:fld>
            <a:endParaRPr lang="en-US" dirty="0"/>
          </a:p>
        </p:txBody>
      </p:sp>
    </p:spTree>
    <p:extLst>
      <p:ext uri="{BB962C8B-B14F-4D97-AF65-F5344CB8AC3E}">
        <p14:creationId xmlns:p14="http://schemas.microsoft.com/office/powerpoint/2010/main" val="3782831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13</a:t>
            </a:fld>
            <a:endParaRPr lang="en-US" dirty="0"/>
          </a:p>
        </p:txBody>
      </p:sp>
    </p:spTree>
    <p:extLst>
      <p:ext uri="{BB962C8B-B14F-4D97-AF65-F5344CB8AC3E}">
        <p14:creationId xmlns:p14="http://schemas.microsoft.com/office/powerpoint/2010/main" val="3319720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dirty="0"/>
              <a:t>Question for eCR: </a:t>
            </a:r>
          </a:p>
          <a:p>
            <a:pPr marL="0" indent="0">
              <a:buFont typeface="Arial" panose="020B0604020202020204" pitchFamily="34" charset="0"/>
              <a:buNone/>
            </a:pPr>
            <a:r>
              <a:rPr lang="en-US" sz="1200" kern="1200" dirty="0">
                <a:solidFill>
                  <a:schemeClr val="tx1"/>
                </a:solidFill>
                <a:effectLst/>
                <a:latin typeface="+mn-lt"/>
                <a:ea typeface="+mn-ea"/>
                <a:cs typeface="+mn-cs"/>
              </a:rPr>
              <a:t>Would receipt of genotype results trigger a new eCR report?  Or update to case report?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14</a:t>
            </a:fld>
            <a:endParaRPr lang="en-US" dirty="0"/>
          </a:p>
        </p:txBody>
      </p:sp>
    </p:spTree>
    <p:extLst>
      <p:ext uri="{BB962C8B-B14F-4D97-AF65-F5344CB8AC3E}">
        <p14:creationId xmlns:p14="http://schemas.microsoft.com/office/powerpoint/2010/main" val="1167132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dirty="0"/>
              <a:t>Question for eCR: </a:t>
            </a:r>
          </a:p>
          <a:p>
            <a:pPr marL="0" indent="0">
              <a:buFont typeface="Arial" panose="020B0604020202020204" pitchFamily="34" charset="0"/>
              <a:buNone/>
            </a:pPr>
            <a:r>
              <a:rPr lang="en-US" sz="1200" kern="1200" dirty="0">
                <a:solidFill>
                  <a:schemeClr val="tx1"/>
                </a:solidFill>
                <a:effectLst/>
                <a:latin typeface="+mn-lt"/>
                <a:ea typeface="+mn-ea"/>
                <a:cs typeface="+mn-cs"/>
              </a:rPr>
              <a:t>Would receipt of genotype results trigger a new eCR report?  Or update to case report?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15</a:t>
            </a:fld>
            <a:endParaRPr lang="en-US" dirty="0"/>
          </a:p>
        </p:txBody>
      </p:sp>
    </p:spTree>
    <p:extLst>
      <p:ext uri="{BB962C8B-B14F-4D97-AF65-F5344CB8AC3E}">
        <p14:creationId xmlns:p14="http://schemas.microsoft.com/office/powerpoint/2010/main" val="856340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16</a:t>
            </a:fld>
            <a:endParaRPr lang="en-US" dirty="0"/>
          </a:p>
        </p:txBody>
      </p:sp>
    </p:spTree>
    <p:extLst>
      <p:ext uri="{BB962C8B-B14F-4D97-AF65-F5344CB8AC3E}">
        <p14:creationId xmlns:p14="http://schemas.microsoft.com/office/powerpoint/2010/main" val="581893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2/27/2020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2/27/2020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2/27/2020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2/27/2020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2/27/2020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2/27/2020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2/27/2020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2/27/2020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2/27/2020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hcvguidelines.org/evaluate/testing-and-linkage"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hcvguidelines.org/treatment-naive/simplified-treatmen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healthit.gov/faq/what-electronic-health-record-ehr"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hyperlink" Target="mailto:nagesh.bashyam@drajer.com" TargetMode="External"/><Relationship Id="rId3" Type="http://schemas.openxmlformats.org/officeDocument/2006/relationships/hyperlink" Target="mailto:bzv3@cdc.gov" TargetMode="External"/><Relationship Id="rId7" Type="http://schemas.openxmlformats.org/officeDocument/2006/relationships/hyperlink" Target="mailto:mike.flanigan@carradora.com" TargetMode="External"/><Relationship Id="rId2" Type="http://schemas.openxmlformats.org/officeDocument/2006/relationships/hyperlink" Target="mailto:ieo9@cdc.gov" TargetMode="External"/><Relationship Id="rId1" Type="http://schemas.openxmlformats.org/officeDocument/2006/relationships/slideLayout" Target="../slideLayouts/slideLayout3.xml"/><Relationship Id="rId6" Type="http://schemas.openxmlformats.org/officeDocument/2006/relationships/hyperlink" Target="mailto:kishore.bashyam@drajer.com" TargetMode="External"/><Relationship Id="rId5" Type="http://schemas.openxmlformats.org/officeDocument/2006/relationships/hyperlink" Target="mailto:becky.angeles@carradora.com" TargetMode="External"/><Relationship Id="rId4" Type="http://schemas.openxmlformats.org/officeDocument/2006/relationships/hyperlink" Target="mailto:jamie.parker@carradora.com" TargetMode="External"/><Relationship Id="rId9" Type="http://schemas.openxmlformats.org/officeDocument/2006/relationships/hyperlink" Target="mailto:brett@waveoneassociates.com"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err="1"/>
              <a:t>MedMorph</a:t>
            </a:r>
            <a:r>
              <a:rPr lang="en-US" sz="3600" dirty="0"/>
              <a:t> Hepatitis C</a:t>
            </a:r>
            <a:br>
              <a:rPr lang="en-US" sz="3600" dirty="0"/>
            </a:br>
            <a:r>
              <a:rPr lang="en-US" sz="3600" dirty="0"/>
              <a:t>Use Case Workgroup Meeting 4</a:t>
            </a:r>
            <a:br>
              <a:rPr lang="en-US" sz="3600" dirty="0"/>
            </a:br>
            <a:br>
              <a:rPr lang="en-US" sz="3600" dirty="0"/>
            </a:br>
            <a:br>
              <a:rPr lang="en-US" sz="2600" b="1" dirty="0"/>
            </a:br>
            <a:r>
              <a:rPr lang="en-US" sz="2400" dirty="0"/>
              <a:t>February 28,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Hepatitis C Use Case: </a:t>
            </a:r>
          </a:p>
          <a:p>
            <a:r>
              <a:rPr lang="en-US" dirty="0">
                <a:solidFill>
                  <a:schemeClr val="tx2"/>
                </a:solidFill>
              </a:rPr>
              <a:t>Discuss Use Case Sections -  User Story and Actors</a:t>
            </a:r>
          </a:p>
        </p:txBody>
      </p:sp>
    </p:spTree>
    <p:extLst>
      <p:ext uri="{BB962C8B-B14F-4D97-AF65-F5344CB8AC3E}">
        <p14:creationId xmlns:p14="http://schemas.microsoft.com/office/powerpoint/2010/main" val="95010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458200" cy="533395"/>
          </a:xfrm>
        </p:spPr>
        <p:txBody>
          <a:bodyPr>
            <a:normAutofit fontScale="90000"/>
          </a:bodyPr>
          <a:lstStyle/>
          <a:p>
            <a:r>
              <a:rPr lang="en-US" dirty="0"/>
              <a:t>User Story – HCV Testing and Diagnosis </a:t>
            </a:r>
            <a:br>
              <a:rPr lang="en-US" dirty="0"/>
            </a:br>
            <a:r>
              <a:rPr lang="en-US" dirty="0"/>
              <a:t>(Cure Cascade)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610600" cy="5410200"/>
          </a:xfrm>
        </p:spPr>
        <p:txBody>
          <a:bodyPr/>
          <a:lstStyle/>
          <a:p>
            <a:pPr marL="0" lvl="0" indent="0">
              <a:buNone/>
            </a:pPr>
            <a:r>
              <a:rPr lang="en-US" sz="2000" dirty="0"/>
              <a:t>Patient X visits his primary care doctor, Dr. Y, for a non-emergent matter, and during the visit, Dr. Y notices that the EHR has flagged Patient X as being eligible/due for a hepatitis C test. Dr. Y places/approves order for </a:t>
            </a:r>
            <a:r>
              <a:rPr lang="en-US" sz="2000" u="sng" dirty="0">
                <a:hlinkClick r:id="rId3"/>
              </a:rPr>
              <a:t>FDA approved hepatitis C antibody test</a:t>
            </a:r>
            <a:r>
              <a:rPr lang="en-US" sz="2000" dirty="0"/>
              <a:t>, with automatic reflex to an FDA-approved NAT assay intended for detection of hepatitis C virus (HCV) RNA to confirm the diagnosis. Lab tech (onsite) draws blood specimen from patient X via venipuncture and sends to lab (off site).</a:t>
            </a:r>
          </a:p>
          <a:p>
            <a:pPr marL="0" lvl="0" indent="0">
              <a:buNone/>
            </a:pPr>
            <a:endParaRPr lang="en-US" sz="2000" dirty="0"/>
          </a:p>
          <a:p>
            <a:pPr marL="0" lvl="0" indent="0">
              <a:buNone/>
            </a:pPr>
            <a:r>
              <a:rPr lang="en-US" sz="2000" dirty="0"/>
              <a:t>Lab performs recommended testing sequence. In this case, the anti-HCV test is reactive, so an HCV RNA test is performed on the same specimen (reflex testing). This, too, is reactive, indicating that Patient X is currently infected with HCV. Lab sends results electronically to Dr. Y.</a:t>
            </a:r>
          </a:p>
        </p:txBody>
      </p:sp>
    </p:spTree>
    <p:extLst>
      <p:ext uri="{BB962C8B-B14F-4D97-AF65-F5344CB8AC3E}">
        <p14:creationId xmlns:p14="http://schemas.microsoft.com/office/powerpoint/2010/main" val="2006078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458200" cy="533395"/>
          </a:xfrm>
        </p:spPr>
        <p:txBody>
          <a:bodyPr>
            <a:normAutofit fontScale="90000"/>
          </a:bodyPr>
          <a:lstStyle/>
          <a:p>
            <a:r>
              <a:rPr lang="en-US" dirty="0"/>
              <a:t>User Story – HCV Testing and Diagnosis </a:t>
            </a:r>
            <a:br>
              <a:rPr lang="en-US" dirty="0"/>
            </a:br>
            <a:r>
              <a:rPr lang="en-US" dirty="0"/>
              <a:t>(Cure Cascade)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0" y="1143000"/>
            <a:ext cx="9067800" cy="5562600"/>
          </a:xfrm>
        </p:spPr>
        <p:txBody>
          <a:bodyPr/>
          <a:lstStyle/>
          <a:p>
            <a:r>
              <a:rPr lang="en-US" sz="2000" dirty="0"/>
              <a:t>Questions for Workgroup:</a:t>
            </a:r>
          </a:p>
          <a:p>
            <a:pPr lvl="1"/>
            <a:r>
              <a:rPr lang="en-US" sz="2000" dirty="0"/>
              <a:t>Would/should receipt of results trigger generation of the initial electronic case report to public health? (primary use case)</a:t>
            </a:r>
          </a:p>
          <a:p>
            <a:pPr lvl="1"/>
            <a:r>
              <a:rPr lang="en-US" sz="2000" dirty="0"/>
              <a:t>Does physician or one of his/her team members have to take any action to “send” initial report, or is it automatic? (primary use case)</a:t>
            </a:r>
          </a:p>
          <a:p>
            <a:pPr lvl="1"/>
            <a:r>
              <a:rPr lang="en-US" sz="2000" dirty="0"/>
              <a:t>Would answers to the above two questions be the same if the information was being “sent” to (or pulled by) a clinical registry operated by Dr. Y’s health system?  (supplement 1)</a:t>
            </a:r>
          </a:p>
        </p:txBody>
      </p:sp>
    </p:spTree>
    <p:extLst>
      <p:ext uri="{BB962C8B-B14F-4D97-AF65-F5344CB8AC3E}">
        <p14:creationId xmlns:p14="http://schemas.microsoft.com/office/powerpoint/2010/main" val="982600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304800" y="1295400"/>
            <a:ext cx="8763000" cy="4389437"/>
          </a:xfrm>
        </p:spPr>
        <p:txBody>
          <a:bodyPr/>
          <a:lstStyle/>
          <a:p>
            <a:pPr marL="0" indent="0">
              <a:buNone/>
            </a:pPr>
            <a:r>
              <a:rPr lang="en-US" sz="1800" dirty="0"/>
              <a:t>Member of Dr. Y’s office calls Patient X to schedule follow up appointment with doctor to review/discuss test results. </a:t>
            </a:r>
          </a:p>
          <a:p>
            <a:pPr marL="0" indent="0">
              <a:buNone/>
            </a:pPr>
            <a:r>
              <a:rPr lang="en-US" sz="1800" dirty="0"/>
              <a:t>Patient X comes in for follow up appointment to discuss HCV test results with Dr. Y. </a:t>
            </a:r>
          </a:p>
          <a:p>
            <a:pPr marL="0" indent="0">
              <a:buNone/>
            </a:pPr>
            <a:r>
              <a:rPr lang="en-US" sz="1800" dirty="0"/>
              <a:t>Dr. Y orders an imaging test of the liver (ultrasound or MRI) and HCV genotype, HIV test, complete HBV serology testing, and a series of follow up laboratory tests (complete blood count (CBC), complete metabolic profile including a hepatic function panel (i.e., albumin, total and direct bilirubin, alanine aminotransferase (ALT), aspartate aminotransferase (AST), calculated glomerular filtration rate (eGFR), and the results of which will be used by the treating physician to inform his/her HCV treatment strategy. </a:t>
            </a:r>
          </a:p>
          <a:p>
            <a:pPr marL="0" indent="0">
              <a:buNone/>
            </a:pPr>
            <a:r>
              <a:rPr lang="en-US" sz="1800" dirty="0"/>
              <a:t>Dr. Y’s office receives the results from these follow up tests.</a:t>
            </a:r>
          </a:p>
          <a:p>
            <a:pPr marL="0" indent="0">
              <a:buNone/>
            </a:pPr>
            <a:r>
              <a:rPr lang="en-US" sz="1800" dirty="0"/>
              <a:t>Patient X meets with Dr. Y to discuss treatment options. </a:t>
            </a:r>
          </a:p>
          <a:p>
            <a:pPr marL="0" indent="0">
              <a:buNone/>
            </a:pPr>
            <a:r>
              <a:rPr lang="en-US" sz="1800" dirty="0"/>
              <a:t>Dr. Y performs a transient </a:t>
            </a:r>
            <a:r>
              <a:rPr lang="en-US" sz="1800" dirty="0" err="1"/>
              <a:t>elastrography</a:t>
            </a:r>
            <a:r>
              <a:rPr lang="en-US" sz="1800" dirty="0"/>
              <a:t> test  (to evaluate the degree of hepatic fibrosis present).  </a:t>
            </a:r>
          </a:p>
          <a:p>
            <a:pPr marL="0" indent="0">
              <a:buNone/>
            </a:pPr>
            <a:r>
              <a:rPr lang="en-US" sz="1800" dirty="0"/>
              <a:t>The results, which are shared with Patient X, indicate that there is no liver cirrhosis present and Patient X is infected with genotype 1b.  </a:t>
            </a:r>
          </a:p>
          <a:p>
            <a:pPr marL="0" indent="0">
              <a:buNone/>
            </a:pPr>
            <a:endParaRPr lang="en-US" sz="1800" dirty="0"/>
          </a:p>
        </p:txBody>
      </p:sp>
    </p:spTree>
    <p:extLst>
      <p:ext uri="{BB962C8B-B14F-4D97-AF65-F5344CB8AC3E}">
        <p14:creationId xmlns:p14="http://schemas.microsoft.com/office/powerpoint/2010/main" val="3974795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76200" y="1143000"/>
            <a:ext cx="8915400" cy="5562600"/>
          </a:xfrm>
        </p:spPr>
        <p:txBody>
          <a:bodyPr/>
          <a:lstStyle/>
          <a:p>
            <a:pPr lvl="0"/>
            <a:r>
              <a:rPr lang="en-US" sz="2000" dirty="0"/>
              <a:t>Questions for Workgroup:</a:t>
            </a:r>
          </a:p>
          <a:p>
            <a:pPr lvl="1"/>
            <a:r>
              <a:rPr lang="en-US" sz="2000" dirty="0"/>
              <a:t>If certain additional test results (e.g., ALT results indicative of acute infection) should be sent to public health, when should that report trigger?  Is it a new report, or an “amendment” to the initial report? (primary use case)</a:t>
            </a:r>
          </a:p>
          <a:p>
            <a:pPr lvl="2"/>
            <a:r>
              <a:rPr lang="en-US" sz="2000" dirty="0"/>
              <a:t>If a new report, what other information would public health need to link to the previous report (tracking cascade of outcomes)?</a:t>
            </a:r>
          </a:p>
          <a:p>
            <a:pPr marL="0" lvl="0" indent="0">
              <a:buNone/>
            </a:pPr>
            <a:endParaRPr lang="en-US" sz="2000" dirty="0"/>
          </a:p>
        </p:txBody>
      </p:sp>
    </p:spTree>
    <p:extLst>
      <p:ext uri="{BB962C8B-B14F-4D97-AF65-F5344CB8AC3E}">
        <p14:creationId xmlns:p14="http://schemas.microsoft.com/office/powerpoint/2010/main" val="318028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(Cure Cascade) (cont’d)</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76200" y="1143000"/>
            <a:ext cx="8915400" cy="5562600"/>
          </a:xfrm>
        </p:spPr>
        <p:txBody>
          <a:bodyPr/>
          <a:lstStyle/>
          <a:p>
            <a:pPr lvl="0"/>
            <a:r>
              <a:rPr lang="en-US" sz="2000" dirty="0"/>
              <a:t>Questions for Workgroup (cont’d):</a:t>
            </a:r>
          </a:p>
          <a:p>
            <a:pPr lvl="1"/>
            <a:r>
              <a:rPr lang="en-US" sz="2000" dirty="0"/>
              <a:t>Does physician or one of his/her team members have to take any action to “send” that new/amended report, or is it automatic? (primary use case)</a:t>
            </a:r>
          </a:p>
          <a:p>
            <a:pPr lvl="1"/>
            <a:r>
              <a:rPr lang="en-US" sz="2000" dirty="0"/>
              <a:t>Would answers to the above two questions be the same if the information was being “sent” to (or pulled by) a clinical registry operated by Dr. Y’s health system?  (supplement 1)</a:t>
            </a:r>
          </a:p>
          <a:p>
            <a:pPr lvl="1"/>
            <a:r>
              <a:rPr lang="en-US" sz="2000" dirty="0"/>
              <a:t>Are there additional results and associated triggers that need to be considered when the receiving system is a clinical registry (vs. public health)? (supplement 1)</a:t>
            </a:r>
          </a:p>
          <a:p>
            <a:pPr lvl="2"/>
            <a:endParaRPr lang="en-US" sz="2000" dirty="0"/>
          </a:p>
          <a:p>
            <a:pPr marL="0" lvl="0" indent="0">
              <a:buNone/>
            </a:pPr>
            <a:endParaRPr lang="en-US" sz="2000" dirty="0"/>
          </a:p>
        </p:txBody>
      </p:sp>
    </p:spTree>
    <p:extLst>
      <p:ext uri="{BB962C8B-B14F-4D97-AF65-F5344CB8AC3E}">
        <p14:creationId xmlns:p14="http://schemas.microsoft.com/office/powerpoint/2010/main" val="2278829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4389437"/>
          </a:xfrm>
        </p:spPr>
        <p:txBody>
          <a:bodyPr/>
          <a:lstStyle/>
          <a:p>
            <a:pPr marL="0" lvl="0" indent="0">
              <a:buNone/>
            </a:pPr>
            <a:r>
              <a:rPr lang="en-US" sz="2000" dirty="0"/>
              <a:t>Dr. Y performs a complete medication reconciliation to ascertain any potential drug-drug interactions and learns there is no risk. </a:t>
            </a:r>
          </a:p>
          <a:p>
            <a:pPr marL="0" lvl="0" indent="0">
              <a:buNone/>
            </a:pPr>
            <a:r>
              <a:rPr lang="en-US" sz="2000" dirty="0"/>
              <a:t>Dr. Y prescribes a daily fixed-dose combination of ledipasvir (90mg) /sofosbuvir (400mg) for 12 weeks as </a:t>
            </a:r>
            <a:r>
              <a:rPr lang="en-US" sz="2000" u="sng" dirty="0">
                <a:hlinkClick r:id="rId3"/>
              </a:rPr>
              <a:t>recommended by AASLD</a:t>
            </a:r>
            <a:r>
              <a:rPr lang="en-US" sz="2000" dirty="0"/>
              <a:t> for simplified treatment of treatment-naive patients without cirrhosis. </a:t>
            </a:r>
          </a:p>
          <a:p>
            <a:pPr marL="0" indent="0">
              <a:buNone/>
            </a:pPr>
            <a:r>
              <a:rPr lang="en-US" sz="2000" dirty="0"/>
              <a:t>Patient X’s insurer has a PA process in place for the medication Dr. Y is recommending, so a clinical pharmacist assembles and submits the necessary paperwork. </a:t>
            </a:r>
          </a:p>
          <a:p>
            <a:pPr marL="0" indent="0">
              <a:buNone/>
            </a:pPr>
            <a:r>
              <a:rPr lang="en-US" sz="2000" dirty="0"/>
              <a:t>Patient X is called by the case manager in 2 weeks that the medication has been approved and follows up with the next available appointment with the clinical pharmacist. </a:t>
            </a:r>
          </a:p>
          <a:p>
            <a:pPr marL="0" indent="0">
              <a:buNone/>
            </a:pPr>
            <a:r>
              <a:rPr lang="en-US" sz="2000" dirty="0"/>
              <a:t>Patient X follows up with the clinical pharmacist and receives counseling about adherence to the medication and picks up the medication and starts to take it. </a:t>
            </a:r>
          </a:p>
          <a:p>
            <a:pPr marL="0" indent="0">
              <a:buNone/>
            </a:pPr>
            <a:endParaRPr lang="en-US" sz="2000" dirty="0"/>
          </a:p>
        </p:txBody>
      </p:sp>
    </p:spTree>
    <p:extLst>
      <p:ext uri="{BB962C8B-B14F-4D97-AF65-F5344CB8AC3E}">
        <p14:creationId xmlns:p14="http://schemas.microsoft.com/office/powerpoint/2010/main" val="3557653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143000"/>
            <a:ext cx="8915400" cy="4541837"/>
          </a:xfrm>
        </p:spPr>
        <p:txBody>
          <a:bodyPr/>
          <a:lstStyle/>
          <a:p>
            <a:pPr lvl="0"/>
            <a:r>
              <a:rPr lang="en-US" sz="2000" dirty="0"/>
              <a:t>Questions for Workgroup:</a:t>
            </a:r>
          </a:p>
          <a:p>
            <a:pPr lvl="1"/>
            <a:r>
              <a:rPr lang="en-US" sz="2000" dirty="0"/>
              <a:t>Would the e-prescription trigger a new or “amended” report to public health?  Immediately—or at some lag? Are there other triggers or trigger conditions to consider?  (primary use case)</a:t>
            </a:r>
          </a:p>
          <a:p>
            <a:pPr lvl="2"/>
            <a:r>
              <a:rPr lang="en-US" sz="2000" dirty="0"/>
              <a:t>If a new report, what other information would public health need to link to the previous report (tracking cascade of outcomes)?</a:t>
            </a:r>
          </a:p>
          <a:p>
            <a:pPr lvl="1"/>
            <a:r>
              <a:rPr lang="en-US" sz="2000" dirty="0"/>
              <a:t>Does physician or one of his/her team members have to take any action to “send” that new/amended report, or is it automatic? (primary use case)</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274163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(Cure Cascade) (cont’d)</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143000"/>
            <a:ext cx="8915400" cy="4541837"/>
          </a:xfrm>
        </p:spPr>
        <p:txBody>
          <a:bodyPr/>
          <a:lstStyle/>
          <a:p>
            <a:pPr lvl="0"/>
            <a:r>
              <a:rPr lang="en-US" sz="2000" dirty="0"/>
              <a:t>Questions for Workgroup (cont’d):</a:t>
            </a:r>
          </a:p>
          <a:p>
            <a:pPr lvl="1"/>
            <a:r>
              <a:rPr lang="en-US" sz="2000" dirty="0"/>
              <a:t>Would answers to the above two questions be the same if the information was being “sent” to (or pulled by) a clinical registry operated by Dr. Y’s health system?  (supplement 1)</a:t>
            </a:r>
          </a:p>
          <a:p>
            <a:pPr lvl="1"/>
            <a:r>
              <a:rPr lang="en-US" sz="2000" dirty="0"/>
              <a:t>Are there data or associated triggers that need to be considered when the receiving system is a clinical registry (vs. public health)? (supplement 1)</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576263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143000"/>
            <a:ext cx="8686800" cy="5715000"/>
          </a:xfrm>
        </p:spPr>
        <p:txBody>
          <a:bodyPr/>
          <a:lstStyle/>
          <a:p>
            <a:pPr marL="0" indent="0">
              <a:buNone/>
            </a:pPr>
            <a:r>
              <a:rPr lang="en-US" sz="2000" dirty="0"/>
              <a:t>Patient X follows up with the clinical pharmacist 4 weeks after starting treatment. </a:t>
            </a:r>
          </a:p>
          <a:p>
            <a:pPr marL="0" indent="0">
              <a:buNone/>
            </a:pPr>
            <a:r>
              <a:rPr lang="en-US" sz="2000" dirty="0"/>
              <a:t>During each visit, the clinical pharmacist reviews any adverse events and or newly started prescriptions that may pose risk of drug-drug interactions and discusses/reinforces the importance of adherence to the regimen. </a:t>
            </a:r>
          </a:p>
          <a:p>
            <a:pPr marL="0" indent="0">
              <a:buNone/>
            </a:pPr>
            <a:r>
              <a:rPr lang="en-US" sz="2000" dirty="0"/>
              <a:t>Patient X will follow up every 4 weeks with the clinical pharmacist while being treated. </a:t>
            </a:r>
          </a:p>
          <a:p>
            <a:pPr marL="0" indent="0">
              <a:buNone/>
            </a:pPr>
            <a:r>
              <a:rPr lang="en-US" sz="2000" dirty="0"/>
              <a:t>During the 3</a:t>
            </a:r>
            <a:r>
              <a:rPr lang="en-US" sz="2000" baseline="30000" dirty="0"/>
              <a:t>rd</a:t>
            </a:r>
            <a:r>
              <a:rPr lang="en-US" sz="2000" dirty="0"/>
              <a:t> visit which is the end of treatment visit (12 weeks after starting treatment), the clinical pharmacist will order an HCV RNA test for 3 months later for the post treatment assessment of cure. </a:t>
            </a:r>
          </a:p>
          <a:p>
            <a:pPr marL="0" indent="0">
              <a:buNone/>
            </a:pPr>
            <a:r>
              <a:rPr lang="en-US" sz="2000" dirty="0"/>
              <a:t>Patient X goes to the lab 3 months later to be tested and returns to Dr. Y’s office to confirm HCV RNA is undetectable (virologic cure). </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91788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832777371"/>
              </p:ext>
            </p:extLst>
          </p:nvPr>
        </p:nvGraphicFramePr>
        <p:xfrm>
          <a:off x="1348740" y="1447800"/>
          <a:ext cx="6446520" cy="257556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677364445"/>
                    </a:ext>
                  </a:extLst>
                </a:gridCol>
                <a:gridCol w="16459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mn-lt"/>
                        </a:rPr>
                        <a:t>Use Case Development Timeline</a:t>
                      </a:r>
                    </a:p>
                  </a:txBody>
                  <a:tcPr/>
                </a:tc>
                <a:tc>
                  <a:txBody>
                    <a:bodyPr/>
                    <a:lstStyle/>
                    <a:p>
                      <a:pPr algn="l"/>
                      <a:r>
                        <a:rPr lang="en-US" dirty="0"/>
                        <a:t>5 mins</a:t>
                      </a:r>
                    </a:p>
                  </a:txBody>
                  <a:tcPr/>
                </a:tc>
                <a:extLst>
                  <a:ext uri="{0D108BD9-81ED-4DB2-BD59-A6C34878D82A}">
                    <a16:rowId xmlns:a16="http://schemas.microsoft.com/office/drawing/2014/main" val="1110696532"/>
                  </a:ext>
                </a:extLst>
              </a:tr>
              <a:tr h="370840">
                <a:tc>
                  <a:txBody>
                    <a:bodyPr/>
                    <a:lstStyle/>
                    <a:p>
                      <a:pPr algn="l"/>
                      <a:r>
                        <a:rPr lang="en-US" dirty="0"/>
                        <a:t>Working Session</a:t>
                      </a:r>
                    </a:p>
                    <a:p>
                      <a:pPr marL="285750" indent="-285750" algn="l">
                        <a:buFont typeface="Arial" panose="020B0604020202020204" pitchFamily="34" charset="0"/>
                        <a:buChar char="•"/>
                      </a:pPr>
                      <a:r>
                        <a:rPr lang="en-US" dirty="0"/>
                        <a:t>Discuss Use Case Sections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 and Out of Scope</a:t>
                      </a:r>
                    </a:p>
                    <a:p>
                      <a:pPr marL="742950" lvl="1" indent="-285750" algn="l">
                        <a:buFont typeface="Arial" panose="020B0604020202020204" pitchFamily="34" charset="0"/>
                        <a:buChar char="•"/>
                      </a:pPr>
                      <a:r>
                        <a:rPr lang="en-US" dirty="0"/>
                        <a:t>User Story</a:t>
                      </a:r>
                    </a:p>
                    <a:p>
                      <a:pPr marL="742950" lvl="1" indent="-285750" algn="l">
                        <a:buFont typeface="Arial" panose="020B0604020202020204" pitchFamily="34" charset="0"/>
                        <a:buChar char="•"/>
                      </a:pPr>
                      <a:r>
                        <a:rPr lang="en-US" dirty="0"/>
                        <a:t>Actors</a:t>
                      </a:r>
                    </a:p>
                  </a:txBody>
                  <a:tcPr/>
                </a:tc>
                <a:tc>
                  <a:txBody>
                    <a:bodyPr/>
                    <a:lstStyle/>
                    <a:p>
                      <a:pPr algn="l"/>
                      <a:r>
                        <a:rPr lang="en-US" dirty="0"/>
                        <a:t>50 mins</a:t>
                      </a:r>
                    </a:p>
                  </a:txBody>
                  <a:tcPr/>
                </a:tc>
                <a:extLst>
                  <a:ext uri="{0D108BD9-81ED-4DB2-BD59-A6C34878D82A}">
                    <a16:rowId xmlns:a16="http://schemas.microsoft.com/office/drawing/2014/main" val="2455154536"/>
                  </a:ext>
                </a:extLst>
              </a:tr>
              <a:tr h="370840">
                <a:tc>
                  <a:txBody>
                    <a:bodyPr/>
                    <a:lstStyle/>
                    <a:p>
                      <a:pPr marL="0" indent="0" algn="l">
                        <a:buFont typeface="Arial" panose="020B0604020202020204" pitchFamily="34" charset="0"/>
                        <a:buNone/>
                      </a:pPr>
                      <a:r>
                        <a:rPr lang="en-US" dirty="0"/>
                        <a:t>Next Steps</a:t>
                      </a:r>
                    </a:p>
                  </a:txBody>
                  <a:tcPr/>
                </a:tc>
                <a:tc>
                  <a:txBody>
                    <a:bodyPr/>
                    <a:lstStyle/>
                    <a:p>
                      <a:pPr algn="l"/>
                      <a:r>
                        <a:rPr lang="en-US" dirty="0"/>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295400"/>
            <a:ext cx="8915400" cy="5334000"/>
          </a:xfrm>
        </p:spPr>
        <p:txBody>
          <a:bodyPr/>
          <a:lstStyle/>
          <a:p>
            <a:pPr lvl="0"/>
            <a:r>
              <a:rPr lang="en-US" sz="2000" dirty="0"/>
              <a:t>Questions for Workgroup:</a:t>
            </a:r>
          </a:p>
          <a:p>
            <a:pPr lvl="1"/>
            <a:r>
              <a:rPr lang="en-US" sz="2000" dirty="0"/>
              <a:t>Would test confirming SVR trigger a new or “amended” report to public health?  Immediately—or at some lag? Are there other triggers or trigger conditions to consider?  (primary use case)</a:t>
            </a:r>
          </a:p>
          <a:p>
            <a:pPr lvl="2"/>
            <a:r>
              <a:rPr lang="en-US" sz="2000" dirty="0"/>
              <a:t>If a new report, what other information would public health need to link to the previous report (tracking cascade of outcomes)?</a:t>
            </a:r>
          </a:p>
          <a:p>
            <a:pPr lvl="1"/>
            <a:r>
              <a:rPr lang="en-US" sz="2000" dirty="0"/>
              <a:t>Does physician or one of his/her team members have to take any action to “send” that new/amended report, or is it automatic? (primary use case)</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264715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295400"/>
            <a:ext cx="8915400" cy="5334000"/>
          </a:xfrm>
        </p:spPr>
        <p:txBody>
          <a:bodyPr/>
          <a:lstStyle/>
          <a:p>
            <a:pPr lvl="0"/>
            <a:r>
              <a:rPr lang="en-US" sz="2000" dirty="0"/>
              <a:t>Questions for Workgroup (cont’d):</a:t>
            </a:r>
          </a:p>
          <a:p>
            <a:pPr lvl="1"/>
            <a:r>
              <a:rPr lang="en-US" sz="2000" dirty="0"/>
              <a:t>Would answers to the above two questions be the same if the information was being “sent” to (or pulled by) a clinical registry operated by Dr. Y’s health system?  (supplement 1)</a:t>
            </a:r>
          </a:p>
          <a:p>
            <a:pPr lvl="1"/>
            <a:r>
              <a:rPr lang="en-US" sz="2000" dirty="0"/>
              <a:t>Are there data or associated triggers that need to be considered when the receiving system is a clinical registry (vs. public health)? (supplement 1)</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660720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Actors</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5334000"/>
          </a:xfrm>
        </p:spPr>
        <p:txBody>
          <a:bodyPr/>
          <a:lstStyle/>
          <a:p>
            <a:pPr lvl="0"/>
            <a:r>
              <a:rPr lang="en-US" sz="2000" b="1" dirty="0"/>
              <a:t>EHR System: </a:t>
            </a:r>
            <a:r>
              <a:rPr lang="en-US" sz="2000" dirty="0">
                <a:solidFill>
                  <a:srgbClr val="0070C0"/>
                </a:solidFill>
              </a:rPr>
              <a:t>Conforms to the electronic health record (EHR) definition in Appendix X of this document. The EHR System in this use case includes a FHIR server. </a:t>
            </a:r>
          </a:p>
          <a:p>
            <a:pPr lvl="0"/>
            <a:r>
              <a:rPr lang="en-US" sz="2000" b="1" dirty="0"/>
              <a:t>Backend App:</a:t>
            </a:r>
            <a:r>
              <a:rPr lang="en-US" sz="2000" dirty="0"/>
              <a:t> Interacts with the EHR to determine the trigger rules and subscribes to the EHR for topics. The App will interact with the EHR, gather the appropriate data, and then transmit the data to the appropriate system(s).</a:t>
            </a:r>
          </a:p>
          <a:p>
            <a:pPr lvl="0"/>
            <a:r>
              <a:rPr lang="en-US" sz="2000" b="1" dirty="0"/>
              <a:t>Trust Service:</a:t>
            </a:r>
            <a:r>
              <a:rPr lang="en-US" sz="2000" dirty="0"/>
              <a:t> Provides anonymization services of various types that can be invoked by the Backend App.</a:t>
            </a:r>
          </a:p>
          <a:p>
            <a:pPr lvl="0"/>
            <a:r>
              <a:rPr lang="en-US" sz="2000" b="1" dirty="0"/>
              <a:t>RCKMS/AIMS Platform:</a:t>
            </a:r>
            <a:r>
              <a:rPr lang="en-US" sz="2000" dirty="0"/>
              <a:t> </a:t>
            </a:r>
            <a:r>
              <a:rPr lang="en-US" sz="2000" i="1" dirty="0"/>
              <a:t>A system that applies business logic and informs the Reportability Response.</a:t>
            </a:r>
            <a:endParaRPr lang="en-US" sz="2000" dirty="0"/>
          </a:p>
          <a:p>
            <a:pPr lvl="0"/>
            <a:r>
              <a:rPr lang="en-US" sz="2000" b="1" dirty="0"/>
              <a:t>Public Health Authority Data Store: </a:t>
            </a:r>
            <a:r>
              <a:rPr lang="en-US" sz="2000" dirty="0"/>
              <a:t>A FHIR server or service that receives and stores the hepatitis c data.</a:t>
            </a:r>
          </a:p>
        </p:txBody>
      </p:sp>
    </p:spTree>
    <p:extLst>
      <p:ext uri="{BB962C8B-B14F-4D97-AF65-F5344CB8AC3E}">
        <p14:creationId xmlns:p14="http://schemas.microsoft.com/office/powerpoint/2010/main" val="2264792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03DE-B82D-4314-AD00-96EDB179FE59}"/>
              </a:ext>
            </a:extLst>
          </p:cNvPr>
          <p:cNvSpPr>
            <a:spLocks noGrp="1"/>
          </p:cNvSpPr>
          <p:nvPr>
            <p:ph type="title"/>
          </p:nvPr>
        </p:nvSpPr>
        <p:spPr/>
        <p:txBody>
          <a:bodyPr>
            <a:normAutofit fontScale="90000"/>
          </a:bodyPr>
          <a:lstStyle/>
          <a:p>
            <a:r>
              <a:rPr lang="en-US" dirty="0"/>
              <a:t>Appendix – Glossary</a:t>
            </a:r>
          </a:p>
        </p:txBody>
      </p:sp>
      <p:sp>
        <p:nvSpPr>
          <p:cNvPr id="3" name="Content Placeholder 2">
            <a:extLst>
              <a:ext uri="{FF2B5EF4-FFF2-40B4-BE49-F238E27FC236}">
                <a16:creationId xmlns:a16="http://schemas.microsoft.com/office/drawing/2014/main" id="{CA6290F6-65A7-4068-A3F5-41C95FD2A827}"/>
              </a:ext>
            </a:extLst>
          </p:cNvPr>
          <p:cNvSpPr>
            <a:spLocks noGrp="1"/>
          </p:cNvSpPr>
          <p:nvPr>
            <p:ph idx="1"/>
          </p:nvPr>
        </p:nvSpPr>
        <p:spPr>
          <a:xfrm>
            <a:off x="457200" y="1295400"/>
            <a:ext cx="8534400" cy="4389437"/>
          </a:xfrm>
        </p:spPr>
        <p:txBody>
          <a:bodyPr/>
          <a:lstStyle/>
          <a:p>
            <a:r>
              <a:rPr lang="en-US" sz="2000" dirty="0"/>
              <a:t>Electronic Health Record (EHR): a real-time, patient-centered record that makes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pPr lvl="1"/>
            <a:r>
              <a:rPr lang="en-US" sz="2000" dirty="0"/>
              <a:t>Contain a patient’s medical history, diagnoses, medications, treatment plans, immunization dates, allergies, radiology images, and laboratory and test results</a:t>
            </a:r>
          </a:p>
          <a:p>
            <a:pPr lvl="1"/>
            <a:r>
              <a:rPr lang="en-US" sz="2000" dirty="0"/>
              <a:t>Allow access to evidence-based tools that providers can use to make decisions about a patient’s care</a:t>
            </a:r>
          </a:p>
          <a:p>
            <a:pPr lvl="1"/>
            <a:r>
              <a:rPr lang="en-US" sz="2000" dirty="0"/>
              <a:t>Automate and streamline provider workflow</a:t>
            </a:r>
          </a:p>
          <a:p>
            <a:endParaRPr lang="en-US" sz="2000" dirty="0"/>
          </a:p>
          <a:p>
            <a:pPr marL="0" indent="0">
              <a:buNone/>
            </a:pPr>
            <a:r>
              <a:rPr lang="en-US" sz="1400" dirty="0"/>
              <a:t>(</a:t>
            </a:r>
            <a:r>
              <a:rPr lang="en-US" sz="1400" dirty="0">
                <a:solidFill>
                  <a:schemeClr val="accent1"/>
                </a:solidFill>
              </a:rPr>
              <a:t>Adapted from - </a:t>
            </a:r>
            <a:r>
              <a:rPr lang="en-US" sz="1400" dirty="0"/>
              <a:t>Source: </a:t>
            </a:r>
            <a:r>
              <a:rPr lang="en-US" sz="1400" dirty="0">
                <a:hlinkClick r:id="rId3">
                  <a:extLst>
                    <a:ext uri="{A12FA001-AC4F-418D-AE19-62706E023703}">
                      <ahyp:hlinkClr xmlns:ahyp="http://schemas.microsoft.com/office/drawing/2018/hyperlinkcolor" val="tx"/>
                    </a:ext>
                  </a:extLst>
                </a:hlinkClick>
              </a:rPr>
              <a:t>https://www.healthit.gov/faq/what-electronic-health-record-ehr</a:t>
            </a:r>
            <a:r>
              <a:rPr lang="en-US" sz="1400" dirty="0"/>
              <a:t> )</a:t>
            </a:r>
          </a:p>
        </p:txBody>
      </p:sp>
    </p:spTree>
    <p:extLst>
      <p:ext uri="{BB962C8B-B14F-4D97-AF65-F5344CB8AC3E}">
        <p14:creationId xmlns:p14="http://schemas.microsoft.com/office/powerpoint/2010/main" val="767314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83B6-000B-429A-AF11-57580937A03F}"/>
              </a:ext>
            </a:extLst>
          </p:cNvPr>
          <p:cNvSpPr>
            <a:spLocks noGrp="1"/>
          </p:cNvSpPr>
          <p:nvPr>
            <p:ph type="title"/>
          </p:nvPr>
        </p:nvSpPr>
        <p:spPr/>
        <p:txBody>
          <a:bodyPr>
            <a:normAutofit fontScale="90000"/>
          </a:bodyPr>
          <a:lstStyle/>
          <a:p>
            <a:r>
              <a:rPr lang="en-US" dirty="0"/>
              <a:t>Hep C eCR (Diagnosis) Main Flow</a:t>
            </a:r>
          </a:p>
        </p:txBody>
      </p:sp>
      <p:graphicFrame>
        <p:nvGraphicFramePr>
          <p:cNvPr id="4" name="Content Placeholder 3">
            <a:extLst>
              <a:ext uri="{FF2B5EF4-FFF2-40B4-BE49-F238E27FC236}">
                <a16:creationId xmlns:a16="http://schemas.microsoft.com/office/drawing/2014/main" id="{D4D07CDD-8855-4C11-8439-81A2ECEFE5FA}"/>
              </a:ext>
            </a:extLst>
          </p:cNvPr>
          <p:cNvGraphicFramePr>
            <a:graphicFrameLocks noGrp="1"/>
          </p:cNvGraphicFramePr>
          <p:nvPr>
            <p:ph idx="1"/>
            <p:extLst>
              <p:ext uri="{D42A27DB-BD31-4B8C-83A1-F6EECF244321}">
                <p14:modId xmlns:p14="http://schemas.microsoft.com/office/powerpoint/2010/main" val="3865137559"/>
              </p:ext>
            </p:extLst>
          </p:nvPr>
        </p:nvGraphicFramePr>
        <p:xfrm>
          <a:off x="77767" y="1143000"/>
          <a:ext cx="9066234" cy="4937760"/>
        </p:xfrm>
        <a:graphic>
          <a:graphicData uri="http://schemas.openxmlformats.org/drawingml/2006/table">
            <a:tbl>
              <a:tblPr firstRow="1" firstCol="1" bandRow="1">
                <a:tableStyleId>{5C22544A-7EE6-4342-B048-85BDC9FD1C3A}</a:tableStyleId>
              </a:tblPr>
              <a:tblGrid>
                <a:gridCol w="608033">
                  <a:extLst>
                    <a:ext uri="{9D8B030D-6E8A-4147-A177-3AD203B41FA5}">
                      <a16:colId xmlns:a16="http://schemas.microsoft.com/office/drawing/2014/main" val="1710694462"/>
                    </a:ext>
                  </a:extLst>
                </a:gridCol>
                <a:gridCol w="1066800">
                  <a:extLst>
                    <a:ext uri="{9D8B030D-6E8A-4147-A177-3AD203B41FA5}">
                      <a16:colId xmlns:a16="http://schemas.microsoft.com/office/drawing/2014/main" val="1238859466"/>
                    </a:ext>
                  </a:extLst>
                </a:gridCol>
                <a:gridCol w="1295400">
                  <a:extLst>
                    <a:ext uri="{9D8B030D-6E8A-4147-A177-3AD203B41FA5}">
                      <a16:colId xmlns:a16="http://schemas.microsoft.com/office/drawing/2014/main" val="102987193"/>
                    </a:ext>
                  </a:extLst>
                </a:gridCol>
                <a:gridCol w="2667000">
                  <a:extLst>
                    <a:ext uri="{9D8B030D-6E8A-4147-A177-3AD203B41FA5}">
                      <a16:colId xmlns:a16="http://schemas.microsoft.com/office/drawing/2014/main" val="2757904930"/>
                    </a:ext>
                  </a:extLst>
                </a:gridCol>
                <a:gridCol w="1598295">
                  <a:extLst>
                    <a:ext uri="{9D8B030D-6E8A-4147-A177-3AD203B41FA5}">
                      <a16:colId xmlns:a16="http://schemas.microsoft.com/office/drawing/2014/main" val="1142283301"/>
                    </a:ext>
                  </a:extLst>
                </a:gridCol>
                <a:gridCol w="1830706">
                  <a:extLst>
                    <a:ext uri="{9D8B030D-6E8A-4147-A177-3AD203B41FA5}">
                      <a16:colId xmlns:a16="http://schemas.microsoft.com/office/drawing/2014/main" val="684679896"/>
                    </a:ext>
                  </a:extLst>
                </a:gridCol>
              </a:tblGrid>
              <a:tr h="221219">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656100">
                <a:tc>
                  <a:txBody>
                    <a:bodyPr/>
                    <a:lstStyle/>
                    <a:p>
                      <a:pPr marL="0" marR="0">
                        <a:spcBef>
                          <a:spcPts val="0"/>
                        </a:spcBef>
                        <a:spcAft>
                          <a:spcPts val="0"/>
                        </a:spcAft>
                      </a:pPr>
                      <a:r>
                        <a:rPr lang="en-US" sz="1800">
                          <a:effectLst/>
                          <a:latin typeface="+mn-lt"/>
                        </a:rPr>
                        <a:t>1</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EHR System</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Inputter/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Closure of patient encounter and positive lab results are posted</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Encounter data and test results from lab</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Encounter </a:t>
                      </a:r>
                      <a:r>
                        <a:rPr lang="en-US" sz="1800" strike="noStrike" dirty="0">
                          <a:solidFill>
                            <a:schemeClr val="tx1"/>
                          </a:solidFill>
                          <a:effectLst/>
                          <a:latin typeface="+mn-lt"/>
                        </a:rPr>
                        <a:t>data and lab results written to EHR</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30483132"/>
                  </a:ext>
                </a:extLst>
              </a:tr>
              <a:tr h="437400">
                <a:tc>
                  <a:txBody>
                    <a:bodyPr/>
                    <a:lstStyle/>
                    <a:p>
                      <a:pPr marL="0" marR="0">
                        <a:spcBef>
                          <a:spcPts val="0"/>
                        </a:spcBef>
                        <a:spcAft>
                          <a:spcPts val="0"/>
                        </a:spcAft>
                      </a:pPr>
                      <a:r>
                        <a:rPr lang="en-US" sz="1800" dirty="0">
                          <a:effectLst/>
                          <a:latin typeface="+mn-lt"/>
                        </a:rPr>
                        <a:t>2</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EHR System</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Notifier</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Notify the Backend App that there has been activity in topics the app subscribes to</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Trigger codes (limited to lab results?)</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Notification message</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658699736"/>
                  </a:ext>
                </a:extLst>
              </a:tr>
              <a:tr h="597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rPr>
                        <a:t>2.5</a:t>
                      </a:r>
                      <a:endParaRPr lang="en-US" sz="1800" dirty="0">
                        <a:effectLst/>
                        <a:latin typeface="+mn-lt"/>
                        <a:ea typeface="Times New Roman" panose="02020603050405020304" pitchFamily="18" charset="0"/>
                      </a:endParaRPr>
                    </a:p>
                    <a:p>
                      <a:pPr marL="0" marR="0">
                        <a:spcBef>
                          <a:spcPts val="0"/>
                        </a:spcBef>
                        <a:spcAft>
                          <a:spcPts val="0"/>
                        </a:spcAft>
                      </a:pPr>
                      <a:endParaRPr lang="en-US" sz="1800" dirty="0">
                        <a:solidFill>
                          <a:srgbClr val="0070C0"/>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Backend App</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Evaluator</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Evaluates criteria (and timing if need to wait on lab results?)</a:t>
                      </a: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ea typeface="Times New Roman" panose="02020603050405020304" pitchFamily="18" charset="0"/>
                        </a:rPr>
                        <a:t>Notification message, criteria, rules</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Yes/No query decision</a:t>
                      </a:r>
                    </a:p>
                  </a:txBody>
                  <a:tcPr marL="68580" marR="68580" marT="0" marB="0"/>
                </a:tc>
                <a:extLst>
                  <a:ext uri="{0D108BD9-81ED-4DB2-BD59-A6C34878D82A}">
                    <a16:rowId xmlns:a16="http://schemas.microsoft.com/office/drawing/2014/main" val="1935622604"/>
                  </a:ext>
                </a:extLst>
              </a:tr>
              <a:tr h="437400">
                <a:tc>
                  <a:txBody>
                    <a:bodyPr/>
                    <a:lstStyle/>
                    <a:p>
                      <a:pPr marL="0" marR="0">
                        <a:spcBef>
                          <a:spcPts val="0"/>
                        </a:spcBef>
                        <a:spcAft>
                          <a:spcPts val="0"/>
                        </a:spcAft>
                      </a:pPr>
                      <a:r>
                        <a:rPr lang="en-US" sz="1800">
                          <a:effectLst/>
                          <a:latin typeface="+mn-lt"/>
                        </a:rPr>
                        <a:t>3</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Backend App</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Data Extractor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Query the EHR for case data</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ea typeface="Times New Roman" panose="02020603050405020304" pitchFamily="18" charset="0"/>
                        </a:rPr>
                        <a:t>Query decision</a:t>
                      </a:r>
                    </a:p>
                  </a:txBody>
                  <a:tcPr marL="68580" marR="68580" marT="0" marB="0"/>
                </a:tc>
                <a:tc>
                  <a:txBody>
                    <a:bodyPr/>
                    <a:lstStyle/>
                    <a:p>
                      <a:pPr marL="0" marR="0">
                        <a:spcBef>
                          <a:spcPts val="0"/>
                        </a:spcBef>
                        <a:spcAft>
                          <a:spcPts val="0"/>
                        </a:spcAft>
                      </a:pPr>
                      <a:r>
                        <a:rPr lang="en-US" sz="1800" dirty="0">
                          <a:effectLst/>
                          <a:latin typeface="+mn-lt"/>
                        </a:rPr>
                        <a:t>FHIR query</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414096426"/>
                  </a:ext>
                </a:extLst>
              </a:tr>
              <a:tr h="437400">
                <a:tc>
                  <a:txBody>
                    <a:bodyPr/>
                    <a:lstStyle/>
                    <a:p>
                      <a:pPr marL="0" marR="0">
                        <a:spcBef>
                          <a:spcPts val="0"/>
                        </a:spcBef>
                        <a:spcAft>
                          <a:spcPts val="0"/>
                        </a:spcAft>
                      </a:pPr>
                      <a:r>
                        <a:rPr lang="en-US" sz="1800">
                          <a:effectLst/>
                          <a:latin typeface="+mn-lt"/>
                        </a:rPr>
                        <a:t>4</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EHR System</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Query Responder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Return case data</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query</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619184512"/>
                  </a:ext>
                </a:extLst>
              </a:tr>
              <a:tr h="450776">
                <a:tc>
                  <a:txBody>
                    <a:bodyPr/>
                    <a:lstStyle/>
                    <a:p>
                      <a:pPr marL="0" marR="0">
                        <a:spcBef>
                          <a:spcPts val="0"/>
                        </a:spcBef>
                        <a:spcAft>
                          <a:spcPts val="0"/>
                        </a:spcAft>
                      </a:pPr>
                      <a:r>
                        <a:rPr lang="en-US" sz="1800">
                          <a:effectLst/>
                          <a:latin typeface="+mn-lt"/>
                        </a:rPr>
                        <a:t>5</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Backend App</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Data Receiver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Receive and validate 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validated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666260511"/>
                  </a:ext>
                </a:extLst>
              </a:tr>
            </a:tbl>
          </a:graphicData>
        </a:graphic>
      </p:graphicFrame>
    </p:spTree>
    <p:extLst>
      <p:ext uri="{BB962C8B-B14F-4D97-AF65-F5344CB8AC3E}">
        <p14:creationId xmlns:p14="http://schemas.microsoft.com/office/powerpoint/2010/main" val="4217437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83B6-000B-429A-AF11-57580937A03F}"/>
              </a:ext>
            </a:extLst>
          </p:cNvPr>
          <p:cNvSpPr>
            <a:spLocks noGrp="1"/>
          </p:cNvSpPr>
          <p:nvPr>
            <p:ph type="title"/>
          </p:nvPr>
        </p:nvSpPr>
        <p:spPr/>
        <p:txBody>
          <a:bodyPr>
            <a:normAutofit fontScale="90000"/>
          </a:bodyPr>
          <a:lstStyle/>
          <a:p>
            <a:r>
              <a:rPr lang="en-US" dirty="0"/>
              <a:t>Hep C eCR (Diagnosis) Main Flow (cont’d)</a:t>
            </a:r>
          </a:p>
        </p:txBody>
      </p:sp>
      <p:graphicFrame>
        <p:nvGraphicFramePr>
          <p:cNvPr id="4" name="Content Placeholder 3">
            <a:extLst>
              <a:ext uri="{FF2B5EF4-FFF2-40B4-BE49-F238E27FC236}">
                <a16:creationId xmlns:a16="http://schemas.microsoft.com/office/drawing/2014/main" id="{D4D07CDD-8855-4C11-8439-81A2ECEFE5FA}"/>
              </a:ext>
            </a:extLst>
          </p:cNvPr>
          <p:cNvGraphicFramePr>
            <a:graphicFrameLocks noGrp="1"/>
          </p:cNvGraphicFramePr>
          <p:nvPr>
            <p:ph idx="1"/>
            <p:extLst>
              <p:ext uri="{D42A27DB-BD31-4B8C-83A1-F6EECF244321}">
                <p14:modId xmlns:p14="http://schemas.microsoft.com/office/powerpoint/2010/main" val="2394023608"/>
              </p:ext>
            </p:extLst>
          </p:nvPr>
        </p:nvGraphicFramePr>
        <p:xfrm>
          <a:off x="77767" y="1143000"/>
          <a:ext cx="9066234" cy="2990951"/>
        </p:xfrm>
        <a:graphic>
          <a:graphicData uri="http://schemas.openxmlformats.org/drawingml/2006/table">
            <a:tbl>
              <a:tblPr firstRow="1" firstCol="1" bandRow="1">
                <a:tableStyleId>{5C22544A-7EE6-4342-B048-85BDC9FD1C3A}</a:tableStyleId>
              </a:tblPr>
              <a:tblGrid>
                <a:gridCol w="608033">
                  <a:extLst>
                    <a:ext uri="{9D8B030D-6E8A-4147-A177-3AD203B41FA5}">
                      <a16:colId xmlns:a16="http://schemas.microsoft.com/office/drawing/2014/main" val="1710694462"/>
                    </a:ext>
                  </a:extLst>
                </a:gridCol>
                <a:gridCol w="990600">
                  <a:extLst>
                    <a:ext uri="{9D8B030D-6E8A-4147-A177-3AD203B41FA5}">
                      <a16:colId xmlns:a16="http://schemas.microsoft.com/office/drawing/2014/main" val="1238859466"/>
                    </a:ext>
                  </a:extLst>
                </a:gridCol>
                <a:gridCol w="1143000">
                  <a:extLst>
                    <a:ext uri="{9D8B030D-6E8A-4147-A177-3AD203B41FA5}">
                      <a16:colId xmlns:a16="http://schemas.microsoft.com/office/drawing/2014/main" val="102987193"/>
                    </a:ext>
                  </a:extLst>
                </a:gridCol>
                <a:gridCol w="2971800">
                  <a:extLst>
                    <a:ext uri="{9D8B030D-6E8A-4147-A177-3AD203B41FA5}">
                      <a16:colId xmlns:a16="http://schemas.microsoft.com/office/drawing/2014/main" val="2757904930"/>
                    </a:ext>
                  </a:extLst>
                </a:gridCol>
                <a:gridCol w="1676400">
                  <a:extLst>
                    <a:ext uri="{9D8B030D-6E8A-4147-A177-3AD203B41FA5}">
                      <a16:colId xmlns:a16="http://schemas.microsoft.com/office/drawing/2014/main" val="1142283301"/>
                    </a:ext>
                  </a:extLst>
                </a:gridCol>
                <a:gridCol w="1676401">
                  <a:extLst>
                    <a:ext uri="{9D8B030D-6E8A-4147-A177-3AD203B41FA5}">
                      <a16:colId xmlns:a16="http://schemas.microsoft.com/office/drawing/2014/main" val="684679896"/>
                    </a:ext>
                  </a:extLst>
                </a:gridCol>
              </a:tblGrid>
              <a:tr h="221219">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437400">
                <a:tc>
                  <a:txBody>
                    <a:bodyPr/>
                    <a:lstStyle/>
                    <a:p>
                      <a:pPr marL="0" marR="0">
                        <a:spcBef>
                          <a:spcPts val="0"/>
                        </a:spcBef>
                        <a:spcAft>
                          <a:spcPts val="0"/>
                        </a:spcAft>
                      </a:pPr>
                      <a:r>
                        <a:rPr lang="en-US" sz="1800">
                          <a:effectLst/>
                          <a:latin typeface="+mn-lt"/>
                        </a:rPr>
                        <a:t>6</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Backend App</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Data Sender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Send validated FHIR bundle as </a:t>
                      </a:r>
                      <a:r>
                        <a:rPr lang="en-US" sz="1800" dirty="0" err="1">
                          <a:effectLst/>
                          <a:latin typeface="+mn-lt"/>
                        </a:rPr>
                        <a:t>eICR</a:t>
                      </a:r>
                      <a:r>
                        <a:rPr lang="en-US" sz="1800" dirty="0">
                          <a:effectLst/>
                          <a:latin typeface="+mn-lt"/>
                        </a:rPr>
                        <a:t> to RCKMS</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validated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204865904"/>
                  </a:ext>
                </a:extLst>
              </a:tr>
              <a:tr h="307173">
                <a:tc>
                  <a:txBody>
                    <a:bodyPr/>
                    <a:lstStyle/>
                    <a:p>
                      <a:pPr marL="0" marR="0">
                        <a:spcBef>
                          <a:spcPts val="0"/>
                        </a:spcBef>
                        <a:spcAft>
                          <a:spcPts val="0"/>
                        </a:spcAft>
                      </a:pPr>
                      <a:r>
                        <a:rPr lang="en-US" sz="1800">
                          <a:effectLst/>
                          <a:latin typeface="+mn-lt"/>
                        </a:rPr>
                        <a:t>7</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RCKMS</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Data Receiver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Receive and validate 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Validated FHIR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03734625"/>
                  </a:ext>
                </a:extLst>
              </a:tr>
              <a:tr h="533575">
                <a:tc>
                  <a:txBody>
                    <a:bodyPr/>
                    <a:lstStyle/>
                    <a:p>
                      <a:pPr marL="0" marR="0">
                        <a:spcBef>
                          <a:spcPts val="0"/>
                        </a:spcBef>
                        <a:spcAft>
                          <a:spcPts val="0"/>
                        </a:spcAft>
                      </a:pPr>
                      <a:r>
                        <a:rPr lang="en-US" sz="1800" i="1" dirty="0">
                          <a:effectLst/>
                          <a:latin typeface="+mn-lt"/>
                          <a:ea typeface="Times New Roman" panose="02020603050405020304" pitchFamily="18" charset="0"/>
                        </a:rPr>
                        <a:t>8</a:t>
                      </a:r>
                    </a:p>
                  </a:txBody>
                  <a:tcPr marL="68580" marR="68580" marT="0" marB="0"/>
                </a:tc>
                <a:tc>
                  <a:txBody>
                    <a:bodyPr/>
                    <a:lstStyle/>
                    <a:p>
                      <a:pPr marL="0" marR="0">
                        <a:spcBef>
                          <a:spcPts val="0"/>
                        </a:spcBef>
                        <a:spcAft>
                          <a:spcPts val="0"/>
                        </a:spcAft>
                      </a:pPr>
                      <a:r>
                        <a:rPr lang="en-US" sz="1800" i="1" dirty="0">
                          <a:effectLst/>
                          <a:latin typeface="+mn-lt"/>
                        </a:rPr>
                        <a:t>RCKMS</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Evaluator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Performs necessary transforms and applies rules to content of </a:t>
                      </a:r>
                      <a:r>
                        <a:rPr lang="en-US" sz="1800" i="1" dirty="0" err="1">
                          <a:effectLst/>
                          <a:latin typeface="+mn-lt"/>
                        </a:rPr>
                        <a:t>eICR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FHIR bundle</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Reportability Response (RR)</a:t>
                      </a:r>
                      <a:endParaRPr lang="en-US" sz="1800" i="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545763604"/>
                  </a:ext>
                </a:extLst>
              </a:tr>
              <a:tr h="796391">
                <a:tc>
                  <a:txBody>
                    <a:bodyPr/>
                    <a:lstStyle/>
                    <a:p>
                      <a:pPr marL="0" marR="0">
                        <a:spcBef>
                          <a:spcPts val="0"/>
                        </a:spcBef>
                        <a:spcAft>
                          <a:spcPts val="0"/>
                        </a:spcAft>
                      </a:pPr>
                      <a:r>
                        <a:rPr lang="en-US" sz="1800" i="1" dirty="0">
                          <a:effectLst/>
                          <a:latin typeface="+mn-lt"/>
                          <a:ea typeface="Times New Roman" panose="02020603050405020304" pitchFamily="18" charset="0"/>
                        </a:rPr>
                        <a:t>9</a:t>
                      </a:r>
                    </a:p>
                  </a:txBody>
                  <a:tcPr marL="68580" marR="68580" marT="0" marB="0"/>
                </a:tc>
                <a:tc>
                  <a:txBody>
                    <a:bodyPr/>
                    <a:lstStyle/>
                    <a:p>
                      <a:pPr marL="0" marR="0">
                        <a:spcBef>
                          <a:spcPts val="0"/>
                        </a:spcBef>
                        <a:spcAft>
                          <a:spcPts val="0"/>
                        </a:spcAft>
                      </a:pPr>
                      <a:r>
                        <a:rPr lang="en-US" sz="1800" i="1" dirty="0">
                          <a:effectLst/>
                          <a:latin typeface="+mn-lt"/>
                        </a:rPr>
                        <a:t>RCKMS</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RR Sender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Transforms and transmits RR to EHR system</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RR as FHIR Bundle</a:t>
                      </a:r>
                      <a:endParaRPr lang="en-US" sz="1800" i="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109001332"/>
                  </a:ext>
                </a:extLst>
              </a:tr>
            </a:tbl>
          </a:graphicData>
        </a:graphic>
      </p:graphicFrame>
    </p:spTree>
    <p:extLst>
      <p:ext uri="{BB962C8B-B14F-4D97-AF65-F5344CB8AC3E}">
        <p14:creationId xmlns:p14="http://schemas.microsoft.com/office/powerpoint/2010/main" val="2680298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20D2-D705-4F93-938B-1C613BE6C0A7}"/>
              </a:ext>
            </a:extLst>
          </p:cNvPr>
          <p:cNvSpPr>
            <a:spLocks noGrp="1"/>
          </p:cNvSpPr>
          <p:nvPr>
            <p:ph type="title"/>
          </p:nvPr>
        </p:nvSpPr>
        <p:spPr/>
        <p:txBody>
          <a:bodyPr>
            <a:normAutofit fontScale="90000"/>
          </a:bodyPr>
          <a:lstStyle/>
          <a:p>
            <a:r>
              <a:rPr lang="en-US" dirty="0"/>
              <a:t>Hep C Chronic Reporting Main Flow</a:t>
            </a:r>
          </a:p>
        </p:txBody>
      </p:sp>
      <p:graphicFrame>
        <p:nvGraphicFramePr>
          <p:cNvPr id="4" name="Content Placeholder 3">
            <a:extLst>
              <a:ext uri="{FF2B5EF4-FFF2-40B4-BE49-F238E27FC236}">
                <a16:creationId xmlns:a16="http://schemas.microsoft.com/office/drawing/2014/main" id="{B0AD405F-05BA-44A4-BEC7-AE2D17514DA0}"/>
              </a:ext>
            </a:extLst>
          </p:cNvPr>
          <p:cNvGraphicFramePr>
            <a:graphicFrameLocks noGrp="1"/>
          </p:cNvGraphicFramePr>
          <p:nvPr>
            <p:ph idx="1"/>
            <p:extLst>
              <p:ext uri="{D42A27DB-BD31-4B8C-83A1-F6EECF244321}">
                <p14:modId xmlns:p14="http://schemas.microsoft.com/office/powerpoint/2010/main" val="2003013473"/>
              </p:ext>
            </p:extLst>
          </p:nvPr>
        </p:nvGraphicFramePr>
        <p:xfrm>
          <a:off x="0" y="1137437"/>
          <a:ext cx="9144001" cy="5379150"/>
        </p:xfrm>
        <a:graphic>
          <a:graphicData uri="http://schemas.openxmlformats.org/drawingml/2006/table">
            <a:tbl>
              <a:tblPr firstRow="1" firstCol="1" bandRow="1">
                <a:tableStyleId>{5C22544A-7EE6-4342-B048-85BDC9FD1C3A}</a:tableStyleId>
              </a:tblPr>
              <a:tblGrid>
                <a:gridCol w="609600">
                  <a:extLst>
                    <a:ext uri="{9D8B030D-6E8A-4147-A177-3AD203B41FA5}">
                      <a16:colId xmlns:a16="http://schemas.microsoft.com/office/drawing/2014/main" val="1710694462"/>
                    </a:ext>
                  </a:extLst>
                </a:gridCol>
                <a:gridCol w="990600">
                  <a:extLst>
                    <a:ext uri="{9D8B030D-6E8A-4147-A177-3AD203B41FA5}">
                      <a16:colId xmlns:a16="http://schemas.microsoft.com/office/drawing/2014/main" val="1238859466"/>
                    </a:ext>
                  </a:extLst>
                </a:gridCol>
                <a:gridCol w="1295400">
                  <a:extLst>
                    <a:ext uri="{9D8B030D-6E8A-4147-A177-3AD203B41FA5}">
                      <a16:colId xmlns:a16="http://schemas.microsoft.com/office/drawing/2014/main" val="102987193"/>
                    </a:ext>
                  </a:extLst>
                </a:gridCol>
                <a:gridCol w="2514600">
                  <a:extLst>
                    <a:ext uri="{9D8B030D-6E8A-4147-A177-3AD203B41FA5}">
                      <a16:colId xmlns:a16="http://schemas.microsoft.com/office/drawing/2014/main" val="2757904930"/>
                    </a:ext>
                  </a:extLst>
                </a:gridCol>
                <a:gridCol w="1752600">
                  <a:extLst>
                    <a:ext uri="{9D8B030D-6E8A-4147-A177-3AD203B41FA5}">
                      <a16:colId xmlns:a16="http://schemas.microsoft.com/office/drawing/2014/main" val="1142283301"/>
                    </a:ext>
                  </a:extLst>
                </a:gridCol>
                <a:gridCol w="1981201">
                  <a:extLst>
                    <a:ext uri="{9D8B030D-6E8A-4147-A177-3AD203B41FA5}">
                      <a16:colId xmlns:a16="http://schemas.microsoft.com/office/drawing/2014/main" val="684679896"/>
                    </a:ext>
                  </a:extLst>
                </a:gridCol>
              </a:tblGrid>
              <a:tr h="441390">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0">
                <a:tc>
                  <a:txBody>
                    <a:bodyPr/>
                    <a:lstStyle/>
                    <a:p>
                      <a:pPr marL="0" marR="0">
                        <a:spcBef>
                          <a:spcPts val="0"/>
                        </a:spcBef>
                        <a:spcAft>
                          <a:spcPts val="0"/>
                        </a:spcAft>
                      </a:pPr>
                      <a:r>
                        <a:rPr lang="en-US" sz="1800">
                          <a:effectLst/>
                          <a:latin typeface="+mn-lt"/>
                        </a:rPr>
                        <a:t>1</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EHR System</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Inputter/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Closure of patient encounter and (</a:t>
                      </a:r>
                      <a:r>
                        <a:rPr lang="en-US" sz="1800" strike="noStrike" dirty="0" err="1">
                          <a:solidFill>
                            <a:schemeClr val="tx1"/>
                          </a:solidFill>
                          <a:effectLst/>
                          <a:latin typeface="+mn-lt"/>
                        </a:rPr>
                        <a:t>i</a:t>
                      </a:r>
                      <a:r>
                        <a:rPr lang="en-US" sz="1800" strike="noStrike" dirty="0">
                          <a:solidFill>
                            <a:schemeClr val="tx1"/>
                          </a:solidFill>
                          <a:effectLst/>
                          <a:latin typeface="+mn-lt"/>
                        </a:rPr>
                        <a:t>. diagnosis, ii. treatment, iii. negative? lab results) are posted</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Encounter data (and iii. test results from lab)</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Encounter </a:t>
                      </a:r>
                      <a:r>
                        <a:rPr lang="en-US" sz="1800" strike="noStrike" dirty="0">
                          <a:solidFill>
                            <a:schemeClr val="tx1"/>
                          </a:solidFill>
                          <a:effectLst/>
                          <a:latin typeface="+mn-lt"/>
                        </a:rPr>
                        <a:t>data and lab results written to EHR’s FHIR Server</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30483132"/>
                  </a:ext>
                </a:extLst>
              </a:tr>
              <a:tr h="0">
                <a:tc>
                  <a:txBody>
                    <a:bodyPr/>
                    <a:lstStyle/>
                    <a:p>
                      <a:pPr marL="0" marR="0">
                        <a:spcBef>
                          <a:spcPts val="0"/>
                        </a:spcBef>
                        <a:spcAft>
                          <a:spcPts val="0"/>
                        </a:spcAft>
                      </a:pPr>
                      <a:r>
                        <a:rPr lang="en-US" sz="1800" dirty="0">
                          <a:effectLst/>
                          <a:latin typeface="+mn-lt"/>
                        </a:rPr>
                        <a:t>2</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EHR System</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Notifier</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Notify the Backend App that there has been activity in topics the app subscribes to</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Trigger code(s)</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Notification message</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65869973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rPr>
                        <a:t>2.5</a:t>
                      </a:r>
                      <a:endParaRPr lang="en-US" sz="1800" dirty="0">
                        <a:effectLst/>
                        <a:latin typeface="+mn-lt"/>
                        <a:ea typeface="Times New Roman" panose="02020603050405020304" pitchFamily="18" charset="0"/>
                      </a:endParaRPr>
                    </a:p>
                    <a:p>
                      <a:pPr marL="0" marR="0">
                        <a:spcBef>
                          <a:spcPts val="0"/>
                        </a:spcBef>
                        <a:spcAft>
                          <a:spcPts val="0"/>
                        </a:spcAft>
                      </a:pPr>
                      <a:endParaRPr lang="en-US" sz="1800" dirty="0">
                        <a:solidFill>
                          <a:srgbClr val="0070C0"/>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Backend App</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Evaluator</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Evaluates criteria</a:t>
                      </a: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ea typeface="Times New Roman" panose="02020603050405020304" pitchFamily="18" charset="0"/>
                        </a:rPr>
                        <a:t>Notification message, criteria, rules</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Yes/no decision (and timing) for querying EHR</a:t>
                      </a:r>
                    </a:p>
                  </a:txBody>
                  <a:tcPr marL="68580" marR="68580" marT="0" marB="0"/>
                </a:tc>
                <a:extLst>
                  <a:ext uri="{0D108BD9-81ED-4DB2-BD59-A6C34878D82A}">
                    <a16:rowId xmlns:a16="http://schemas.microsoft.com/office/drawing/2014/main" val="1935622604"/>
                  </a:ext>
                </a:extLst>
              </a:tr>
              <a:tr h="441390">
                <a:tc>
                  <a:txBody>
                    <a:bodyPr/>
                    <a:lstStyle/>
                    <a:p>
                      <a:pPr marL="0" marR="0">
                        <a:spcBef>
                          <a:spcPts val="0"/>
                        </a:spcBef>
                        <a:spcAft>
                          <a:spcPts val="0"/>
                        </a:spcAft>
                      </a:pPr>
                      <a:r>
                        <a:rPr lang="en-US" sz="1800">
                          <a:effectLst/>
                          <a:latin typeface="+mn-lt"/>
                        </a:rPr>
                        <a:t>3</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Extractor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Query the EHR for case data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Timing criteria</a:t>
                      </a:r>
                      <a:endParaRPr lang="en-US" sz="1800" i="1"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query</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414096426"/>
                  </a:ext>
                </a:extLst>
              </a:tr>
              <a:tr h="0">
                <a:tc>
                  <a:txBody>
                    <a:bodyPr/>
                    <a:lstStyle/>
                    <a:p>
                      <a:pPr marL="0" marR="0">
                        <a:spcBef>
                          <a:spcPts val="0"/>
                        </a:spcBef>
                        <a:spcAft>
                          <a:spcPts val="0"/>
                        </a:spcAft>
                      </a:pPr>
                      <a:r>
                        <a:rPr lang="en-US" sz="1800">
                          <a:effectLst/>
                          <a:latin typeface="+mn-lt"/>
                        </a:rPr>
                        <a:t>4</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EHR System</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Query Responder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Return case data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query</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619184512"/>
                  </a:ext>
                </a:extLst>
              </a:tr>
              <a:tr h="37183">
                <a:tc>
                  <a:txBody>
                    <a:bodyPr/>
                    <a:lstStyle/>
                    <a:p>
                      <a:pPr marL="0" marR="0">
                        <a:spcBef>
                          <a:spcPts val="0"/>
                        </a:spcBef>
                        <a:spcAft>
                          <a:spcPts val="0"/>
                        </a:spcAft>
                      </a:pPr>
                      <a:r>
                        <a:rPr lang="en-US" sz="1800">
                          <a:effectLst/>
                          <a:latin typeface="+mn-lt"/>
                        </a:rPr>
                        <a:t>5</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solidFill>
                            <a:schemeClr val="tx1"/>
                          </a:solidFill>
                          <a:effectLst/>
                          <a:latin typeface="+mn-lt"/>
                        </a:rPr>
                        <a:t>Data Receiver</a:t>
                      </a:r>
                      <a:endParaRPr lang="en-US" sz="180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validated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666260511"/>
                  </a:ext>
                </a:extLst>
              </a:tr>
            </a:tbl>
          </a:graphicData>
        </a:graphic>
      </p:graphicFrame>
    </p:spTree>
    <p:extLst>
      <p:ext uri="{BB962C8B-B14F-4D97-AF65-F5344CB8AC3E}">
        <p14:creationId xmlns:p14="http://schemas.microsoft.com/office/powerpoint/2010/main" val="3349410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20D2-D705-4F93-938B-1C613BE6C0A7}"/>
              </a:ext>
            </a:extLst>
          </p:cNvPr>
          <p:cNvSpPr>
            <a:spLocks noGrp="1"/>
          </p:cNvSpPr>
          <p:nvPr>
            <p:ph type="title"/>
          </p:nvPr>
        </p:nvSpPr>
        <p:spPr/>
        <p:txBody>
          <a:bodyPr>
            <a:normAutofit fontScale="90000"/>
          </a:bodyPr>
          <a:lstStyle/>
          <a:p>
            <a:r>
              <a:rPr lang="en-US" dirty="0"/>
              <a:t>Hep C Chronic Reporting Main Flow</a:t>
            </a:r>
          </a:p>
        </p:txBody>
      </p:sp>
      <p:graphicFrame>
        <p:nvGraphicFramePr>
          <p:cNvPr id="4" name="Content Placeholder 3">
            <a:extLst>
              <a:ext uri="{FF2B5EF4-FFF2-40B4-BE49-F238E27FC236}">
                <a16:creationId xmlns:a16="http://schemas.microsoft.com/office/drawing/2014/main" id="{B0AD405F-05BA-44A4-BEC7-AE2D17514DA0}"/>
              </a:ext>
            </a:extLst>
          </p:cNvPr>
          <p:cNvGraphicFramePr>
            <a:graphicFrameLocks noGrp="1"/>
          </p:cNvGraphicFramePr>
          <p:nvPr>
            <p:ph idx="1"/>
            <p:extLst>
              <p:ext uri="{D42A27DB-BD31-4B8C-83A1-F6EECF244321}">
                <p14:modId xmlns:p14="http://schemas.microsoft.com/office/powerpoint/2010/main" val="4252402708"/>
              </p:ext>
            </p:extLst>
          </p:nvPr>
        </p:nvGraphicFramePr>
        <p:xfrm>
          <a:off x="0" y="1137437"/>
          <a:ext cx="9144001" cy="4281870"/>
        </p:xfrm>
        <a:graphic>
          <a:graphicData uri="http://schemas.openxmlformats.org/drawingml/2006/table">
            <a:tbl>
              <a:tblPr firstRow="1" firstCol="1" bandRow="1">
                <a:tableStyleId>{5C22544A-7EE6-4342-B048-85BDC9FD1C3A}</a:tableStyleId>
              </a:tblPr>
              <a:tblGrid>
                <a:gridCol w="609600">
                  <a:extLst>
                    <a:ext uri="{9D8B030D-6E8A-4147-A177-3AD203B41FA5}">
                      <a16:colId xmlns:a16="http://schemas.microsoft.com/office/drawing/2014/main" val="1710694462"/>
                    </a:ext>
                  </a:extLst>
                </a:gridCol>
                <a:gridCol w="1143000">
                  <a:extLst>
                    <a:ext uri="{9D8B030D-6E8A-4147-A177-3AD203B41FA5}">
                      <a16:colId xmlns:a16="http://schemas.microsoft.com/office/drawing/2014/main" val="1238859466"/>
                    </a:ext>
                  </a:extLst>
                </a:gridCol>
                <a:gridCol w="1524000">
                  <a:extLst>
                    <a:ext uri="{9D8B030D-6E8A-4147-A177-3AD203B41FA5}">
                      <a16:colId xmlns:a16="http://schemas.microsoft.com/office/drawing/2014/main" val="102987193"/>
                    </a:ext>
                  </a:extLst>
                </a:gridCol>
                <a:gridCol w="2743200">
                  <a:extLst>
                    <a:ext uri="{9D8B030D-6E8A-4147-A177-3AD203B41FA5}">
                      <a16:colId xmlns:a16="http://schemas.microsoft.com/office/drawing/2014/main" val="2757904930"/>
                    </a:ext>
                  </a:extLst>
                </a:gridCol>
                <a:gridCol w="1676400">
                  <a:extLst>
                    <a:ext uri="{9D8B030D-6E8A-4147-A177-3AD203B41FA5}">
                      <a16:colId xmlns:a16="http://schemas.microsoft.com/office/drawing/2014/main" val="1142283301"/>
                    </a:ext>
                  </a:extLst>
                </a:gridCol>
                <a:gridCol w="1447801">
                  <a:extLst>
                    <a:ext uri="{9D8B030D-6E8A-4147-A177-3AD203B41FA5}">
                      <a16:colId xmlns:a16="http://schemas.microsoft.com/office/drawing/2014/main" val="684679896"/>
                    </a:ext>
                  </a:extLst>
                </a:gridCol>
              </a:tblGrid>
              <a:tr h="441390">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441390">
                <a:tc>
                  <a:txBody>
                    <a:bodyPr/>
                    <a:lstStyle/>
                    <a:p>
                      <a:pPr marL="0" marR="0">
                        <a:spcBef>
                          <a:spcPts val="0"/>
                        </a:spcBef>
                        <a:spcAft>
                          <a:spcPts val="0"/>
                        </a:spcAft>
                      </a:pPr>
                      <a:r>
                        <a:rPr lang="en-US" sz="1800" dirty="0">
                          <a:effectLst/>
                          <a:latin typeface="+mn-lt"/>
                        </a:rPr>
                        <a:t>6</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Sender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Send validated FHIR bundle to 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validated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204865904"/>
                  </a:ext>
                </a:extLst>
              </a:tr>
              <a:tr h="441390">
                <a:tc>
                  <a:txBody>
                    <a:bodyPr/>
                    <a:lstStyle/>
                    <a:p>
                      <a:pPr marL="0" marR="0">
                        <a:spcBef>
                          <a:spcPts val="0"/>
                        </a:spcBef>
                        <a:spcAft>
                          <a:spcPts val="0"/>
                        </a:spcAft>
                      </a:pPr>
                      <a:r>
                        <a:rPr lang="en-US" sz="1800" dirty="0">
                          <a:effectLst/>
                          <a:latin typeface="+mn-lt"/>
                        </a:rPr>
                        <a:t>7</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03734625"/>
                  </a:ext>
                </a:extLst>
              </a:tr>
              <a:tr h="0">
                <a:tc>
                  <a:txBody>
                    <a:bodyPr/>
                    <a:lstStyle/>
                    <a:p>
                      <a:pPr marL="0" marR="0">
                        <a:spcBef>
                          <a:spcPts val="0"/>
                        </a:spcBef>
                        <a:spcAft>
                          <a:spcPts val="0"/>
                        </a:spcAft>
                      </a:pPr>
                      <a:r>
                        <a:rPr lang="en-US" sz="1800" dirty="0">
                          <a:effectLst/>
                          <a:latin typeface="+mn-lt"/>
                          <a:ea typeface="Times New Roman" panose="02020603050405020304" pitchFamily="18" charset="0"/>
                        </a:rPr>
                        <a:t>8</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Anonymizer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138868783"/>
                  </a:ext>
                </a:extLst>
              </a:tr>
              <a:tr h="0">
                <a:tc>
                  <a:txBody>
                    <a:bodyPr/>
                    <a:lstStyle/>
                    <a:p>
                      <a:pPr marL="0" marR="0">
                        <a:spcBef>
                          <a:spcPts val="0"/>
                        </a:spcBef>
                        <a:spcAft>
                          <a:spcPts val="0"/>
                        </a:spcAft>
                      </a:pPr>
                      <a:r>
                        <a:rPr lang="en-US" sz="1800" dirty="0">
                          <a:effectLst/>
                          <a:latin typeface="+mn-lt"/>
                          <a:ea typeface="Times New Roman" panose="02020603050405020304" pitchFamily="18" charset="0"/>
                        </a:rPr>
                        <a:t>9</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Sender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Send 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907991541"/>
                  </a:ext>
                </a:extLst>
              </a:tr>
              <a:tr h="441390">
                <a:tc>
                  <a:txBody>
                    <a:bodyPr/>
                    <a:lstStyle/>
                    <a:p>
                      <a:pPr marL="0" marR="0">
                        <a:spcBef>
                          <a:spcPts val="0"/>
                        </a:spcBef>
                        <a:spcAft>
                          <a:spcPts val="0"/>
                        </a:spcAft>
                      </a:pPr>
                      <a:r>
                        <a:rPr lang="en-US" sz="1800" dirty="0">
                          <a:effectLst/>
                          <a:latin typeface="+mn-lt"/>
                          <a:ea typeface="Times New Roman" panose="02020603050405020304" pitchFamily="18" charset="0"/>
                        </a:rPr>
                        <a:t>10</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947671718"/>
                  </a:ext>
                </a:extLst>
              </a:tr>
              <a:tr h="0">
                <a:tc>
                  <a:txBody>
                    <a:bodyPr/>
                    <a:lstStyle/>
                    <a:p>
                      <a:pPr marL="0" marR="0">
                        <a:spcBef>
                          <a:spcPts val="0"/>
                        </a:spcBef>
                        <a:spcAft>
                          <a:spcPts val="0"/>
                        </a:spcAft>
                      </a:pPr>
                      <a:r>
                        <a:rPr lang="en-US" sz="1800" dirty="0">
                          <a:effectLst/>
                          <a:latin typeface="+mn-lt"/>
                          <a:ea typeface="Times New Roman" panose="02020603050405020304" pitchFamily="18" charset="0"/>
                        </a:rPr>
                        <a:t>11</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Sender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Send FHIR bundle to PHA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56498790"/>
                  </a:ext>
                </a:extLst>
              </a:tr>
              <a:tr h="441390">
                <a:tc>
                  <a:txBody>
                    <a:bodyPr/>
                    <a:lstStyle/>
                    <a:p>
                      <a:pPr marL="0" marR="0">
                        <a:spcBef>
                          <a:spcPts val="0"/>
                        </a:spcBef>
                        <a:spcAft>
                          <a:spcPts val="0"/>
                        </a:spcAft>
                      </a:pPr>
                      <a:r>
                        <a:rPr lang="en-US" sz="1800" dirty="0">
                          <a:effectLst/>
                          <a:latin typeface="+mn-lt"/>
                          <a:ea typeface="Times New Roman" panose="02020603050405020304" pitchFamily="18" charset="0"/>
                        </a:rPr>
                        <a:t>12</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PHA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37761086"/>
                  </a:ext>
                </a:extLst>
              </a:tr>
            </a:tbl>
          </a:graphicData>
        </a:graphic>
      </p:graphicFrame>
    </p:spTree>
    <p:extLst>
      <p:ext uri="{BB962C8B-B14F-4D97-AF65-F5344CB8AC3E}">
        <p14:creationId xmlns:p14="http://schemas.microsoft.com/office/powerpoint/2010/main" val="1599580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Next Steps</a:t>
            </a:r>
          </a:p>
        </p:txBody>
      </p:sp>
    </p:spTree>
    <p:extLst>
      <p:ext uri="{BB962C8B-B14F-4D97-AF65-F5344CB8AC3E}">
        <p14:creationId xmlns:p14="http://schemas.microsoft.com/office/powerpoint/2010/main" val="1821483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dirty="0"/>
              <a:t>Weekly Workgroup Meeting</a:t>
            </a:r>
          </a:p>
          <a:p>
            <a:pPr lvl="1"/>
            <a:r>
              <a:rPr lang="en-US" sz="2000" dirty="0">
                <a:solidFill>
                  <a:srgbClr val="FF0000"/>
                </a:solidFill>
              </a:rPr>
              <a:t>Next Meeting: Tuesday, March 3</a:t>
            </a:r>
            <a:r>
              <a:rPr lang="en-US" sz="2000" baseline="30000" dirty="0">
                <a:solidFill>
                  <a:srgbClr val="FF0000"/>
                </a:solidFill>
              </a:rPr>
              <a:t>rd</a:t>
            </a:r>
            <a:r>
              <a:rPr lang="en-US" sz="2000" dirty="0">
                <a:solidFill>
                  <a:srgbClr val="FF0000"/>
                </a:solidFill>
              </a:rPr>
              <a:t> at 3pm ET</a:t>
            </a:r>
          </a:p>
          <a:p>
            <a:pPr lvl="1"/>
            <a:r>
              <a:rPr lang="en-US" sz="2000" dirty="0"/>
              <a:t>Finalize: User Story and Actors</a:t>
            </a:r>
          </a:p>
          <a:p>
            <a:pPr lvl="2"/>
            <a:r>
              <a:rPr lang="en-US" sz="2000" dirty="0"/>
              <a:t>Introduce: </a:t>
            </a:r>
            <a:r>
              <a:rPr lang="en-US" sz="2000" dirty="0">
                <a:solidFill>
                  <a:srgbClr val="000000"/>
                </a:solidFill>
                <a:ea typeface="MS PGothic" pitchFamily="34" charset="-128"/>
              </a:rPr>
              <a:t>Use Case Flows (precondition, main flow, postcondition, alternate flow) and Use Case Diagrams (Use Case, Activity, Sequence)</a:t>
            </a:r>
            <a:endParaRPr lang="en-US" sz="2000" dirty="0"/>
          </a:p>
          <a:p>
            <a:endParaRPr lang="en-US" sz="2000" dirty="0"/>
          </a:p>
          <a:p>
            <a:r>
              <a:rPr lang="en-US" sz="2000" dirty="0"/>
              <a:t>Homework: Review and comment on Use Case Sections: </a:t>
            </a:r>
          </a:p>
          <a:p>
            <a:pPr lvl="1"/>
            <a:r>
              <a:rPr lang="en-US" sz="2000" dirty="0"/>
              <a:t>User Story and Actors</a:t>
            </a:r>
          </a:p>
          <a:p>
            <a:pPr lvl="2"/>
            <a:r>
              <a:rPr lang="en-US" sz="2000" dirty="0"/>
              <a:t>Email edits 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AE5DF3-280F-4557-B558-84BE8121C4C5}"/>
              </a:ext>
            </a:extLst>
          </p:cNvPr>
          <p:cNvSpPr>
            <a:spLocks noGrp="1"/>
          </p:cNvSpPr>
          <p:nvPr>
            <p:ph type="title"/>
          </p:nvPr>
        </p:nvSpPr>
        <p:spPr>
          <a:xfrm>
            <a:off x="457200" y="457200"/>
            <a:ext cx="8305800" cy="533400"/>
          </a:xfrm>
        </p:spPr>
        <p:txBody>
          <a:bodyPr>
            <a:noAutofit/>
          </a:bodyPr>
          <a:lstStyle/>
          <a:p>
            <a:r>
              <a:rPr lang="en-US" sz="3200" dirty="0"/>
              <a:t>Hepatitis C Use Case Development Timeline</a:t>
            </a:r>
          </a:p>
        </p:txBody>
      </p:sp>
      <p:graphicFrame>
        <p:nvGraphicFramePr>
          <p:cNvPr id="6" name="Table 6">
            <a:extLst>
              <a:ext uri="{FF2B5EF4-FFF2-40B4-BE49-F238E27FC236}">
                <a16:creationId xmlns:a16="http://schemas.microsoft.com/office/drawing/2014/main" id="{B863BAA7-79EA-4DB5-AFFE-461EE4C7B6AF}"/>
              </a:ext>
            </a:extLst>
          </p:cNvPr>
          <p:cNvGraphicFramePr>
            <a:graphicFrameLocks noGrp="1"/>
          </p:cNvGraphicFramePr>
          <p:nvPr>
            <p:extLst>
              <p:ext uri="{D42A27DB-BD31-4B8C-83A1-F6EECF244321}">
                <p14:modId xmlns:p14="http://schemas.microsoft.com/office/powerpoint/2010/main" val="2544507277"/>
              </p:ext>
            </p:extLst>
          </p:nvPr>
        </p:nvGraphicFramePr>
        <p:xfrm>
          <a:off x="304800" y="1143000"/>
          <a:ext cx="8686799" cy="5637789"/>
        </p:xfrm>
        <a:graphic>
          <a:graphicData uri="http://schemas.openxmlformats.org/drawingml/2006/table">
            <a:tbl>
              <a:tblPr firstRow="1" bandRow="1">
                <a:tableStyleId>{5C22544A-7EE6-4342-B048-85BDC9FD1C3A}</a:tableStyleId>
              </a:tblPr>
              <a:tblGrid>
                <a:gridCol w="698046">
                  <a:extLst>
                    <a:ext uri="{9D8B030D-6E8A-4147-A177-3AD203B41FA5}">
                      <a16:colId xmlns:a16="http://schemas.microsoft.com/office/drawing/2014/main" val="1159041960"/>
                    </a:ext>
                  </a:extLst>
                </a:gridCol>
                <a:gridCol w="4712154">
                  <a:extLst>
                    <a:ext uri="{9D8B030D-6E8A-4147-A177-3AD203B41FA5}">
                      <a16:colId xmlns:a16="http://schemas.microsoft.com/office/drawing/2014/main" val="2029721932"/>
                    </a:ext>
                  </a:extLst>
                </a:gridCol>
                <a:gridCol w="3276599">
                  <a:extLst>
                    <a:ext uri="{9D8B030D-6E8A-4147-A177-3AD203B41FA5}">
                      <a16:colId xmlns:a16="http://schemas.microsoft.com/office/drawing/2014/main" val="283304577"/>
                    </a:ext>
                  </a:extLst>
                </a:gridCol>
              </a:tblGrid>
              <a:tr h="457200">
                <a:tc>
                  <a:txBody>
                    <a:bodyPr/>
                    <a:lstStyle/>
                    <a:p>
                      <a:r>
                        <a:rPr lang="en-US" sz="1400" dirty="0"/>
                        <a:t>Week</a:t>
                      </a:r>
                    </a:p>
                  </a:txBody>
                  <a:tcPr/>
                </a:tc>
                <a:tc>
                  <a:txBody>
                    <a:bodyPr/>
                    <a:lstStyle/>
                    <a:p>
                      <a:r>
                        <a:rPr lang="en-US" sz="1400" dirty="0"/>
                        <a:t>Use Case Section</a:t>
                      </a:r>
                    </a:p>
                  </a:txBody>
                  <a:tcPr/>
                </a:tc>
                <a:tc>
                  <a:txBody>
                    <a:bodyPr/>
                    <a:lstStyle/>
                    <a:p>
                      <a:r>
                        <a:rPr lang="en-US" sz="1400" dirty="0"/>
                        <a:t>Review and provide comments to becky.angeles@carradora.com</a:t>
                      </a:r>
                    </a:p>
                  </a:txBody>
                  <a:tcPr/>
                </a:tc>
                <a:extLst>
                  <a:ext uri="{0D108BD9-81ED-4DB2-BD59-A6C34878D82A}">
                    <a16:rowId xmlns:a16="http://schemas.microsoft.com/office/drawing/2014/main" val="158618221"/>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1</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Introduce: Description, Problem Statement, Goals, Scope, User Story</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sngStrike" cap="none" normalizeH="0" baseline="0" dirty="0">
                          <a:ln>
                            <a:noFill/>
                          </a:ln>
                          <a:solidFill>
                            <a:srgbClr val="000000"/>
                          </a:solidFill>
                          <a:effectLst/>
                          <a:latin typeface="+mn-lt"/>
                          <a:ea typeface="MS PGothic" pitchFamily="34" charset="-128"/>
                        </a:rPr>
                        <a:t>Review: Description, Problem Statement, Goals, Scope, User Story</a:t>
                      </a:r>
                    </a:p>
                  </a:txBody>
                  <a:tcPr marT="45708" marB="45708" anchor="ctr" horzOverflow="overflow"/>
                </a:tc>
                <a:extLst>
                  <a:ext uri="{0D108BD9-81ED-4DB2-BD59-A6C34878D82A}">
                    <a16:rowId xmlns:a16="http://schemas.microsoft.com/office/drawing/2014/main" val="354549492"/>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2</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Description, Problem Statement, Goals, Scope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User Story and Actors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Actors and Use Case Flows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105201072"/>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3</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User Story and Actors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Use Case Flows (precondition, main flow, postcondition, alternate flow) and Use Case Diagrams (Use Case, Activity, Sequence)</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Diagrams</a:t>
                      </a:r>
                    </a:p>
                  </a:txBody>
                  <a:tcPr marT="45708" marB="45708" anchor="ctr" horzOverflow="overflow"/>
                </a:tc>
                <a:extLst>
                  <a:ext uri="{0D108BD9-81ED-4DB2-BD59-A6C34878D82A}">
                    <a16:rowId xmlns:a16="http://schemas.microsoft.com/office/drawing/2014/main" val="4228016480"/>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4</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0000"/>
                          </a:solidFill>
                          <a:effectLst/>
                          <a:latin typeface="+mn-lt"/>
                          <a:ea typeface="MS PGothic" pitchFamily="34" charset="-128"/>
                        </a:rPr>
                        <a:t>Finalize: Use Case Flows and Use Case Diagrams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Abstract Model</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Abstract Model</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404659835"/>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5</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Abstract Model</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Dataset Requirements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Dataset Requirements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2873208056"/>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6</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Dataset Requirements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Policy Considerations, Non-Technical Considerations, Appendices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Policy Considerations, Non-Technical Considerations, Appendices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849468084"/>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7</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Policy Considerations, Non-Technical Considerations, Appendices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(end-to-end)</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(end-to-end)</a:t>
                      </a:r>
                    </a:p>
                  </a:txBody>
                  <a:tcPr marT="45708" marB="45708" anchor="ctr" horzOverflow="overflow"/>
                </a:tc>
                <a:extLst>
                  <a:ext uri="{0D108BD9-81ED-4DB2-BD59-A6C34878D82A}">
                    <a16:rowId xmlns:a16="http://schemas.microsoft.com/office/drawing/2014/main" val="695069916"/>
                  </a:ext>
                </a:extLst>
              </a:tr>
            </a:tbl>
          </a:graphicData>
        </a:graphic>
      </p:graphicFrame>
    </p:spTree>
    <p:extLst>
      <p:ext uri="{BB962C8B-B14F-4D97-AF65-F5344CB8AC3E}">
        <p14:creationId xmlns:p14="http://schemas.microsoft.com/office/powerpoint/2010/main" val="628471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p:txBody>
          <a:bodyPr>
            <a:normAutofit fontScale="90000"/>
          </a:bodyPr>
          <a:lstStyle/>
          <a:p>
            <a:r>
              <a:rPr lang="en-US"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57200" y="1295400"/>
            <a:ext cx="8534400" cy="4389437"/>
          </a:xfrm>
        </p:spPr>
        <p:txBody>
          <a:bodyPr/>
          <a:lstStyle/>
          <a:p>
            <a:r>
              <a:rPr lang="en-US" sz="2000" dirty="0"/>
              <a:t>Workgroup Leads</a:t>
            </a:r>
          </a:p>
          <a:p>
            <a:pPr lvl="1"/>
            <a:r>
              <a:rPr lang="en-US" sz="2000" dirty="0"/>
              <a:t>Aaron Harris: </a:t>
            </a:r>
            <a:r>
              <a:rPr lang="en-US" sz="2000" dirty="0">
                <a:hlinkClick r:id="rId2">
                  <a:extLst>
                    <a:ext uri="{A12FA001-AC4F-418D-AE19-62706E023703}">
                      <ahyp:hlinkClr xmlns:ahyp="http://schemas.microsoft.com/office/drawing/2018/hyperlinkcolor" val="tx"/>
                    </a:ext>
                  </a:extLst>
                </a:hlinkClick>
              </a:rPr>
              <a:t>ieo9@cdc.gov</a:t>
            </a:r>
            <a:endParaRPr lang="en-US" sz="2000" dirty="0"/>
          </a:p>
          <a:p>
            <a:pPr lvl="1"/>
            <a:r>
              <a:rPr lang="en-US" sz="2000" dirty="0"/>
              <a:t>Abigail Viall: </a:t>
            </a:r>
            <a:r>
              <a:rPr lang="en-US" sz="2000" dirty="0">
                <a:hlinkClick r:id="rId3">
                  <a:extLst>
                    <a:ext uri="{A12FA001-AC4F-418D-AE19-62706E023703}">
                      <ahyp:hlinkClr xmlns:ahyp="http://schemas.microsoft.com/office/drawing/2018/hyperlinkcolor" val="tx"/>
                    </a:ext>
                  </a:extLst>
                </a:hlinkClick>
              </a:rPr>
              <a:t>bzv3@cdc.gov</a:t>
            </a:r>
            <a:endParaRPr lang="en-US" sz="2000" dirty="0"/>
          </a:p>
          <a:p>
            <a:r>
              <a:rPr lang="en-US" sz="2000" dirty="0"/>
              <a:t>Use Case Development</a:t>
            </a:r>
          </a:p>
          <a:p>
            <a:pPr lvl="1"/>
            <a:r>
              <a:rPr lang="en-US" sz="2000" dirty="0"/>
              <a:t>Jamie Parker: </a:t>
            </a:r>
            <a:r>
              <a:rPr lang="en-US" sz="2000" dirty="0">
                <a:hlinkClick r:id="rId4">
                  <a:extLst>
                    <a:ext uri="{A12FA001-AC4F-418D-AE19-62706E023703}">
                      <ahyp:hlinkClr xmlns:ahyp="http://schemas.microsoft.com/office/drawing/2018/hyperlinkcolor" val="tx"/>
                    </a:ext>
                  </a:extLst>
                </a:hlinkClick>
              </a:rPr>
              <a:t>jamie.parker@carradora.com</a:t>
            </a:r>
            <a:r>
              <a:rPr lang="en-US" sz="2000" dirty="0"/>
              <a:t> </a:t>
            </a:r>
          </a:p>
          <a:p>
            <a:pPr lvl="1"/>
            <a:r>
              <a:rPr lang="en-US" sz="2000" dirty="0"/>
              <a:t>Becky Angeles: </a:t>
            </a:r>
            <a:r>
              <a:rPr lang="en-US" sz="2000" dirty="0">
                <a:hlinkClick r:id="rId5">
                  <a:extLst>
                    <a:ext uri="{A12FA001-AC4F-418D-AE19-62706E023703}">
                      <ahyp:hlinkClr xmlns:ahyp="http://schemas.microsoft.com/office/drawing/2018/hyperlinkcolor" val="tx"/>
                    </a:ext>
                  </a:extLst>
                </a:hlinkClick>
              </a:rPr>
              <a:t>becky.angeles@carradora.com</a:t>
            </a:r>
            <a:r>
              <a:rPr lang="en-US" sz="2000" dirty="0"/>
              <a:t> </a:t>
            </a:r>
          </a:p>
          <a:p>
            <a:pPr lvl="1"/>
            <a:r>
              <a:rPr lang="en-US" sz="2000" dirty="0"/>
              <a:t>Kishore </a:t>
            </a:r>
            <a:r>
              <a:rPr lang="en-US" sz="2000" dirty="0" err="1"/>
              <a:t>Bashyam</a:t>
            </a:r>
            <a:r>
              <a:rPr lang="en-US" sz="2000" dirty="0"/>
              <a:t>: </a:t>
            </a:r>
            <a:r>
              <a:rPr lang="en-US" sz="2000" dirty="0">
                <a:hlinkClick r:id="rId6">
                  <a:extLst>
                    <a:ext uri="{A12FA001-AC4F-418D-AE19-62706E023703}">
                      <ahyp:hlinkClr xmlns:ahyp="http://schemas.microsoft.com/office/drawing/2018/hyperlinkcolor" val="tx"/>
                    </a:ext>
                  </a:extLst>
                </a:hlinkClick>
              </a:rPr>
              <a:t>kishore.bashyam@drajer.com</a:t>
            </a:r>
            <a:endParaRPr lang="en-US" sz="2000" dirty="0"/>
          </a:p>
          <a:p>
            <a:pPr lvl="1"/>
            <a:r>
              <a:rPr lang="en-US" sz="2000" dirty="0"/>
              <a:t>Mike Flanigan: </a:t>
            </a:r>
            <a:r>
              <a:rPr lang="en-US" sz="2000" dirty="0">
                <a:hlinkClick r:id="rId7">
                  <a:extLst>
                    <a:ext uri="{A12FA001-AC4F-418D-AE19-62706E023703}">
                      <ahyp:hlinkClr xmlns:ahyp="http://schemas.microsoft.com/office/drawing/2018/hyperlinkcolor" val="tx"/>
                    </a:ext>
                  </a:extLst>
                </a:hlinkClick>
              </a:rPr>
              <a:t>mike.flanigan@carradora.com</a:t>
            </a:r>
            <a:endParaRPr lang="en-US" sz="2000" dirty="0"/>
          </a:p>
          <a:p>
            <a:r>
              <a:rPr lang="en-US" sz="2000" dirty="0"/>
              <a:t>Technical Leads</a:t>
            </a:r>
          </a:p>
          <a:p>
            <a:pPr lvl="1"/>
            <a:r>
              <a:rPr lang="en-US" sz="2000" dirty="0"/>
              <a:t>Nagesh “Dragon” </a:t>
            </a:r>
            <a:r>
              <a:rPr lang="en-US" sz="2000" dirty="0" err="1"/>
              <a:t>Bashyam</a:t>
            </a:r>
            <a:r>
              <a:rPr lang="en-US" sz="2000" dirty="0"/>
              <a:t>: </a:t>
            </a:r>
            <a:r>
              <a:rPr lang="en-US" sz="2000" dirty="0">
                <a:hlinkClick r:id="rId8">
                  <a:extLst>
                    <a:ext uri="{A12FA001-AC4F-418D-AE19-62706E023703}">
                      <ahyp:hlinkClr xmlns:ahyp="http://schemas.microsoft.com/office/drawing/2018/hyperlinkcolor" val="tx"/>
                    </a:ext>
                  </a:extLst>
                </a:hlinkClick>
              </a:rPr>
              <a:t>nagesh.bashyam@drajer.com</a:t>
            </a:r>
            <a:endParaRPr lang="en-US" sz="2000" dirty="0"/>
          </a:p>
          <a:p>
            <a:pPr lvl="1"/>
            <a:r>
              <a:rPr lang="en-US" sz="2000" dirty="0"/>
              <a:t>Brett </a:t>
            </a:r>
            <a:r>
              <a:rPr lang="en-US" sz="2000" dirty="0" err="1"/>
              <a:t>Marquard</a:t>
            </a:r>
            <a:r>
              <a:rPr lang="en-US" sz="2000" dirty="0"/>
              <a:t>: </a:t>
            </a:r>
            <a:r>
              <a:rPr lang="en-US" sz="2000" dirty="0">
                <a:hlinkClick r:id="rId9">
                  <a:extLst>
                    <a:ext uri="{A12FA001-AC4F-418D-AE19-62706E023703}">
                      <ahyp:hlinkClr xmlns:ahyp="http://schemas.microsoft.com/office/drawing/2018/hyperlinkcolor" val="tx"/>
                    </a:ext>
                  </a:extLst>
                </a:hlinkClick>
              </a:rPr>
              <a:t>brett@waveoneassociates.com</a:t>
            </a:r>
            <a:endParaRPr lang="en-US" sz="2000" dirty="0"/>
          </a:p>
          <a:p>
            <a:endParaRPr lang="en-US" sz="2000" dirty="0"/>
          </a:p>
        </p:txBody>
      </p:sp>
    </p:spTree>
    <p:extLst>
      <p:ext uri="{BB962C8B-B14F-4D97-AF65-F5344CB8AC3E}">
        <p14:creationId xmlns:p14="http://schemas.microsoft.com/office/powerpoint/2010/main" val="824263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endParaRPr lang="en-US" sz="1800" dirty="0"/>
          </a:p>
        </p:txBody>
      </p:sp>
    </p:spTree>
    <p:extLst>
      <p:ext uri="{BB962C8B-B14F-4D97-AF65-F5344CB8AC3E}">
        <p14:creationId xmlns:p14="http://schemas.microsoft.com/office/powerpoint/2010/main" val="1544421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Parking Lot Topics for Technical Working Groups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endParaRPr lang="en-US" sz="1800" dirty="0"/>
          </a:p>
        </p:txBody>
      </p:sp>
    </p:spTree>
    <p:extLst>
      <p:ext uri="{BB962C8B-B14F-4D97-AF65-F5344CB8AC3E}">
        <p14:creationId xmlns:p14="http://schemas.microsoft.com/office/powerpoint/2010/main" val="110353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Hepatitis C Use Case: </a:t>
            </a:r>
          </a:p>
          <a:p>
            <a:r>
              <a:rPr lang="en-US" dirty="0">
                <a:solidFill>
                  <a:schemeClr val="tx2"/>
                </a:solidFill>
              </a:rPr>
              <a:t>Review “Finalized” Use Case Sections</a:t>
            </a:r>
          </a:p>
        </p:txBody>
      </p:sp>
    </p:spTree>
    <p:extLst>
      <p:ext uri="{BB962C8B-B14F-4D97-AF65-F5344CB8AC3E}">
        <p14:creationId xmlns:p14="http://schemas.microsoft.com/office/powerpoint/2010/main" val="2797828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Description</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The purpose of the use case is to demonstrate how public health programs and stakeholders can leverage current investments in electronic case reporting (eCR) to improve the availability of data that advance national public health priorities—in this case, eliminating hepatitis C as a public health threat in the United States.</a:t>
            </a:r>
          </a:p>
          <a:p>
            <a:pPr lvl="1"/>
            <a:r>
              <a:rPr lang="en-US" sz="2000" dirty="0"/>
              <a:t>Hepatitis C cases should be reported to state and local Public Health Agencies in all US states and territories. </a:t>
            </a:r>
          </a:p>
          <a:p>
            <a:pPr lvl="1"/>
            <a:r>
              <a:rPr lang="en-US" sz="2000" dirty="0"/>
              <a:t>In electronic case reporting, the HL7 electronic Initial Case Report (eICR) is transmitted to the appropriate Public Health Agencies whenever certain hepatitis C diagnoses, problems, lab results, lab orders, and treatments are recorded or modified in Electronic Health Records (EHR). </a:t>
            </a:r>
          </a:p>
          <a:p>
            <a:pPr lvl="1"/>
            <a:r>
              <a:rPr lang="en-US" sz="2000" dirty="0"/>
              <a:t>This use case will supplement eICR and ensure hepatitis C surveillance needs are met and enhance management needs by including hepatitis C treatment rates </a:t>
            </a:r>
            <a:r>
              <a:rPr lang="en-US" sz="2000" dirty="0">
                <a:solidFill>
                  <a:srgbClr val="0070C0"/>
                </a:solidFill>
              </a:rPr>
              <a:t>in order to ascertain the HCV cure cascade</a:t>
            </a:r>
            <a:r>
              <a:rPr lang="en-US" sz="2000" dirty="0"/>
              <a:t>.   </a:t>
            </a:r>
          </a:p>
        </p:txBody>
      </p:sp>
    </p:spTree>
    <p:extLst>
      <p:ext uri="{BB962C8B-B14F-4D97-AF65-F5344CB8AC3E}">
        <p14:creationId xmlns:p14="http://schemas.microsoft.com/office/powerpoint/2010/main" val="3191719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Problem Statement</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Effective public health action depends on access to timely, relevant, and complete data. Unfortunately, the </a:t>
            </a:r>
            <a:r>
              <a:rPr lang="en-US" sz="2000" dirty="0">
                <a:solidFill>
                  <a:srgbClr val="0070C0"/>
                </a:solidFill>
              </a:rPr>
              <a:t>availability of data to public health</a:t>
            </a:r>
            <a:r>
              <a:rPr lang="en-US" sz="2000" dirty="0"/>
              <a:t>,  particularly data captured in EHRs remains limited, in part because current data systems and exchange standards are siloed, and administratively cumbersome. The public health consequences of this current state are well illustrated by - but certainly not unique to - hepatitis C surveillance. </a:t>
            </a:r>
          </a:p>
          <a:p>
            <a:r>
              <a:rPr lang="en-US" sz="2000" dirty="0">
                <a:solidFill>
                  <a:srgbClr val="0070C0"/>
                </a:solidFill>
              </a:rPr>
              <a:t>Data isn’t consistently available to PH because of limitations in interoperability standards or utilization of standards.</a:t>
            </a:r>
          </a:p>
          <a:p>
            <a:r>
              <a:rPr lang="en-US" sz="2000" dirty="0"/>
              <a:t>Many state and local programs do not have the data necessary to assess hepatitis C disease burden and its distribution in their communities, let alone monitor trends in key epidemiological parameters and health outcomes, like those captured in the HCV </a:t>
            </a:r>
            <a:r>
              <a:rPr lang="en-US" sz="2000" dirty="0">
                <a:solidFill>
                  <a:srgbClr val="0070C0"/>
                </a:solidFill>
              </a:rPr>
              <a:t>cure</a:t>
            </a:r>
            <a:r>
              <a:rPr lang="en-US" sz="2000" dirty="0"/>
              <a:t> cascade. </a:t>
            </a:r>
          </a:p>
          <a:p>
            <a:r>
              <a:rPr lang="en-US" sz="2000" dirty="0"/>
              <a:t>In the absence of such situational awareness, public health programs lack the information necessary to efficiently and effectively direct public health action and population health research activities. </a:t>
            </a:r>
          </a:p>
        </p:txBody>
      </p:sp>
    </p:spTree>
    <p:extLst>
      <p:ext uri="{BB962C8B-B14F-4D97-AF65-F5344CB8AC3E}">
        <p14:creationId xmlns:p14="http://schemas.microsoft.com/office/powerpoint/2010/main" val="3324284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Goals</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304800" y="1295400"/>
            <a:ext cx="8686800" cy="4389437"/>
          </a:xfrm>
        </p:spPr>
        <p:txBody>
          <a:bodyPr/>
          <a:lstStyle/>
          <a:p>
            <a:r>
              <a:rPr lang="en-US" sz="2000" dirty="0"/>
              <a:t>Develop a complete use case to ensure the </a:t>
            </a:r>
            <a:r>
              <a:rPr lang="en-US" sz="2000" dirty="0" err="1"/>
              <a:t>MedMorph</a:t>
            </a:r>
            <a:r>
              <a:rPr lang="en-US" sz="2000" dirty="0"/>
              <a:t> architecture supports the </a:t>
            </a:r>
            <a:r>
              <a:rPr lang="en-US" sz="2000" dirty="0">
                <a:solidFill>
                  <a:srgbClr val="0070C0"/>
                </a:solidFill>
              </a:rPr>
              <a:t>electronic </a:t>
            </a:r>
            <a:r>
              <a:rPr lang="en-US" sz="2000" dirty="0"/>
              <a:t>reporting of </a:t>
            </a:r>
            <a:r>
              <a:rPr lang="en-US" sz="2000" dirty="0">
                <a:solidFill>
                  <a:srgbClr val="0070C0"/>
                </a:solidFill>
              </a:rPr>
              <a:t>comprehensive</a:t>
            </a:r>
            <a:r>
              <a:rPr lang="en-US" sz="2000" dirty="0"/>
              <a:t> hepatitis C data by health care providers and</a:t>
            </a:r>
            <a:r>
              <a:rPr lang="en-US" sz="2000" dirty="0">
                <a:solidFill>
                  <a:srgbClr val="0070C0"/>
                </a:solidFill>
              </a:rPr>
              <a:t> health </a:t>
            </a:r>
            <a:r>
              <a:rPr lang="en-US" sz="2000" dirty="0"/>
              <a:t>systems to public health </a:t>
            </a:r>
            <a:r>
              <a:rPr lang="en-US" sz="2000" strike="sngStrike" dirty="0">
                <a:solidFill>
                  <a:srgbClr val="0070C0"/>
                </a:solidFill>
              </a:rPr>
              <a:t>programs</a:t>
            </a:r>
            <a:r>
              <a:rPr lang="en-US" sz="2000" dirty="0"/>
              <a:t>, </a:t>
            </a:r>
            <a:r>
              <a:rPr lang="en-US" sz="2000" dirty="0">
                <a:solidFill>
                  <a:srgbClr val="0070C0"/>
                </a:solidFill>
              </a:rPr>
              <a:t>clinical registries, </a:t>
            </a:r>
            <a:r>
              <a:rPr lang="en-US" sz="2000" dirty="0"/>
              <a:t>and researchers.</a:t>
            </a:r>
          </a:p>
          <a:p>
            <a:r>
              <a:rPr lang="en-US" sz="2000" dirty="0"/>
              <a:t>Principles to help guide this goal:</a:t>
            </a:r>
          </a:p>
          <a:p>
            <a:pPr lvl="1"/>
            <a:r>
              <a:rPr lang="en-US" sz="2000" dirty="0"/>
              <a:t>Optimize access to hepatitis C data that are already captured within the EHR</a:t>
            </a:r>
          </a:p>
          <a:p>
            <a:pPr lvl="1"/>
            <a:r>
              <a:rPr lang="en-US" sz="2000" dirty="0"/>
              <a:t>Reduce the </a:t>
            </a:r>
            <a:r>
              <a:rPr lang="en-US" sz="2000" dirty="0">
                <a:solidFill>
                  <a:srgbClr val="0070C0"/>
                </a:solidFill>
              </a:rPr>
              <a:t>implementation and reporting </a:t>
            </a:r>
            <a:r>
              <a:rPr lang="en-US" sz="2000" dirty="0"/>
              <a:t>burden on providers and health systems by automated </a:t>
            </a:r>
            <a:r>
              <a:rPr lang="en-US" sz="2000" dirty="0">
                <a:solidFill>
                  <a:srgbClr val="0070C0"/>
                </a:solidFill>
              </a:rPr>
              <a:t>electronic </a:t>
            </a:r>
            <a:r>
              <a:rPr lang="en-US" sz="2000" dirty="0"/>
              <a:t>reporting and minimizing duplicative demands whenever possible </a:t>
            </a:r>
          </a:p>
          <a:p>
            <a:pPr lvl="1"/>
            <a:r>
              <a:rPr lang="en-US" sz="2000" dirty="0"/>
              <a:t>Align with existing legal requirements </a:t>
            </a:r>
          </a:p>
          <a:p>
            <a:pPr lvl="1"/>
            <a:r>
              <a:rPr lang="en-US" sz="2000" dirty="0">
                <a:solidFill>
                  <a:srgbClr val="0070C0"/>
                </a:solidFill>
              </a:rPr>
              <a:t>Preserve source data (persist the source data in original format) / Minimize the transformation of data / be aware and accommodate for </a:t>
            </a:r>
            <a:r>
              <a:rPr lang="en-US" sz="2000" dirty="0" err="1">
                <a:solidFill>
                  <a:srgbClr val="0070C0"/>
                </a:solidFill>
              </a:rPr>
              <a:t>lossiness</a:t>
            </a:r>
            <a:r>
              <a:rPr lang="en-US" sz="2000" dirty="0">
                <a:solidFill>
                  <a:srgbClr val="0070C0"/>
                </a:solidFill>
              </a:rPr>
              <a:t> / preserve provenance and semantics of the source data</a:t>
            </a:r>
          </a:p>
          <a:p>
            <a:pPr lvl="1"/>
            <a:endParaRPr lang="en-US" sz="2000" dirty="0"/>
          </a:p>
          <a:p>
            <a:endParaRPr lang="en-US" sz="2000" dirty="0"/>
          </a:p>
        </p:txBody>
      </p:sp>
    </p:spTree>
    <p:extLst>
      <p:ext uri="{BB962C8B-B14F-4D97-AF65-F5344CB8AC3E}">
        <p14:creationId xmlns:p14="http://schemas.microsoft.com/office/powerpoint/2010/main" val="1725323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In Scope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p:txBody>
          <a:bodyPr/>
          <a:lstStyle/>
          <a:p>
            <a:pPr lvl="0"/>
            <a:r>
              <a:rPr lang="en-US" sz="2000" dirty="0"/>
              <a:t>Identify and report hepatitis C data to public health and through bi-directional communication send information back to health care systems</a:t>
            </a:r>
          </a:p>
          <a:p>
            <a:pPr lvl="0"/>
            <a:r>
              <a:rPr lang="en-US" sz="2000" dirty="0"/>
              <a:t>The following jurisdictional “level(s)” should be pursued for use case function development:</a:t>
            </a:r>
          </a:p>
          <a:p>
            <a:pPr lvl="1"/>
            <a:r>
              <a:rPr lang="en-US" sz="2000" dirty="0"/>
              <a:t>Among local stakeholders</a:t>
            </a:r>
          </a:p>
          <a:p>
            <a:pPr lvl="1"/>
            <a:r>
              <a:rPr lang="en-US" sz="2000" dirty="0"/>
              <a:t>Local -&gt; State</a:t>
            </a:r>
          </a:p>
          <a:p>
            <a:pPr lvl="1"/>
            <a:r>
              <a:rPr lang="en-US" sz="2000" dirty="0"/>
              <a:t>State -&gt; National</a:t>
            </a:r>
          </a:p>
          <a:p>
            <a:endParaRPr lang="en-US" sz="2000" dirty="0"/>
          </a:p>
        </p:txBody>
      </p:sp>
    </p:spTree>
    <p:extLst>
      <p:ext uri="{BB962C8B-B14F-4D97-AF65-F5344CB8AC3E}">
        <p14:creationId xmlns:p14="http://schemas.microsoft.com/office/powerpoint/2010/main" val="3949639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Out of Scope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p:txBody>
          <a:bodyPr/>
          <a:lstStyle/>
          <a:p>
            <a:r>
              <a:rPr lang="en-US" sz="2000" dirty="0"/>
              <a:t>EHR’s clinical decision support (CDS) capability (e.g., ability to distribute rules and implement them in EHRs)</a:t>
            </a:r>
          </a:p>
          <a:p>
            <a:r>
              <a:rPr lang="en-US" sz="2000" dirty="0"/>
              <a:t>Electronic lab reporting to public health</a:t>
            </a:r>
          </a:p>
          <a:p>
            <a:r>
              <a:rPr lang="en-US" sz="2000" dirty="0"/>
              <a:t>Data not already captured in the EHR</a:t>
            </a:r>
          </a:p>
          <a:p>
            <a:r>
              <a:rPr lang="en-US" sz="2000" dirty="0"/>
              <a:t>Policies of the clinical care setting to collect consent for data sharing</a:t>
            </a:r>
          </a:p>
          <a:p>
            <a:endParaRPr lang="en-US" sz="2000" dirty="0"/>
          </a:p>
          <a:p>
            <a:endParaRPr lang="en-US" sz="2000" dirty="0"/>
          </a:p>
        </p:txBody>
      </p:sp>
    </p:spTree>
    <p:extLst>
      <p:ext uri="{BB962C8B-B14F-4D97-AF65-F5344CB8AC3E}">
        <p14:creationId xmlns:p14="http://schemas.microsoft.com/office/powerpoint/2010/main" val="3754318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39535</TotalTime>
  <Words>3500</Words>
  <Application>Microsoft Office PowerPoint</Application>
  <PresentationFormat>On-screen Show (4:3)</PresentationFormat>
  <Paragraphs>373</Paragraphs>
  <Slides>32</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Constantia</vt:lpstr>
      <vt:lpstr>Wingdings 2</vt:lpstr>
      <vt:lpstr>ESAC Theme</vt:lpstr>
      <vt:lpstr>MedMorph Hepatitis C Use Case Workgroup Meeting 4   February 28, 2020 </vt:lpstr>
      <vt:lpstr>Meeting Agenda</vt:lpstr>
      <vt:lpstr>Hepatitis C Use Case Development Timeline</vt:lpstr>
      <vt:lpstr>PowerPoint Presentation</vt:lpstr>
      <vt:lpstr>Description</vt:lpstr>
      <vt:lpstr>Problem Statement</vt:lpstr>
      <vt:lpstr>Goals</vt:lpstr>
      <vt:lpstr>In Scope</vt:lpstr>
      <vt:lpstr>Out of Scope</vt:lpstr>
      <vt:lpstr>PowerPoint Presentation</vt:lpstr>
      <vt:lpstr>User Story – HCV Testing and Diagnosis  (Cure Cascade)</vt:lpstr>
      <vt:lpstr>User Story – HCV Testing and Diagnosis  (Cure Cascade)</vt:lpstr>
      <vt:lpstr>User Story – Hepatitis C Pretreatment Assessment (Cure Cascade)</vt:lpstr>
      <vt:lpstr>User Story – Hepatitis C Pretreatment Assessment  (Cure Cascade)</vt:lpstr>
      <vt:lpstr>User Story – Hepatitis C Pretreatment Assessment  (Cure Cascade) (cont’d)</vt:lpstr>
      <vt:lpstr>User Story – Treatment (Cure Cascade)</vt:lpstr>
      <vt:lpstr>User Story – Treatment (Cure Cascade)</vt:lpstr>
      <vt:lpstr>User Story – Treatment (Cure Cascade) (cont’d)</vt:lpstr>
      <vt:lpstr>User Story – Cured (Cure Cascade)</vt:lpstr>
      <vt:lpstr>User Story – Cured (Cure Cascade)</vt:lpstr>
      <vt:lpstr>User Story – Cured (Cure Cascade)</vt:lpstr>
      <vt:lpstr>Actors</vt:lpstr>
      <vt:lpstr>Appendix – Glossary</vt:lpstr>
      <vt:lpstr>Hep C eCR (Diagnosis) Main Flow</vt:lpstr>
      <vt:lpstr>Hep C eCR (Diagnosis) Main Flow (cont’d)</vt:lpstr>
      <vt:lpstr>Hep C Chronic Reporting Main Flow</vt:lpstr>
      <vt:lpstr>Hep C Chronic Reporting Main Flow</vt:lpstr>
      <vt:lpstr>PowerPoint Presentation</vt:lpstr>
      <vt:lpstr>Next Steps</vt:lpstr>
      <vt:lpstr>Contacts</vt:lpstr>
      <vt:lpstr>Resources/Useful Links</vt:lpstr>
      <vt:lpstr>Parking Lot Topics for Technical Working Groups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229</cp:revision>
  <dcterms:created xsi:type="dcterms:W3CDTF">2013-08-15T04:40:34Z</dcterms:created>
  <dcterms:modified xsi:type="dcterms:W3CDTF">2020-02-27T22:33:46Z</dcterms:modified>
  <cp:category/>
</cp:coreProperties>
</file>